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5.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40.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55.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56.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65.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2" r:id="rId1"/>
  </p:sldMasterIdLst>
  <p:notesMasterIdLst>
    <p:notesMasterId r:id="rId69"/>
  </p:notesMasterIdLst>
  <p:sldIdLst>
    <p:sldId id="2147308764" r:id="rId2"/>
    <p:sldId id="2147308765" r:id="rId3"/>
    <p:sldId id="2147308641" r:id="rId4"/>
    <p:sldId id="2147308766" r:id="rId5"/>
    <p:sldId id="2147308767" r:id="rId6"/>
    <p:sldId id="2147308770" r:id="rId7"/>
    <p:sldId id="2147308771" r:id="rId8"/>
    <p:sldId id="2147308768" r:id="rId9"/>
    <p:sldId id="2147308769" r:id="rId10"/>
    <p:sldId id="2147308731" r:id="rId11"/>
    <p:sldId id="2147308621" r:id="rId12"/>
    <p:sldId id="2147308624" r:id="rId13"/>
    <p:sldId id="2147308625" r:id="rId14"/>
    <p:sldId id="2147308627" r:id="rId15"/>
    <p:sldId id="2147308630" r:id="rId16"/>
    <p:sldId id="2147308772" r:id="rId17"/>
    <p:sldId id="2147308637" r:id="rId18"/>
    <p:sldId id="2147308640" r:id="rId19"/>
    <p:sldId id="2147308600" r:id="rId20"/>
    <p:sldId id="2147308727" r:id="rId21"/>
    <p:sldId id="2147308775" r:id="rId22"/>
    <p:sldId id="2147308774" r:id="rId23"/>
    <p:sldId id="2147308776" r:id="rId24"/>
    <p:sldId id="2147308817" r:id="rId25"/>
    <p:sldId id="2147308818" r:id="rId26"/>
    <p:sldId id="2147308777" r:id="rId27"/>
    <p:sldId id="2147308728" r:id="rId28"/>
    <p:sldId id="2147308781" r:id="rId29"/>
    <p:sldId id="2147308782" r:id="rId30"/>
    <p:sldId id="2147308783" r:id="rId31"/>
    <p:sldId id="2147308786" r:id="rId32"/>
    <p:sldId id="2147308785" r:id="rId33"/>
    <p:sldId id="2147308784" r:id="rId34"/>
    <p:sldId id="2147308789" r:id="rId35"/>
    <p:sldId id="2147308743" r:id="rId36"/>
    <p:sldId id="2147308812" r:id="rId37"/>
    <p:sldId id="2147308608" r:id="rId38"/>
    <p:sldId id="2147308787" r:id="rId39"/>
    <p:sldId id="2147308790" r:id="rId40"/>
    <p:sldId id="2147308813" r:id="rId41"/>
    <p:sldId id="2147308791" r:id="rId42"/>
    <p:sldId id="2147308737" r:id="rId43"/>
    <p:sldId id="2147308792" r:id="rId44"/>
    <p:sldId id="2147308793" r:id="rId45"/>
    <p:sldId id="2147308794" r:id="rId46"/>
    <p:sldId id="2147308795" r:id="rId47"/>
    <p:sldId id="2147308796" r:id="rId48"/>
    <p:sldId id="2147308797" r:id="rId49"/>
    <p:sldId id="2147308798" r:id="rId50"/>
    <p:sldId id="2147308799" r:id="rId51"/>
    <p:sldId id="2147308800" r:id="rId52"/>
    <p:sldId id="2147308801" r:id="rId53"/>
    <p:sldId id="2147308802" r:id="rId54"/>
    <p:sldId id="2147308803" r:id="rId55"/>
    <p:sldId id="2147308804" r:id="rId56"/>
    <p:sldId id="2147308805" r:id="rId57"/>
    <p:sldId id="2147308806" r:id="rId58"/>
    <p:sldId id="2147308807" r:id="rId59"/>
    <p:sldId id="2147308808" r:id="rId60"/>
    <p:sldId id="2147308815" r:id="rId61"/>
    <p:sldId id="2147308744" r:id="rId62"/>
    <p:sldId id="2147308809" r:id="rId63"/>
    <p:sldId id="2147308810" r:id="rId64"/>
    <p:sldId id="2147308811" r:id="rId65"/>
    <p:sldId id="2147308814" r:id="rId66"/>
    <p:sldId id="2147308762" r:id="rId67"/>
    <p:sldId id="2147308816" r:id="rId68"/>
  </p:sldIdLst>
  <p:sldSz cx="68580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4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3836"/>
    <a:srgbClr val="404040"/>
    <a:srgbClr val="40826D"/>
    <a:srgbClr val="595959"/>
    <a:srgbClr val="FFEF8C"/>
    <a:srgbClr val="FFA623"/>
    <a:srgbClr val="C3B1E2"/>
    <a:srgbClr val="FFCC23"/>
    <a:srgbClr val="A54F4D"/>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70"/>
    <p:restoredTop sz="78314" autoAdjust="0"/>
  </p:normalViewPr>
  <p:slideViewPr>
    <p:cSldViewPr snapToGrid="0">
      <p:cViewPr>
        <p:scale>
          <a:sx n="41" d="100"/>
          <a:sy n="41" d="100"/>
        </p:scale>
        <p:origin x="4200" y="624"/>
      </p:cViewPr>
      <p:guideLst>
        <p:guide orient="horz" pos="3840"/>
        <p:guide pos="2160"/>
      </p:guideLst>
    </p:cSldViewPr>
  </p:slideViewPr>
  <p:notesTextViewPr>
    <p:cViewPr>
      <p:scale>
        <a:sx n="55" d="100"/>
        <a:sy n="5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dk2" tx2="lt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w="28575">
              <a:solidFill>
                <a:sysClr val="windowText" lastClr="000000">
                  <a:lumMod val="85000"/>
                  <a:lumOff val="15000"/>
                </a:sysClr>
              </a:solidFill>
            </a:ln>
            <a:effectLst/>
          </c:spPr>
          <c:invertIfNegative val="0"/>
          <c:dPt>
            <c:idx val="0"/>
            <c:invertIfNegative val="0"/>
            <c:bubble3D val="0"/>
            <c:spPr>
              <a:solidFill>
                <a:srgbClr val="9B3836"/>
              </a:solidFill>
              <a:ln w="28575">
                <a:solidFill>
                  <a:sysClr val="windowText" lastClr="000000">
                    <a:lumMod val="85000"/>
                    <a:lumOff val="15000"/>
                  </a:sysClr>
                </a:solidFill>
              </a:ln>
              <a:effectLst/>
            </c:spPr>
            <c:extLst>
              <c:ext xmlns:c16="http://schemas.microsoft.com/office/drawing/2014/chart" uri="{C3380CC4-5D6E-409C-BE32-E72D297353CC}">
                <c16:uniqueId val="{00000001-DFD7-844E-BB84-01D9B2D277A1}"/>
              </c:ext>
            </c:extLst>
          </c:dPt>
          <c:dPt>
            <c:idx val="1"/>
            <c:invertIfNegative val="0"/>
            <c:bubble3D val="0"/>
            <c:spPr>
              <a:solidFill>
                <a:srgbClr val="40826D"/>
              </a:solidFill>
              <a:ln w="28575">
                <a:solidFill>
                  <a:sysClr val="windowText" lastClr="000000">
                    <a:lumMod val="85000"/>
                    <a:lumOff val="15000"/>
                  </a:sysClr>
                </a:solidFill>
              </a:ln>
              <a:effectLst/>
            </c:spPr>
            <c:extLst>
              <c:ext xmlns:c16="http://schemas.microsoft.com/office/drawing/2014/chart" uri="{C3380CC4-5D6E-409C-BE32-E72D297353CC}">
                <c16:uniqueId val="{00000003-DFD7-844E-BB84-01D9B2D277A1}"/>
              </c:ext>
            </c:extLst>
          </c:dPt>
          <c:cat>
            <c:strRef>
              <c:f>Sheet1!$A$2:$A$3</c:f>
              <c:strCache>
                <c:ptCount val="2"/>
                <c:pt idx="0">
                  <c:v>Suspect Book</c:v>
                </c:pt>
                <c:pt idx="1">
                  <c:v>Baseline Clean Data</c:v>
                </c:pt>
              </c:strCache>
            </c:strRef>
          </c:cat>
          <c:val>
            <c:numRef>
              <c:f>Sheet1!$B$2:$B$3</c:f>
              <c:numCache>
                <c:formatCode>0%</c:formatCode>
                <c:ptCount val="2"/>
                <c:pt idx="0">
                  <c:v>0.83</c:v>
                </c:pt>
                <c:pt idx="1">
                  <c:v>0.32</c:v>
                </c:pt>
              </c:numCache>
            </c:numRef>
          </c:val>
          <c:extLst>
            <c:ext xmlns:c16="http://schemas.microsoft.com/office/drawing/2014/chart" uri="{C3380CC4-5D6E-409C-BE32-E72D297353CC}">
              <c16:uniqueId val="{00000004-DFD7-844E-BB84-01D9B2D277A1}"/>
            </c:ext>
          </c:extLst>
        </c:ser>
        <c:dLbls>
          <c:showLegendKey val="0"/>
          <c:showVal val="0"/>
          <c:showCatName val="0"/>
          <c:showSerName val="0"/>
          <c:showPercent val="0"/>
          <c:showBubbleSize val="0"/>
        </c:dLbls>
        <c:gapWidth val="219"/>
        <c:overlap val="-27"/>
        <c:axId val="1416820256"/>
        <c:axId val="1342026064"/>
      </c:barChart>
      <c:catAx>
        <c:axId val="1416820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42026064"/>
        <c:crosses val="autoZero"/>
        <c:auto val="1"/>
        <c:lblAlgn val="ctr"/>
        <c:lblOffset val="100"/>
        <c:noMultiLvlLbl val="0"/>
      </c:catAx>
      <c:valAx>
        <c:axId val="13420260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noProof="1"/>
                  <a:t>Accuracy</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168202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DIS-CO</c:v>
                </c:pt>
              </c:strCache>
            </c:strRef>
          </c:tx>
          <c:spPr>
            <a:solidFill>
              <a:srgbClr val="9B3836">
                <a:alpha val="90000"/>
              </a:srgbClr>
            </a:solidFill>
            <a:ln w="28575">
              <a:solidFill>
                <a:schemeClr val="tx1">
                  <a:lumMod val="95000"/>
                  <a:lumOff val="5000"/>
                </a:schemeClr>
              </a:solidFill>
            </a:ln>
            <a:effectLst/>
          </c:spPr>
          <c:invertIfNegative val="0"/>
          <c:cat>
            <c:strRef>
              <c:f>Sheet1!$A$2:$A$4</c:f>
              <c:strCache>
                <c:ptCount val="3"/>
                <c:pt idx="0">
                  <c:v>GPT-4O</c:v>
                </c:pt>
                <c:pt idx="1">
                  <c:v>Gemini-1.5 Pro</c:v>
                </c:pt>
                <c:pt idx="2">
                  <c:v>Qwen2-VL 72B</c:v>
                </c:pt>
              </c:strCache>
            </c:strRef>
          </c:cat>
          <c:val>
            <c:numRef>
              <c:f>Sheet1!$B$2:$B$4</c:f>
              <c:numCache>
                <c:formatCode>General</c:formatCode>
                <c:ptCount val="3"/>
                <c:pt idx="0">
                  <c:v>0.41299999999999998</c:v>
                </c:pt>
                <c:pt idx="1">
                  <c:v>0.24299999999999999</c:v>
                </c:pt>
                <c:pt idx="2">
                  <c:v>0.25</c:v>
                </c:pt>
              </c:numCache>
            </c:numRef>
          </c:val>
          <c:extLst>
            <c:ext xmlns:c16="http://schemas.microsoft.com/office/drawing/2014/chart" uri="{C3380CC4-5D6E-409C-BE32-E72D297353CC}">
              <c16:uniqueId val="{00000000-1E6F-A54C-8C24-D68E25E87256}"/>
            </c:ext>
          </c:extLst>
        </c:ser>
        <c:ser>
          <c:idx val="1"/>
          <c:order val="1"/>
          <c:tx>
            <c:strRef>
              <c:f>Sheet1!$C$1</c:f>
              <c:strCache>
                <c:ptCount val="1"/>
                <c:pt idx="0">
                  <c:v>MCQA</c:v>
                </c:pt>
              </c:strCache>
            </c:strRef>
          </c:tx>
          <c:spPr>
            <a:solidFill>
              <a:schemeClr val="tx1">
                <a:lumMod val="65000"/>
                <a:lumOff val="35000"/>
                <a:alpha val="90000"/>
              </a:schemeClr>
            </a:solidFill>
            <a:ln w="28575">
              <a:solidFill>
                <a:schemeClr val="tx1">
                  <a:lumMod val="95000"/>
                  <a:lumOff val="5000"/>
                </a:schemeClr>
              </a:solidFill>
            </a:ln>
            <a:effectLst/>
          </c:spPr>
          <c:invertIfNegative val="0"/>
          <c:cat>
            <c:strRef>
              <c:f>Sheet1!$A$2:$A$4</c:f>
              <c:strCache>
                <c:ptCount val="3"/>
                <c:pt idx="0">
                  <c:v>GPT-4O</c:v>
                </c:pt>
                <c:pt idx="1">
                  <c:v>Gemini-1.5 Pro</c:v>
                </c:pt>
                <c:pt idx="2">
                  <c:v>Qwen2-VL 72B</c:v>
                </c:pt>
              </c:strCache>
            </c:strRef>
          </c:cat>
          <c:val>
            <c:numRef>
              <c:f>Sheet1!$C$2:$C$4</c:f>
              <c:numCache>
                <c:formatCode>General</c:formatCode>
                <c:ptCount val="3"/>
                <c:pt idx="0">
                  <c:v>0.02</c:v>
                </c:pt>
                <c:pt idx="1">
                  <c:v>0.25</c:v>
                </c:pt>
                <c:pt idx="2">
                  <c:v>0.48299999999999998</c:v>
                </c:pt>
              </c:numCache>
            </c:numRef>
          </c:val>
          <c:extLst>
            <c:ext xmlns:c16="http://schemas.microsoft.com/office/drawing/2014/chart" uri="{C3380CC4-5D6E-409C-BE32-E72D297353CC}">
              <c16:uniqueId val="{00000001-1E6F-A54C-8C24-D68E25E87256}"/>
            </c:ext>
          </c:extLst>
        </c:ser>
        <c:dLbls>
          <c:showLegendKey val="0"/>
          <c:showVal val="0"/>
          <c:showCatName val="0"/>
          <c:showSerName val="0"/>
          <c:showPercent val="0"/>
          <c:showBubbleSize val="0"/>
        </c:dLbls>
        <c:gapWidth val="407"/>
        <c:overlap val="-37"/>
        <c:axId val="1338874768"/>
        <c:axId val="688225136"/>
      </c:barChart>
      <c:catAx>
        <c:axId val="1338874768"/>
        <c:scaling>
          <c:orientation val="minMax"/>
        </c:scaling>
        <c:delete val="0"/>
        <c:axPos val="b"/>
        <c:majorGridlines>
          <c:spPr>
            <a:ln w="9525" cap="flat" cmpd="sng" algn="ctr">
              <a:solidFill>
                <a:schemeClr val="tx1">
                  <a:lumMod val="15000"/>
                  <a:lumOff val="85000"/>
                </a:schemeClr>
              </a:solidFill>
              <a:round/>
            </a:ln>
            <a:effectLst/>
          </c:spPr>
        </c:majorGridlines>
        <c:minorGridlines>
          <c:spPr>
            <a:ln w="28575" cap="flat" cmpd="sng" algn="ctr">
              <a:solidFill>
                <a:schemeClr val="tx1">
                  <a:lumMod val="5000"/>
                  <a:lumOff val="95000"/>
                </a:schemeClr>
              </a:solidFill>
              <a:prstDash val="dash"/>
              <a:round/>
            </a:ln>
            <a:effectLst/>
          </c:spPr>
        </c:minorGridlines>
        <c:numFmt formatCode="General" sourceLinked="1"/>
        <c:majorTickMark val="none"/>
        <c:minorTickMark val="none"/>
        <c:tickLblPos val="nextTo"/>
        <c:spPr>
          <a:noFill/>
          <a:ln w="28575" cap="flat" cmpd="sng" algn="ctr">
            <a:solidFill>
              <a:schemeClr val="tx1">
                <a:lumMod val="95000"/>
                <a:lumOff val="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85000"/>
                    <a:lumOff val="15000"/>
                  </a:schemeClr>
                </a:solidFill>
                <a:latin typeface="+mn-lt"/>
                <a:ea typeface="+mn-ea"/>
                <a:cs typeface="+mn-cs"/>
              </a:defRPr>
            </a:pPr>
            <a:endParaRPr lang="en-US"/>
          </a:p>
        </c:txPr>
        <c:crossAx val="688225136"/>
        <c:crosses val="autoZero"/>
        <c:auto val="1"/>
        <c:lblAlgn val="ctr"/>
        <c:lblOffset val="100"/>
        <c:noMultiLvlLbl val="0"/>
      </c:catAx>
      <c:valAx>
        <c:axId val="688225136"/>
        <c:scaling>
          <c:orientation val="minMax"/>
          <c:max val="1"/>
          <c:min val="0"/>
        </c:scaling>
        <c:delete val="0"/>
        <c:axPos val="l"/>
        <c:majorGridlines>
          <c:spPr>
            <a:ln w="28575" cap="flat" cmpd="sng" algn="ctr">
              <a:solidFill>
                <a:schemeClr val="tx1">
                  <a:lumMod val="15000"/>
                  <a:lumOff val="85000"/>
                </a:schemeClr>
              </a:solidFill>
              <a:prstDash val="dash"/>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85000"/>
                        <a:lumOff val="15000"/>
                      </a:schemeClr>
                    </a:solidFill>
                    <a:latin typeface="+mn-lt"/>
                    <a:ea typeface="+mn-ea"/>
                    <a:cs typeface="+mn-cs"/>
                  </a:defRPr>
                </a:pPr>
                <a:r>
                  <a:rPr lang="en-US" sz="2000" dirty="0">
                    <a:solidFill>
                      <a:schemeClr val="tx1">
                        <a:lumMod val="85000"/>
                        <a:lumOff val="15000"/>
                      </a:schemeClr>
                    </a:solidFill>
                  </a:rPr>
                  <a:t>Accuracy</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85000"/>
                      <a:lumOff val="15000"/>
                    </a:schemeClr>
                  </a:solidFill>
                  <a:latin typeface="+mn-lt"/>
                  <a:ea typeface="+mn-ea"/>
                  <a:cs typeface="+mn-cs"/>
                </a:defRPr>
              </a:pPr>
              <a:endParaRPr lang="en-US"/>
            </a:p>
          </c:txPr>
        </c:title>
        <c:numFmt formatCode="General" sourceLinked="1"/>
        <c:majorTickMark val="none"/>
        <c:minorTickMark val="none"/>
        <c:tickLblPos val="nextTo"/>
        <c:spPr>
          <a:noFill/>
          <a:ln w="28575">
            <a:solidFill>
              <a:schemeClr val="tx1">
                <a:lumMod val="95000"/>
                <a:lumOff val="5000"/>
              </a:schemeClr>
            </a:solidFill>
          </a:ln>
          <a:effectLst/>
        </c:spPr>
        <c:txPr>
          <a:bodyPr rot="-60000000" spcFirstLastPara="1" vertOverflow="ellipsis" vert="horz" wrap="square" anchor="ctr" anchorCtr="1"/>
          <a:lstStyle/>
          <a:p>
            <a:pPr>
              <a:defRPr sz="1600" b="0"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1338874768"/>
        <c:crosses val="autoZero"/>
        <c:crossBetween val="between"/>
        <c:majorUnit val="0.2"/>
      </c:valAx>
      <c:spPr>
        <a:noFill/>
        <a:ln w="28575">
          <a:solidFill>
            <a:schemeClr val="bg1">
              <a:lumMod val="65000"/>
            </a:schemeClr>
          </a:solidFill>
        </a:ln>
        <a:effectLst/>
      </c:spPr>
    </c:plotArea>
    <c:legend>
      <c:legendPos val="t"/>
      <c:layout>
        <c:manualLayout>
          <c:xMode val="edge"/>
          <c:yMode val="edge"/>
          <c:x val="0.39727168318637535"/>
          <c:y val="7.3483486948966267E-2"/>
          <c:w val="0.29335446439258422"/>
          <c:h val="0.1115714633339580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DIS-CO</c:v>
                </c:pt>
              </c:strCache>
            </c:strRef>
          </c:tx>
          <c:spPr>
            <a:solidFill>
              <a:srgbClr val="9B3836">
                <a:alpha val="90000"/>
              </a:srgbClr>
            </a:solidFill>
            <a:ln w="28575">
              <a:solidFill>
                <a:schemeClr val="tx1">
                  <a:lumMod val="95000"/>
                  <a:lumOff val="5000"/>
                </a:schemeClr>
              </a:solidFill>
            </a:ln>
            <a:effectLst/>
          </c:spPr>
          <c:invertIfNegative val="0"/>
          <c:dPt>
            <c:idx val="1"/>
            <c:invertIfNegative val="0"/>
            <c:bubble3D val="0"/>
            <c:spPr>
              <a:solidFill>
                <a:schemeClr val="bg1">
                  <a:lumMod val="95000"/>
                  <a:alpha val="90000"/>
                </a:schemeClr>
              </a:solidFill>
              <a:ln w="28575">
                <a:solidFill>
                  <a:schemeClr val="tx1">
                    <a:lumMod val="95000"/>
                    <a:lumOff val="5000"/>
                  </a:schemeClr>
                </a:solidFill>
              </a:ln>
              <a:effectLst/>
            </c:spPr>
            <c:extLst>
              <c:ext xmlns:c16="http://schemas.microsoft.com/office/drawing/2014/chart" uri="{C3380CC4-5D6E-409C-BE32-E72D297353CC}">
                <c16:uniqueId val="{00000000-753B-2143-ADD5-10AFC4B00E1C}"/>
              </c:ext>
            </c:extLst>
          </c:dPt>
          <c:dPt>
            <c:idx val="2"/>
            <c:invertIfNegative val="0"/>
            <c:bubble3D val="0"/>
            <c:spPr>
              <a:solidFill>
                <a:schemeClr val="bg1">
                  <a:lumMod val="95000"/>
                  <a:alpha val="90000"/>
                </a:schemeClr>
              </a:solidFill>
              <a:ln w="28575">
                <a:solidFill>
                  <a:schemeClr val="tx1">
                    <a:lumMod val="95000"/>
                    <a:lumOff val="5000"/>
                  </a:schemeClr>
                </a:solidFill>
              </a:ln>
              <a:effectLst/>
            </c:spPr>
            <c:extLst>
              <c:ext xmlns:c16="http://schemas.microsoft.com/office/drawing/2014/chart" uri="{C3380CC4-5D6E-409C-BE32-E72D297353CC}">
                <c16:uniqueId val="{00000002-753B-2143-ADD5-10AFC4B00E1C}"/>
              </c:ext>
            </c:extLst>
          </c:dPt>
          <c:cat>
            <c:strRef>
              <c:f>Sheet1!$A$2:$A$4</c:f>
              <c:strCache>
                <c:ptCount val="3"/>
                <c:pt idx="0">
                  <c:v>GPT-4O</c:v>
                </c:pt>
                <c:pt idx="1">
                  <c:v>Gemini-1.5 Pro</c:v>
                </c:pt>
                <c:pt idx="2">
                  <c:v>Qwen2-VL 72B</c:v>
                </c:pt>
              </c:strCache>
            </c:strRef>
          </c:cat>
          <c:val>
            <c:numRef>
              <c:f>Sheet1!$B$2:$B$4</c:f>
              <c:numCache>
                <c:formatCode>General</c:formatCode>
                <c:ptCount val="3"/>
                <c:pt idx="0">
                  <c:v>0.41299999999999998</c:v>
                </c:pt>
                <c:pt idx="1">
                  <c:v>0.24299999999999999</c:v>
                </c:pt>
                <c:pt idx="2">
                  <c:v>0.25</c:v>
                </c:pt>
              </c:numCache>
            </c:numRef>
          </c:val>
          <c:extLst>
            <c:ext xmlns:c16="http://schemas.microsoft.com/office/drawing/2014/chart" uri="{C3380CC4-5D6E-409C-BE32-E72D297353CC}">
              <c16:uniqueId val="{00000000-1E6F-A54C-8C24-D68E25E87256}"/>
            </c:ext>
          </c:extLst>
        </c:ser>
        <c:ser>
          <c:idx val="1"/>
          <c:order val="1"/>
          <c:tx>
            <c:strRef>
              <c:f>Sheet1!$C$1</c:f>
              <c:strCache>
                <c:ptCount val="1"/>
                <c:pt idx="0">
                  <c:v>MCQA</c:v>
                </c:pt>
              </c:strCache>
            </c:strRef>
          </c:tx>
          <c:spPr>
            <a:solidFill>
              <a:schemeClr val="tx1">
                <a:lumMod val="65000"/>
                <a:lumOff val="35000"/>
                <a:alpha val="90000"/>
              </a:schemeClr>
            </a:solidFill>
            <a:ln w="28575">
              <a:solidFill>
                <a:schemeClr val="tx1">
                  <a:lumMod val="95000"/>
                  <a:lumOff val="5000"/>
                </a:schemeClr>
              </a:solidFill>
            </a:ln>
            <a:effectLst/>
          </c:spPr>
          <c:invertIfNegative val="0"/>
          <c:dPt>
            <c:idx val="1"/>
            <c:invertIfNegative val="0"/>
            <c:bubble3D val="0"/>
            <c:spPr>
              <a:solidFill>
                <a:schemeClr val="bg1">
                  <a:lumMod val="95000"/>
                  <a:alpha val="90000"/>
                </a:schemeClr>
              </a:solidFill>
              <a:ln w="28575">
                <a:solidFill>
                  <a:schemeClr val="tx1">
                    <a:lumMod val="95000"/>
                    <a:lumOff val="5000"/>
                  </a:schemeClr>
                </a:solidFill>
              </a:ln>
              <a:effectLst/>
            </c:spPr>
            <c:extLst>
              <c:ext xmlns:c16="http://schemas.microsoft.com/office/drawing/2014/chart" uri="{C3380CC4-5D6E-409C-BE32-E72D297353CC}">
                <c16:uniqueId val="{00000001-753B-2143-ADD5-10AFC4B00E1C}"/>
              </c:ext>
            </c:extLst>
          </c:dPt>
          <c:dPt>
            <c:idx val="2"/>
            <c:invertIfNegative val="0"/>
            <c:bubble3D val="0"/>
            <c:spPr>
              <a:solidFill>
                <a:schemeClr val="bg1">
                  <a:lumMod val="95000"/>
                  <a:alpha val="90000"/>
                </a:schemeClr>
              </a:solidFill>
              <a:ln w="28575">
                <a:solidFill>
                  <a:schemeClr val="tx1">
                    <a:lumMod val="95000"/>
                    <a:lumOff val="5000"/>
                  </a:schemeClr>
                </a:solidFill>
              </a:ln>
              <a:effectLst/>
            </c:spPr>
            <c:extLst>
              <c:ext xmlns:c16="http://schemas.microsoft.com/office/drawing/2014/chart" uri="{C3380CC4-5D6E-409C-BE32-E72D297353CC}">
                <c16:uniqueId val="{00000003-753B-2143-ADD5-10AFC4B00E1C}"/>
              </c:ext>
            </c:extLst>
          </c:dPt>
          <c:cat>
            <c:strRef>
              <c:f>Sheet1!$A$2:$A$4</c:f>
              <c:strCache>
                <c:ptCount val="3"/>
                <c:pt idx="0">
                  <c:v>GPT-4O</c:v>
                </c:pt>
                <c:pt idx="1">
                  <c:v>Gemini-1.5 Pro</c:v>
                </c:pt>
                <c:pt idx="2">
                  <c:v>Qwen2-VL 72B</c:v>
                </c:pt>
              </c:strCache>
            </c:strRef>
          </c:cat>
          <c:val>
            <c:numRef>
              <c:f>Sheet1!$C$2:$C$4</c:f>
              <c:numCache>
                <c:formatCode>General</c:formatCode>
                <c:ptCount val="3"/>
                <c:pt idx="0">
                  <c:v>0.02</c:v>
                </c:pt>
                <c:pt idx="1">
                  <c:v>0.25</c:v>
                </c:pt>
                <c:pt idx="2">
                  <c:v>0.48299999999999998</c:v>
                </c:pt>
              </c:numCache>
            </c:numRef>
          </c:val>
          <c:extLst>
            <c:ext xmlns:c16="http://schemas.microsoft.com/office/drawing/2014/chart" uri="{C3380CC4-5D6E-409C-BE32-E72D297353CC}">
              <c16:uniqueId val="{00000001-1E6F-A54C-8C24-D68E25E87256}"/>
            </c:ext>
          </c:extLst>
        </c:ser>
        <c:dLbls>
          <c:showLegendKey val="0"/>
          <c:showVal val="0"/>
          <c:showCatName val="0"/>
          <c:showSerName val="0"/>
          <c:showPercent val="0"/>
          <c:showBubbleSize val="0"/>
        </c:dLbls>
        <c:gapWidth val="407"/>
        <c:overlap val="-37"/>
        <c:axId val="1338874768"/>
        <c:axId val="688225136"/>
      </c:barChart>
      <c:catAx>
        <c:axId val="1338874768"/>
        <c:scaling>
          <c:orientation val="minMax"/>
        </c:scaling>
        <c:delete val="0"/>
        <c:axPos val="b"/>
        <c:majorGridlines>
          <c:spPr>
            <a:ln w="9525" cap="flat" cmpd="sng" algn="ctr">
              <a:solidFill>
                <a:schemeClr val="tx1">
                  <a:lumMod val="15000"/>
                  <a:lumOff val="85000"/>
                </a:schemeClr>
              </a:solidFill>
              <a:round/>
            </a:ln>
            <a:effectLst/>
          </c:spPr>
        </c:majorGridlines>
        <c:minorGridlines>
          <c:spPr>
            <a:ln w="28575" cap="flat" cmpd="sng" algn="ctr">
              <a:solidFill>
                <a:schemeClr val="tx1">
                  <a:lumMod val="5000"/>
                  <a:lumOff val="95000"/>
                </a:schemeClr>
              </a:solidFill>
              <a:prstDash val="dash"/>
              <a:round/>
            </a:ln>
            <a:effectLst/>
          </c:spPr>
        </c:minorGridlines>
        <c:numFmt formatCode="General" sourceLinked="1"/>
        <c:majorTickMark val="none"/>
        <c:minorTickMark val="none"/>
        <c:tickLblPos val="nextTo"/>
        <c:spPr>
          <a:noFill/>
          <a:ln w="28575" cap="flat" cmpd="sng" algn="ctr">
            <a:solidFill>
              <a:schemeClr val="tx1">
                <a:lumMod val="95000"/>
                <a:lumOff val="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85000"/>
                    <a:lumOff val="15000"/>
                  </a:schemeClr>
                </a:solidFill>
                <a:latin typeface="+mn-lt"/>
                <a:ea typeface="+mn-ea"/>
                <a:cs typeface="+mn-cs"/>
              </a:defRPr>
            </a:pPr>
            <a:endParaRPr lang="en-US"/>
          </a:p>
        </c:txPr>
        <c:crossAx val="688225136"/>
        <c:crosses val="autoZero"/>
        <c:auto val="1"/>
        <c:lblAlgn val="ctr"/>
        <c:lblOffset val="100"/>
        <c:noMultiLvlLbl val="0"/>
      </c:catAx>
      <c:valAx>
        <c:axId val="688225136"/>
        <c:scaling>
          <c:orientation val="minMax"/>
          <c:max val="1"/>
          <c:min val="0"/>
        </c:scaling>
        <c:delete val="0"/>
        <c:axPos val="l"/>
        <c:majorGridlines>
          <c:spPr>
            <a:ln w="28575" cap="flat" cmpd="sng" algn="ctr">
              <a:solidFill>
                <a:schemeClr val="tx1">
                  <a:lumMod val="15000"/>
                  <a:lumOff val="85000"/>
                </a:schemeClr>
              </a:solidFill>
              <a:prstDash val="dash"/>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85000"/>
                        <a:lumOff val="15000"/>
                      </a:schemeClr>
                    </a:solidFill>
                    <a:latin typeface="+mn-lt"/>
                    <a:ea typeface="+mn-ea"/>
                    <a:cs typeface="+mn-cs"/>
                  </a:defRPr>
                </a:pPr>
                <a:r>
                  <a:rPr lang="en-US" sz="2000" dirty="0">
                    <a:solidFill>
                      <a:schemeClr val="tx1">
                        <a:lumMod val="85000"/>
                        <a:lumOff val="15000"/>
                      </a:schemeClr>
                    </a:solidFill>
                  </a:rPr>
                  <a:t>Accuracy</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85000"/>
                      <a:lumOff val="15000"/>
                    </a:schemeClr>
                  </a:solidFill>
                  <a:latin typeface="+mn-lt"/>
                  <a:ea typeface="+mn-ea"/>
                  <a:cs typeface="+mn-cs"/>
                </a:defRPr>
              </a:pPr>
              <a:endParaRPr lang="en-US"/>
            </a:p>
          </c:txPr>
        </c:title>
        <c:numFmt formatCode="General" sourceLinked="1"/>
        <c:majorTickMark val="none"/>
        <c:minorTickMark val="none"/>
        <c:tickLblPos val="nextTo"/>
        <c:spPr>
          <a:noFill/>
          <a:ln w="28575">
            <a:solidFill>
              <a:schemeClr val="tx1">
                <a:lumMod val="95000"/>
                <a:lumOff val="5000"/>
              </a:schemeClr>
            </a:solidFill>
          </a:ln>
          <a:effectLst/>
        </c:spPr>
        <c:txPr>
          <a:bodyPr rot="-60000000" spcFirstLastPara="1" vertOverflow="ellipsis" vert="horz" wrap="square" anchor="ctr" anchorCtr="1"/>
          <a:lstStyle/>
          <a:p>
            <a:pPr>
              <a:defRPr sz="1600" b="0"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1338874768"/>
        <c:crosses val="autoZero"/>
        <c:crossBetween val="between"/>
        <c:majorUnit val="0.2"/>
      </c:valAx>
      <c:spPr>
        <a:noFill/>
        <a:ln w="28575">
          <a:solidFill>
            <a:schemeClr val="bg1">
              <a:lumMod val="65000"/>
            </a:schemeClr>
          </a:solidFill>
        </a:ln>
        <a:effectLst/>
      </c:spPr>
    </c:plotArea>
    <c:legend>
      <c:legendPos val="t"/>
      <c:layout>
        <c:manualLayout>
          <c:xMode val="edge"/>
          <c:yMode val="edge"/>
          <c:x val="0.39727168318637535"/>
          <c:y val="7.3483486948966267E-2"/>
          <c:w val="0.29335446439258422"/>
          <c:h val="0.1115714633339580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800191865173739"/>
          <c:y val="0.19889530467520203"/>
          <c:w val="0.84329095909018836"/>
          <c:h val="0.63888330815843497"/>
        </c:manualLayout>
      </c:layout>
      <c:barChart>
        <c:barDir val="col"/>
        <c:grouping val="clustered"/>
        <c:varyColors val="0"/>
        <c:ser>
          <c:idx val="0"/>
          <c:order val="0"/>
          <c:tx>
            <c:strRef>
              <c:f>Sheet1!$B$1</c:f>
              <c:strCache>
                <c:ptCount val="1"/>
                <c:pt idx="0">
                  <c:v>Column2</c:v>
                </c:pt>
              </c:strCache>
            </c:strRef>
          </c:tx>
          <c:spPr>
            <a:solidFill>
              <a:srgbClr val="713A61"/>
            </a:solidFill>
            <a:ln w="28575">
              <a:solidFill>
                <a:schemeClr val="tx1">
                  <a:lumMod val="95000"/>
                  <a:lumOff val="5000"/>
                </a:schemeClr>
              </a:solidFill>
            </a:ln>
            <a:effectLst/>
          </c:spPr>
          <c:invertIfNegative val="0"/>
          <c:dPt>
            <c:idx val="1"/>
            <c:invertIfNegative val="0"/>
            <c:bubble3D val="0"/>
            <c:spPr>
              <a:solidFill>
                <a:srgbClr val="B1A1A3"/>
              </a:solidFill>
              <a:ln w="28575">
                <a:solidFill>
                  <a:schemeClr val="tx1">
                    <a:lumMod val="95000"/>
                    <a:lumOff val="5000"/>
                  </a:schemeClr>
                </a:solidFill>
              </a:ln>
              <a:effectLst/>
            </c:spPr>
            <c:extLst>
              <c:ext xmlns:c16="http://schemas.microsoft.com/office/drawing/2014/chart" uri="{C3380CC4-5D6E-409C-BE32-E72D297353CC}">
                <c16:uniqueId val="{00000001-F478-F649-BB25-21E89EACF3E8}"/>
              </c:ext>
            </c:extLst>
          </c:dPt>
          <c:cat>
            <c:strRef>
              <c:f>Sheet1!$A$2:$A$3</c:f>
              <c:strCache>
                <c:ptCount val="2"/>
                <c:pt idx="0">
                  <c:v>Random Position</c:v>
                </c:pt>
                <c:pt idx="1">
                  <c:v>Fixed Position</c:v>
                </c:pt>
              </c:strCache>
            </c:strRef>
          </c:cat>
          <c:val>
            <c:numRef>
              <c:f>Sheet1!$B$2:$B$3</c:f>
              <c:numCache>
                <c:formatCode>General</c:formatCode>
                <c:ptCount val="2"/>
                <c:pt idx="0">
                  <c:v>0.61199999999999999</c:v>
                </c:pt>
                <c:pt idx="1">
                  <c:v>0.04</c:v>
                </c:pt>
              </c:numCache>
            </c:numRef>
          </c:val>
          <c:extLst>
            <c:ext xmlns:c16="http://schemas.microsoft.com/office/drawing/2014/chart" uri="{C3380CC4-5D6E-409C-BE32-E72D297353CC}">
              <c16:uniqueId val="{00000004-F478-F649-BB25-21E89EACF3E8}"/>
            </c:ext>
          </c:extLst>
        </c:ser>
        <c:dLbls>
          <c:showLegendKey val="0"/>
          <c:showVal val="0"/>
          <c:showCatName val="0"/>
          <c:showSerName val="0"/>
          <c:showPercent val="0"/>
          <c:showBubbleSize val="0"/>
        </c:dLbls>
        <c:gapWidth val="407"/>
        <c:overlap val="-37"/>
        <c:axId val="1338874768"/>
        <c:axId val="688225136"/>
      </c:barChart>
      <c:catAx>
        <c:axId val="1338874768"/>
        <c:scaling>
          <c:orientation val="minMax"/>
        </c:scaling>
        <c:delete val="0"/>
        <c:axPos val="b"/>
        <c:majorGridlines>
          <c:spPr>
            <a:ln w="28575" cap="flat" cmpd="sng" algn="ctr">
              <a:solidFill>
                <a:srgbClr val="F2F2F2"/>
              </a:solidFill>
              <a:prstDash val="dash"/>
              <a:round/>
            </a:ln>
            <a:effectLst/>
          </c:spPr>
        </c:majorGridlines>
        <c:minorGridlines>
          <c:spPr>
            <a:ln w="28575" cap="flat" cmpd="sng" algn="ctr">
              <a:solidFill>
                <a:schemeClr val="tx1">
                  <a:lumMod val="5000"/>
                  <a:lumOff val="95000"/>
                </a:schemeClr>
              </a:solidFill>
              <a:prstDash val="dash"/>
              <a:round/>
            </a:ln>
            <a:effectLst/>
          </c:spPr>
        </c:minorGridlines>
        <c:numFmt formatCode="General" sourceLinked="1"/>
        <c:majorTickMark val="none"/>
        <c:minorTickMark val="none"/>
        <c:tickLblPos val="nextTo"/>
        <c:spPr>
          <a:noFill/>
          <a:ln w="28575" cap="flat" cmpd="sng" algn="ctr">
            <a:solidFill>
              <a:schemeClr val="tx1">
                <a:lumMod val="95000"/>
                <a:lumOff val="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85000"/>
                    <a:lumOff val="15000"/>
                  </a:schemeClr>
                </a:solidFill>
                <a:latin typeface="+mn-lt"/>
                <a:ea typeface="+mn-ea"/>
                <a:cs typeface="+mn-cs"/>
              </a:defRPr>
            </a:pPr>
            <a:endParaRPr lang="en-US"/>
          </a:p>
        </c:txPr>
        <c:crossAx val="688225136"/>
        <c:crosses val="autoZero"/>
        <c:auto val="1"/>
        <c:lblAlgn val="ctr"/>
        <c:lblOffset val="100"/>
        <c:noMultiLvlLbl val="0"/>
      </c:catAx>
      <c:valAx>
        <c:axId val="688225136"/>
        <c:scaling>
          <c:orientation val="minMax"/>
          <c:max val="1"/>
          <c:min val="0"/>
        </c:scaling>
        <c:delete val="0"/>
        <c:axPos val="l"/>
        <c:majorGridlines>
          <c:spPr>
            <a:ln w="28575" cap="flat" cmpd="sng" algn="ctr">
              <a:solidFill>
                <a:schemeClr val="tx1">
                  <a:lumMod val="15000"/>
                  <a:lumOff val="85000"/>
                </a:schemeClr>
              </a:solidFill>
              <a:prstDash val="dash"/>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85000"/>
                        <a:lumOff val="15000"/>
                      </a:schemeClr>
                    </a:solidFill>
                    <a:latin typeface="+mn-lt"/>
                    <a:ea typeface="+mn-ea"/>
                    <a:cs typeface="+mn-cs"/>
                  </a:defRPr>
                </a:pPr>
                <a:r>
                  <a:rPr lang="en-US" sz="2000" dirty="0">
                    <a:solidFill>
                      <a:schemeClr val="tx1">
                        <a:lumMod val="85000"/>
                        <a:lumOff val="15000"/>
                      </a:schemeClr>
                    </a:solidFill>
                  </a:rPr>
                  <a:t>Accuracy</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85000"/>
                      <a:lumOff val="15000"/>
                    </a:schemeClr>
                  </a:solidFill>
                  <a:latin typeface="+mn-lt"/>
                  <a:ea typeface="+mn-ea"/>
                  <a:cs typeface="+mn-cs"/>
                </a:defRPr>
              </a:pPr>
              <a:endParaRPr lang="en-US"/>
            </a:p>
          </c:txPr>
        </c:title>
        <c:numFmt formatCode="General" sourceLinked="1"/>
        <c:majorTickMark val="none"/>
        <c:minorTickMark val="none"/>
        <c:tickLblPos val="nextTo"/>
        <c:spPr>
          <a:noFill/>
          <a:ln w="28575">
            <a:solidFill>
              <a:schemeClr val="tx1">
                <a:lumMod val="95000"/>
                <a:lumOff val="5000"/>
              </a:schemeClr>
            </a:solidFill>
          </a:ln>
          <a:effectLst/>
        </c:spPr>
        <c:txPr>
          <a:bodyPr rot="-60000000" spcFirstLastPara="1" vertOverflow="ellipsis" vert="horz" wrap="square" anchor="ctr" anchorCtr="1"/>
          <a:lstStyle/>
          <a:p>
            <a:pPr>
              <a:defRPr sz="1600" b="0"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1338874768"/>
        <c:crosses val="autoZero"/>
        <c:crossBetween val="between"/>
        <c:majorUnit val="0.2"/>
      </c:valAx>
      <c:spPr>
        <a:noFill/>
        <a:ln w="28575">
          <a:solidFill>
            <a:schemeClr val="bg1">
              <a:lumMod val="65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Suspect Movies</c:v>
                </c:pt>
              </c:strCache>
            </c:strRef>
          </c:tx>
          <c:spPr>
            <a:solidFill>
              <a:srgbClr val="9B3836">
                <a:alpha val="90000"/>
              </a:srgbClr>
            </a:solidFill>
            <a:ln w="28575">
              <a:solidFill>
                <a:schemeClr val="tx1">
                  <a:lumMod val="95000"/>
                  <a:lumOff val="5000"/>
                </a:schemeClr>
              </a:solidFill>
            </a:ln>
            <a:effectLst/>
          </c:spPr>
          <c:invertIfNegative val="0"/>
          <c:cat>
            <c:strRef>
              <c:f>Sheet1!$A$2:$A$5</c:f>
              <c:strCache>
                <c:ptCount val="4"/>
                <c:pt idx="0">
                  <c:v>Captions</c:v>
                </c:pt>
                <c:pt idx="1">
                  <c:v>MCQA</c:v>
                </c:pt>
                <c:pt idx="2">
                  <c:v>⌊DIS-CO⌋</c:v>
                </c:pt>
                <c:pt idx="3">
                  <c:v>DIS-CO</c:v>
                </c:pt>
              </c:strCache>
            </c:strRef>
          </c:cat>
          <c:val>
            <c:numRef>
              <c:f>Sheet1!$B$2:$B$5</c:f>
              <c:numCache>
                <c:formatCode>General</c:formatCode>
                <c:ptCount val="4"/>
                <c:pt idx="0">
                  <c:v>0.128</c:v>
                </c:pt>
                <c:pt idx="1">
                  <c:v>0.72099999999999997</c:v>
                </c:pt>
                <c:pt idx="2">
                  <c:v>0.22600000000000001</c:v>
                </c:pt>
                <c:pt idx="3">
                  <c:v>0.33800000000000002</c:v>
                </c:pt>
              </c:numCache>
            </c:numRef>
          </c:val>
          <c:extLst>
            <c:ext xmlns:c16="http://schemas.microsoft.com/office/drawing/2014/chart" uri="{C3380CC4-5D6E-409C-BE32-E72D297353CC}">
              <c16:uniqueId val="{00000000-2BA1-104C-873E-1725609A9070}"/>
            </c:ext>
          </c:extLst>
        </c:ser>
        <c:ser>
          <c:idx val="1"/>
          <c:order val="1"/>
          <c:tx>
            <c:strRef>
              <c:f>Sheet1!$C$1</c:f>
              <c:strCache>
                <c:ptCount val="1"/>
                <c:pt idx="0">
                  <c:v>Clean Movies</c:v>
                </c:pt>
              </c:strCache>
            </c:strRef>
          </c:tx>
          <c:spPr>
            <a:solidFill>
              <a:srgbClr val="40826D"/>
            </a:solidFill>
            <a:ln w="28575">
              <a:solidFill>
                <a:schemeClr val="tx1">
                  <a:lumMod val="95000"/>
                  <a:lumOff val="5000"/>
                </a:schemeClr>
              </a:solidFill>
            </a:ln>
            <a:effectLst/>
          </c:spPr>
          <c:invertIfNegative val="0"/>
          <c:cat>
            <c:strRef>
              <c:f>Sheet1!$A$2:$A$5</c:f>
              <c:strCache>
                <c:ptCount val="4"/>
                <c:pt idx="0">
                  <c:v>Captions</c:v>
                </c:pt>
                <c:pt idx="1">
                  <c:v>MCQA</c:v>
                </c:pt>
                <c:pt idx="2">
                  <c:v>⌊DIS-CO⌋</c:v>
                </c:pt>
                <c:pt idx="3">
                  <c:v>DIS-CO</c:v>
                </c:pt>
              </c:strCache>
            </c:strRef>
          </c:cat>
          <c:val>
            <c:numRef>
              <c:f>Sheet1!$C$2:$C$5</c:f>
              <c:numCache>
                <c:formatCode>General</c:formatCode>
                <c:ptCount val="4"/>
                <c:pt idx="0">
                  <c:v>1E-3</c:v>
                </c:pt>
                <c:pt idx="1">
                  <c:v>0.41</c:v>
                </c:pt>
                <c:pt idx="2">
                  <c:v>2E-3</c:v>
                </c:pt>
                <c:pt idx="3">
                  <c:v>2E-3</c:v>
                </c:pt>
              </c:numCache>
            </c:numRef>
          </c:val>
          <c:extLst>
            <c:ext xmlns:c16="http://schemas.microsoft.com/office/drawing/2014/chart" uri="{C3380CC4-5D6E-409C-BE32-E72D297353CC}">
              <c16:uniqueId val="{00000001-2BA1-104C-873E-1725609A9070}"/>
            </c:ext>
          </c:extLst>
        </c:ser>
        <c:dLbls>
          <c:showLegendKey val="0"/>
          <c:showVal val="0"/>
          <c:showCatName val="0"/>
          <c:showSerName val="0"/>
          <c:showPercent val="0"/>
          <c:showBubbleSize val="0"/>
        </c:dLbls>
        <c:gapWidth val="293"/>
        <c:overlap val="-34"/>
        <c:axId val="1338874768"/>
        <c:axId val="688225136"/>
      </c:barChart>
      <c:catAx>
        <c:axId val="1338874768"/>
        <c:scaling>
          <c:orientation val="minMax"/>
        </c:scaling>
        <c:delete val="0"/>
        <c:axPos val="b"/>
        <c:majorGridlines>
          <c:spPr>
            <a:ln w="9525" cap="flat" cmpd="sng" algn="ctr">
              <a:solidFill>
                <a:schemeClr val="tx1">
                  <a:lumMod val="15000"/>
                  <a:lumOff val="85000"/>
                </a:schemeClr>
              </a:solidFill>
              <a:round/>
            </a:ln>
            <a:effectLst/>
          </c:spPr>
        </c:majorGridlines>
        <c:minorGridlines>
          <c:spPr>
            <a:ln w="28575" cap="flat" cmpd="sng" algn="ctr">
              <a:solidFill>
                <a:schemeClr val="tx1">
                  <a:lumMod val="5000"/>
                  <a:lumOff val="95000"/>
                </a:schemeClr>
              </a:solidFill>
              <a:prstDash val="dash"/>
              <a:round/>
            </a:ln>
            <a:effectLst/>
          </c:spPr>
        </c:minorGridlines>
        <c:numFmt formatCode="General" sourceLinked="1"/>
        <c:majorTickMark val="none"/>
        <c:minorTickMark val="none"/>
        <c:tickLblPos val="nextTo"/>
        <c:spPr>
          <a:noFill/>
          <a:ln w="28575" cap="flat" cmpd="sng" algn="ctr">
            <a:solidFill>
              <a:schemeClr val="tx1">
                <a:lumMod val="95000"/>
                <a:lumOff val="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85000"/>
                    <a:lumOff val="15000"/>
                  </a:schemeClr>
                </a:solidFill>
                <a:latin typeface="+mn-lt"/>
                <a:ea typeface="+mn-ea"/>
                <a:cs typeface="+mn-cs"/>
              </a:defRPr>
            </a:pPr>
            <a:endParaRPr lang="en-US"/>
          </a:p>
        </c:txPr>
        <c:crossAx val="688225136"/>
        <c:crosses val="autoZero"/>
        <c:auto val="1"/>
        <c:lblAlgn val="ctr"/>
        <c:lblOffset val="100"/>
        <c:noMultiLvlLbl val="0"/>
      </c:catAx>
      <c:valAx>
        <c:axId val="688225136"/>
        <c:scaling>
          <c:orientation val="minMax"/>
          <c:max val="1"/>
          <c:min val="0"/>
        </c:scaling>
        <c:delete val="0"/>
        <c:axPos val="l"/>
        <c:majorGridlines>
          <c:spPr>
            <a:ln w="28575" cap="flat" cmpd="sng" algn="ctr">
              <a:solidFill>
                <a:schemeClr val="tx1">
                  <a:lumMod val="15000"/>
                  <a:lumOff val="85000"/>
                </a:schemeClr>
              </a:solidFill>
              <a:prstDash val="dash"/>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85000"/>
                        <a:lumOff val="15000"/>
                      </a:schemeClr>
                    </a:solidFill>
                    <a:latin typeface="+mn-lt"/>
                    <a:ea typeface="+mn-ea"/>
                    <a:cs typeface="+mn-cs"/>
                  </a:defRPr>
                </a:pPr>
                <a:r>
                  <a:rPr lang="en-US" sz="2000" dirty="0">
                    <a:solidFill>
                      <a:schemeClr val="tx1">
                        <a:lumMod val="85000"/>
                        <a:lumOff val="15000"/>
                      </a:schemeClr>
                    </a:solidFill>
                  </a:rPr>
                  <a:t>Neutral Frames</a:t>
                </a:r>
              </a:p>
              <a:p>
                <a:pPr>
                  <a:defRPr>
                    <a:solidFill>
                      <a:schemeClr val="tx1">
                        <a:lumMod val="85000"/>
                        <a:lumOff val="15000"/>
                      </a:schemeClr>
                    </a:solidFill>
                  </a:defRPr>
                </a:pPr>
                <a:r>
                  <a:rPr lang="en-US" sz="2000" dirty="0">
                    <a:solidFill>
                      <a:schemeClr val="tx1">
                        <a:lumMod val="85000"/>
                        <a:lumOff val="15000"/>
                      </a:schemeClr>
                    </a:solidFill>
                  </a:rPr>
                  <a:t>Accuracy</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85000"/>
                      <a:lumOff val="15000"/>
                    </a:schemeClr>
                  </a:solidFill>
                  <a:latin typeface="+mn-lt"/>
                  <a:ea typeface="+mn-ea"/>
                  <a:cs typeface="+mn-cs"/>
                </a:defRPr>
              </a:pPr>
              <a:endParaRPr lang="en-US"/>
            </a:p>
          </c:txPr>
        </c:title>
        <c:numFmt formatCode="General" sourceLinked="1"/>
        <c:majorTickMark val="none"/>
        <c:minorTickMark val="none"/>
        <c:tickLblPos val="nextTo"/>
        <c:spPr>
          <a:noFill/>
          <a:ln w="28575">
            <a:solidFill>
              <a:schemeClr val="tx1">
                <a:lumMod val="95000"/>
                <a:lumOff val="5000"/>
              </a:schemeClr>
            </a:solidFill>
          </a:ln>
          <a:effectLst/>
        </c:spPr>
        <c:txPr>
          <a:bodyPr rot="-60000000" spcFirstLastPara="1" vertOverflow="ellipsis" vert="horz" wrap="square" anchor="ctr" anchorCtr="1"/>
          <a:lstStyle/>
          <a:p>
            <a:pPr>
              <a:defRPr sz="1600" b="0"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1338874768"/>
        <c:crosses val="autoZero"/>
        <c:crossBetween val="between"/>
        <c:majorUnit val="0.2"/>
      </c:valAx>
      <c:spPr>
        <a:noFill/>
        <a:ln w="28575">
          <a:solidFill>
            <a:schemeClr val="bg1">
              <a:lumMod val="65000"/>
            </a:schemeClr>
          </a:solidFill>
        </a:ln>
        <a:effectLst/>
      </c:spPr>
    </c:plotArea>
    <c:legend>
      <c:legendPos val="t"/>
      <c:layout>
        <c:manualLayout>
          <c:xMode val="edge"/>
          <c:yMode val="edge"/>
          <c:x val="0.23911143713549904"/>
          <c:y val="7.3483486948966267E-2"/>
          <c:w val="0.63348395445799965"/>
          <c:h val="0.1115714633339580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480307963038466"/>
          <c:y val="0.19777777777777775"/>
          <c:w val="0.80150406390999629"/>
          <c:h val="0.59510826771653536"/>
        </c:manualLayout>
      </c:layout>
      <c:barChart>
        <c:barDir val="col"/>
        <c:grouping val="clustered"/>
        <c:varyColors val="0"/>
        <c:ser>
          <c:idx val="0"/>
          <c:order val="0"/>
          <c:tx>
            <c:strRef>
              <c:f>Sheet1!$B$1</c:f>
              <c:strCache>
                <c:ptCount val="1"/>
                <c:pt idx="0">
                  <c:v>Column1</c:v>
                </c:pt>
              </c:strCache>
            </c:strRef>
          </c:tx>
          <c:spPr>
            <a:solidFill>
              <a:schemeClr val="bg1">
                <a:lumMod val="95000"/>
                <a:alpha val="90000"/>
              </a:schemeClr>
            </a:solidFill>
            <a:ln w="28575">
              <a:solidFill>
                <a:schemeClr val="tx1">
                  <a:lumMod val="95000"/>
                  <a:lumOff val="5000"/>
                </a:schemeClr>
              </a:solidFill>
            </a:ln>
            <a:effectLst/>
          </c:spPr>
          <c:invertIfNegative val="0"/>
          <c:cat>
            <c:strRef>
              <c:f>Sheet1!$A$2:$A$5</c:f>
              <c:strCache>
                <c:ptCount val="4"/>
                <c:pt idx="0">
                  <c:v>Baywatch</c:v>
                </c:pt>
                <c:pt idx="1">
                  <c:v>La La Land</c:v>
                </c:pt>
                <c:pt idx="2">
                  <c:v>Lion King</c:v>
                </c:pt>
                <c:pt idx="3">
                  <c:v>Frozen</c:v>
                </c:pt>
              </c:strCache>
            </c:strRef>
          </c:cat>
          <c:val>
            <c:numRef>
              <c:f>Sheet1!$B$2:$B$5</c:f>
              <c:numCache>
                <c:formatCode>General</c:formatCode>
                <c:ptCount val="4"/>
                <c:pt idx="0">
                  <c:v>0.02</c:v>
                </c:pt>
                <c:pt idx="1">
                  <c:v>0.05</c:v>
                </c:pt>
                <c:pt idx="2">
                  <c:v>0.625</c:v>
                </c:pt>
                <c:pt idx="3">
                  <c:v>0.45</c:v>
                </c:pt>
              </c:numCache>
            </c:numRef>
          </c:val>
          <c:extLst>
            <c:ext xmlns:c16="http://schemas.microsoft.com/office/drawing/2014/chart" uri="{C3380CC4-5D6E-409C-BE32-E72D297353CC}">
              <c16:uniqueId val="{00000000-49B5-3341-B9E7-F4CB0123C3EF}"/>
            </c:ext>
          </c:extLst>
        </c:ser>
        <c:dLbls>
          <c:showLegendKey val="0"/>
          <c:showVal val="0"/>
          <c:showCatName val="0"/>
          <c:showSerName val="0"/>
          <c:showPercent val="0"/>
          <c:showBubbleSize val="0"/>
        </c:dLbls>
        <c:gapWidth val="407"/>
        <c:overlap val="-37"/>
        <c:axId val="1338874768"/>
        <c:axId val="688225136"/>
      </c:barChart>
      <c:catAx>
        <c:axId val="1338874768"/>
        <c:scaling>
          <c:orientation val="minMax"/>
        </c:scaling>
        <c:delete val="0"/>
        <c:axPos val="b"/>
        <c:majorGridlines>
          <c:spPr>
            <a:ln w="9525" cap="flat" cmpd="sng" algn="ctr">
              <a:solidFill>
                <a:schemeClr val="tx1">
                  <a:lumMod val="15000"/>
                  <a:lumOff val="85000"/>
                </a:schemeClr>
              </a:solidFill>
              <a:round/>
            </a:ln>
            <a:effectLst/>
          </c:spPr>
        </c:majorGridlines>
        <c:minorGridlines>
          <c:spPr>
            <a:ln w="28575" cap="flat" cmpd="sng" algn="ctr">
              <a:solidFill>
                <a:schemeClr val="tx1">
                  <a:lumMod val="5000"/>
                  <a:lumOff val="95000"/>
                </a:schemeClr>
              </a:solidFill>
              <a:prstDash val="dash"/>
              <a:round/>
            </a:ln>
            <a:effectLst/>
          </c:spPr>
        </c:minorGridlines>
        <c:numFmt formatCode="General" sourceLinked="1"/>
        <c:majorTickMark val="none"/>
        <c:minorTickMark val="none"/>
        <c:tickLblPos val="nextTo"/>
        <c:spPr>
          <a:noFill/>
          <a:ln w="28575" cap="flat" cmpd="sng" algn="ctr">
            <a:solidFill>
              <a:schemeClr val="tx1">
                <a:lumMod val="95000"/>
                <a:lumOff val="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85000"/>
                    <a:lumOff val="15000"/>
                  </a:schemeClr>
                </a:solidFill>
                <a:latin typeface="+mn-lt"/>
                <a:ea typeface="+mn-ea"/>
                <a:cs typeface="+mn-cs"/>
              </a:defRPr>
            </a:pPr>
            <a:endParaRPr lang="en-US"/>
          </a:p>
        </c:txPr>
        <c:crossAx val="688225136"/>
        <c:crosses val="autoZero"/>
        <c:auto val="1"/>
        <c:lblAlgn val="ctr"/>
        <c:lblOffset val="100"/>
        <c:noMultiLvlLbl val="0"/>
      </c:catAx>
      <c:valAx>
        <c:axId val="688225136"/>
        <c:scaling>
          <c:orientation val="minMax"/>
          <c:max val="1"/>
          <c:min val="0"/>
        </c:scaling>
        <c:delete val="0"/>
        <c:axPos val="l"/>
        <c:majorGridlines>
          <c:spPr>
            <a:ln w="28575" cap="flat" cmpd="sng" algn="ctr">
              <a:solidFill>
                <a:schemeClr val="tx1">
                  <a:lumMod val="15000"/>
                  <a:lumOff val="85000"/>
                </a:schemeClr>
              </a:solidFill>
              <a:prstDash val="dash"/>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85000"/>
                        <a:lumOff val="15000"/>
                      </a:schemeClr>
                    </a:solidFill>
                    <a:latin typeface="+mn-lt"/>
                    <a:ea typeface="+mn-ea"/>
                    <a:cs typeface="+mn-cs"/>
                  </a:defRPr>
                </a:pPr>
                <a:r>
                  <a:rPr lang="en-US" sz="2000" dirty="0">
                    <a:solidFill>
                      <a:schemeClr val="tx1">
                        <a:lumMod val="85000"/>
                        <a:lumOff val="15000"/>
                      </a:schemeClr>
                    </a:solidFill>
                  </a:rPr>
                  <a:t>Accuracy</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85000"/>
                      <a:lumOff val="15000"/>
                    </a:schemeClr>
                  </a:solidFill>
                  <a:latin typeface="+mn-lt"/>
                  <a:ea typeface="+mn-ea"/>
                  <a:cs typeface="+mn-cs"/>
                </a:defRPr>
              </a:pPr>
              <a:endParaRPr lang="en-US"/>
            </a:p>
          </c:txPr>
        </c:title>
        <c:numFmt formatCode="General" sourceLinked="1"/>
        <c:majorTickMark val="none"/>
        <c:minorTickMark val="none"/>
        <c:tickLblPos val="nextTo"/>
        <c:spPr>
          <a:noFill/>
          <a:ln w="28575">
            <a:solidFill>
              <a:schemeClr val="tx1">
                <a:lumMod val="95000"/>
                <a:lumOff val="5000"/>
              </a:schemeClr>
            </a:solidFill>
          </a:ln>
          <a:effectLst/>
        </c:spPr>
        <c:txPr>
          <a:bodyPr rot="-60000000" spcFirstLastPara="1" vertOverflow="ellipsis" vert="horz" wrap="square" anchor="ctr" anchorCtr="1"/>
          <a:lstStyle/>
          <a:p>
            <a:pPr>
              <a:defRPr sz="1600" b="0"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1338874768"/>
        <c:crosses val="autoZero"/>
        <c:crossBetween val="between"/>
        <c:majorUnit val="0.2"/>
      </c:valAx>
      <c:spPr>
        <a:noFill/>
        <a:ln w="28575">
          <a:solidFill>
            <a:schemeClr val="bg1">
              <a:lumMod val="65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480307963038466"/>
          <c:y val="0.19777777777777775"/>
          <c:w val="0.80150406390999629"/>
          <c:h val="0.59510826771653536"/>
        </c:manualLayout>
      </c:layout>
      <c:barChart>
        <c:barDir val="col"/>
        <c:grouping val="clustered"/>
        <c:varyColors val="0"/>
        <c:ser>
          <c:idx val="0"/>
          <c:order val="0"/>
          <c:tx>
            <c:strRef>
              <c:f>Sheet1!$B$1</c:f>
              <c:strCache>
                <c:ptCount val="1"/>
                <c:pt idx="0">
                  <c:v>Column1</c:v>
                </c:pt>
              </c:strCache>
            </c:strRef>
          </c:tx>
          <c:spPr>
            <a:solidFill>
              <a:srgbClr val="9B3836">
                <a:alpha val="90000"/>
              </a:srgbClr>
            </a:solidFill>
            <a:ln w="28575">
              <a:solidFill>
                <a:schemeClr val="tx1">
                  <a:lumMod val="95000"/>
                  <a:lumOff val="5000"/>
                </a:schemeClr>
              </a:solidFill>
            </a:ln>
            <a:effectLst/>
          </c:spPr>
          <c:invertIfNegative val="0"/>
          <c:dPt>
            <c:idx val="1"/>
            <c:invertIfNegative val="0"/>
            <c:bubble3D val="0"/>
            <c:spPr>
              <a:solidFill>
                <a:srgbClr val="C3B1E2">
                  <a:alpha val="90000"/>
                </a:srgbClr>
              </a:solidFill>
              <a:ln w="28575">
                <a:solidFill>
                  <a:schemeClr val="tx1">
                    <a:lumMod val="95000"/>
                    <a:lumOff val="5000"/>
                  </a:schemeClr>
                </a:solidFill>
              </a:ln>
              <a:effectLst/>
            </c:spPr>
            <c:extLst>
              <c:ext xmlns:c16="http://schemas.microsoft.com/office/drawing/2014/chart" uri="{C3380CC4-5D6E-409C-BE32-E72D297353CC}">
                <c16:uniqueId val="{00000004-49B5-3341-B9E7-F4CB0123C3EF}"/>
              </c:ext>
            </c:extLst>
          </c:dPt>
          <c:dPt>
            <c:idx val="2"/>
            <c:invertIfNegative val="0"/>
            <c:bubble3D val="0"/>
            <c:spPr>
              <a:solidFill>
                <a:srgbClr val="FFEF8C"/>
              </a:solidFill>
              <a:ln w="28575">
                <a:solidFill>
                  <a:schemeClr val="tx1">
                    <a:lumMod val="95000"/>
                    <a:lumOff val="5000"/>
                  </a:schemeClr>
                </a:solidFill>
              </a:ln>
              <a:effectLst/>
            </c:spPr>
            <c:extLst>
              <c:ext xmlns:c16="http://schemas.microsoft.com/office/drawing/2014/chart" uri="{C3380CC4-5D6E-409C-BE32-E72D297353CC}">
                <c16:uniqueId val="{00000002-49B5-3341-B9E7-F4CB0123C3EF}"/>
              </c:ext>
            </c:extLst>
          </c:dPt>
          <c:dPt>
            <c:idx val="3"/>
            <c:invertIfNegative val="0"/>
            <c:bubble3D val="0"/>
            <c:spPr>
              <a:solidFill>
                <a:schemeClr val="accent4">
                  <a:lumMod val="75000"/>
                  <a:alpha val="90000"/>
                </a:schemeClr>
              </a:solidFill>
              <a:ln w="28575">
                <a:solidFill>
                  <a:schemeClr val="tx1">
                    <a:lumMod val="95000"/>
                    <a:lumOff val="5000"/>
                  </a:schemeClr>
                </a:solidFill>
              </a:ln>
              <a:effectLst/>
            </c:spPr>
            <c:extLst>
              <c:ext xmlns:c16="http://schemas.microsoft.com/office/drawing/2014/chart" uri="{C3380CC4-5D6E-409C-BE32-E72D297353CC}">
                <c16:uniqueId val="{00000003-49B5-3341-B9E7-F4CB0123C3EF}"/>
              </c:ext>
            </c:extLst>
          </c:dPt>
          <c:cat>
            <c:strRef>
              <c:f>Sheet1!$A$2:$A$5</c:f>
              <c:strCache>
                <c:ptCount val="4"/>
                <c:pt idx="0">
                  <c:v>Baywatch</c:v>
                </c:pt>
                <c:pt idx="1">
                  <c:v>La La Land</c:v>
                </c:pt>
                <c:pt idx="2">
                  <c:v>Lion King</c:v>
                </c:pt>
                <c:pt idx="3">
                  <c:v>Frozen</c:v>
                </c:pt>
              </c:strCache>
            </c:strRef>
          </c:cat>
          <c:val>
            <c:numRef>
              <c:f>Sheet1!$B$2:$B$5</c:f>
              <c:numCache>
                <c:formatCode>General</c:formatCode>
                <c:ptCount val="4"/>
                <c:pt idx="0">
                  <c:v>0.02</c:v>
                </c:pt>
                <c:pt idx="1">
                  <c:v>0.05</c:v>
                </c:pt>
                <c:pt idx="2">
                  <c:v>0.625</c:v>
                </c:pt>
                <c:pt idx="3">
                  <c:v>0.45</c:v>
                </c:pt>
              </c:numCache>
            </c:numRef>
          </c:val>
          <c:extLst>
            <c:ext xmlns:c16="http://schemas.microsoft.com/office/drawing/2014/chart" uri="{C3380CC4-5D6E-409C-BE32-E72D297353CC}">
              <c16:uniqueId val="{00000000-49B5-3341-B9E7-F4CB0123C3EF}"/>
            </c:ext>
          </c:extLst>
        </c:ser>
        <c:dLbls>
          <c:showLegendKey val="0"/>
          <c:showVal val="0"/>
          <c:showCatName val="0"/>
          <c:showSerName val="0"/>
          <c:showPercent val="0"/>
          <c:showBubbleSize val="0"/>
        </c:dLbls>
        <c:gapWidth val="407"/>
        <c:overlap val="-37"/>
        <c:axId val="1338874768"/>
        <c:axId val="688225136"/>
      </c:barChart>
      <c:catAx>
        <c:axId val="1338874768"/>
        <c:scaling>
          <c:orientation val="minMax"/>
        </c:scaling>
        <c:delete val="0"/>
        <c:axPos val="b"/>
        <c:majorGridlines>
          <c:spPr>
            <a:ln w="9525" cap="flat" cmpd="sng" algn="ctr">
              <a:solidFill>
                <a:schemeClr val="tx1">
                  <a:lumMod val="15000"/>
                  <a:lumOff val="85000"/>
                </a:schemeClr>
              </a:solidFill>
              <a:round/>
            </a:ln>
            <a:effectLst/>
          </c:spPr>
        </c:majorGridlines>
        <c:minorGridlines>
          <c:spPr>
            <a:ln w="28575" cap="flat" cmpd="sng" algn="ctr">
              <a:solidFill>
                <a:schemeClr val="tx1">
                  <a:lumMod val="5000"/>
                  <a:lumOff val="95000"/>
                </a:schemeClr>
              </a:solidFill>
              <a:prstDash val="dash"/>
              <a:round/>
            </a:ln>
            <a:effectLst/>
          </c:spPr>
        </c:minorGridlines>
        <c:numFmt formatCode="General" sourceLinked="1"/>
        <c:majorTickMark val="none"/>
        <c:minorTickMark val="none"/>
        <c:tickLblPos val="nextTo"/>
        <c:spPr>
          <a:noFill/>
          <a:ln w="28575" cap="flat" cmpd="sng" algn="ctr">
            <a:solidFill>
              <a:schemeClr val="tx1">
                <a:lumMod val="95000"/>
                <a:lumOff val="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85000"/>
                    <a:lumOff val="15000"/>
                  </a:schemeClr>
                </a:solidFill>
                <a:latin typeface="+mn-lt"/>
                <a:ea typeface="+mn-ea"/>
                <a:cs typeface="+mn-cs"/>
              </a:defRPr>
            </a:pPr>
            <a:endParaRPr lang="en-US"/>
          </a:p>
        </c:txPr>
        <c:crossAx val="688225136"/>
        <c:crosses val="autoZero"/>
        <c:auto val="1"/>
        <c:lblAlgn val="ctr"/>
        <c:lblOffset val="100"/>
        <c:noMultiLvlLbl val="0"/>
      </c:catAx>
      <c:valAx>
        <c:axId val="688225136"/>
        <c:scaling>
          <c:orientation val="minMax"/>
          <c:max val="1"/>
          <c:min val="0"/>
        </c:scaling>
        <c:delete val="0"/>
        <c:axPos val="l"/>
        <c:majorGridlines>
          <c:spPr>
            <a:ln w="28575" cap="flat" cmpd="sng" algn="ctr">
              <a:solidFill>
                <a:schemeClr val="tx1">
                  <a:lumMod val="15000"/>
                  <a:lumOff val="85000"/>
                </a:schemeClr>
              </a:solidFill>
              <a:prstDash val="dash"/>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85000"/>
                        <a:lumOff val="15000"/>
                      </a:schemeClr>
                    </a:solidFill>
                    <a:latin typeface="+mn-lt"/>
                    <a:ea typeface="+mn-ea"/>
                    <a:cs typeface="+mn-cs"/>
                  </a:defRPr>
                </a:pPr>
                <a:r>
                  <a:rPr lang="en-US" sz="2000" dirty="0">
                    <a:solidFill>
                      <a:schemeClr val="tx1">
                        <a:lumMod val="85000"/>
                        <a:lumOff val="15000"/>
                      </a:schemeClr>
                    </a:solidFill>
                  </a:rPr>
                  <a:t>Accuracy</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85000"/>
                      <a:lumOff val="15000"/>
                    </a:schemeClr>
                  </a:solidFill>
                  <a:latin typeface="+mn-lt"/>
                  <a:ea typeface="+mn-ea"/>
                  <a:cs typeface="+mn-cs"/>
                </a:defRPr>
              </a:pPr>
              <a:endParaRPr lang="en-US"/>
            </a:p>
          </c:txPr>
        </c:title>
        <c:numFmt formatCode="General" sourceLinked="1"/>
        <c:majorTickMark val="none"/>
        <c:minorTickMark val="none"/>
        <c:tickLblPos val="nextTo"/>
        <c:spPr>
          <a:noFill/>
          <a:ln w="28575">
            <a:solidFill>
              <a:schemeClr val="tx1">
                <a:lumMod val="95000"/>
                <a:lumOff val="5000"/>
              </a:schemeClr>
            </a:solidFill>
          </a:ln>
          <a:effectLst/>
        </c:spPr>
        <c:txPr>
          <a:bodyPr rot="-60000000" spcFirstLastPara="1" vertOverflow="ellipsis" vert="horz" wrap="square" anchor="ctr" anchorCtr="1"/>
          <a:lstStyle/>
          <a:p>
            <a:pPr>
              <a:defRPr sz="1600" b="0"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1338874768"/>
        <c:crosses val="autoZero"/>
        <c:crossBetween val="between"/>
        <c:majorUnit val="0.2"/>
      </c:valAx>
      <c:spPr>
        <a:noFill/>
        <a:ln w="28575">
          <a:solidFill>
            <a:schemeClr val="bg1">
              <a:lumMod val="65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dk2" tx2="lt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w="28575">
              <a:solidFill>
                <a:sysClr val="windowText" lastClr="000000">
                  <a:lumMod val="85000"/>
                  <a:lumOff val="15000"/>
                </a:sysClr>
              </a:solidFill>
            </a:ln>
            <a:effectLst/>
          </c:spPr>
          <c:invertIfNegative val="0"/>
          <c:dPt>
            <c:idx val="0"/>
            <c:invertIfNegative val="0"/>
            <c:bubble3D val="0"/>
            <c:spPr>
              <a:solidFill>
                <a:srgbClr val="9B3836"/>
              </a:solidFill>
              <a:ln w="28575">
                <a:solidFill>
                  <a:sysClr val="windowText" lastClr="000000">
                    <a:lumMod val="85000"/>
                    <a:lumOff val="15000"/>
                  </a:sysClr>
                </a:solidFill>
              </a:ln>
              <a:effectLst/>
            </c:spPr>
            <c:extLst>
              <c:ext xmlns:c16="http://schemas.microsoft.com/office/drawing/2014/chart" uri="{C3380CC4-5D6E-409C-BE32-E72D297353CC}">
                <c16:uniqueId val="{00000001-60BA-954F-8E96-233017269BBF}"/>
              </c:ext>
            </c:extLst>
          </c:dPt>
          <c:dPt>
            <c:idx val="1"/>
            <c:invertIfNegative val="0"/>
            <c:bubble3D val="0"/>
            <c:spPr>
              <a:solidFill>
                <a:srgbClr val="40826D"/>
              </a:solidFill>
              <a:ln w="28575">
                <a:solidFill>
                  <a:sysClr val="windowText" lastClr="000000">
                    <a:lumMod val="85000"/>
                    <a:lumOff val="15000"/>
                  </a:sysClr>
                </a:solidFill>
              </a:ln>
              <a:effectLst/>
            </c:spPr>
            <c:extLst>
              <c:ext xmlns:c16="http://schemas.microsoft.com/office/drawing/2014/chart" uri="{C3380CC4-5D6E-409C-BE32-E72D297353CC}">
                <c16:uniqueId val="{00000003-60BA-954F-8E96-233017269BBF}"/>
              </c:ext>
            </c:extLst>
          </c:dPt>
          <c:cat>
            <c:strRef>
              <c:f>Sheet1!$A$2:$A$3</c:f>
              <c:strCache>
                <c:ptCount val="2"/>
                <c:pt idx="0">
                  <c:v>Suspect Book</c:v>
                </c:pt>
                <c:pt idx="1">
                  <c:v>Baseline Clean Data</c:v>
                </c:pt>
              </c:strCache>
            </c:strRef>
          </c:cat>
          <c:val>
            <c:numRef>
              <c:f>Sheet1!$B$2:$B$3</c:f>
              <c:numCache>
                <c:formatCode>0%</c:formatCode>
                <c:ptCount val="2"/>
                <c:pt idx="0">
                  <c:v>0.83</c:v>
                </c:pt>
                <c:pt idx="1">
                  <c:v>0.32</c:v>
                </c:pt>
              </c:numCache>
            </c:numRef>
          </c:val>
          <c:extLst>
            <c:ext xmlns:c16="http://schemas.microsoft.com/office/drawing/2014/chart" uri="{C3380CC4-5D6E-409C-BE32-E72D297353CC}">
              <c16:uniqueId val="{00000004-60BA-954F-8E96-233017269BBF}"/>
            </c:ext>
          </c:extLst>
        </c:ser>
        <c:dLbls>
          <c:showLegendKey val="0"/>
          <c:showVal val="0"/>
          <c:showCatName val="0"/>
          <c:showSerName val="0"/>
          <c:showPercent val="0"/>
          <c:showBubbleSize val="0"/>
        </c:dLbls>
        <c:gapWidth val="219"/>
        <c:overlap val="-27"/>
        <c:axId val="1416820256"/>
        <c:axId val="1342026064"/>
      </c:barChart>
      <c:catAx>
        <c:axId val="1416820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42026064"/>
        <c:crosses val="autoZero"/>
        <c:auto val="1"/>
        <c:lblAlgn val="ctr"/>
        <c:lblOffset val="100"/>
        <c:noMultiLvlLbl val="0"/>
      </c:catAx>
      <c:valAx>
        <c:axId val="13420260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noProof="1"/>
                  <a:t>Accuracy</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168202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dk2" tx2="lt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w="28575">
              <a:solidFill>
                <a:sysClr val="windowText" lastClr="000000">
                  <a:lumMod val="85000"/>
                  <a:lumOff val="15000"/>
                </a:sysClr>
              </a:solidFill>
            </a:ln>
            <a:effectLst/>
          </c:spPr>
          <c:invertIfNegative val="0"/>
          <c:dPt>
            <c:idx val="0"/>
            <c:invertIfNegative val="0"/>
            <c:bubble3D val="0"/>
            <c:spPr>
              <a:solidFill>
                <a:srgbClr val="9B3836"/>
              </a:solidFill>
              <a:ln w="28575">
                <a:solidFill>
                  <a:sysClr val="windowText" lastClr="000000">
                    <a:lumMod val="85000"/>
                    <a:lumOff val="15000"/>
                  </a:sysClr>
                </a:solidFill>
              </a:ln>
              <a:effectLst/>
            </c:spPr>
            <c:extLst>
              <c:ext xmlns:c16="http://schemas.microsoft.com/office/drawing/2014/chart" uri="{C3380CC4-5D6E-409C-BE32-E72D297353CC}">
                <c16:uniqueId val="{00000001-1FFC-DD4F-8453-3A5F10A12912}"/>
              </c:ext>
            </c:extLst>
          </c:dPt>
          <c:dPt>
            <c:idx val="1"/>
            <c:invertIfNegative val="0"/>
            <c:bubble3D val="0"/>
            <c:spPr>
              <a:solidFill>
                <a:srgbClr val="40826D"/>
              </a:solidFill>
              <a:ln w="28575">
                <a:solidFill>
                  <a:sysClr val="windowText" lastClr="000000">
                    <a:lumMod val="85000"/>
                    <a:lumOff val="15000"/>
                  </a:sysClr>
                </a:solidFill>
              </a:ln>
              <a:effectLst/>
            </c:spPr>
            <c:extLst>
              <c:ext xmlns:c16="http://schemas.microsoft.com/office/drawing/2014/chart" uri="{C3380CC4-5D6E-409C-BE32-E72D297353CC}">
                <c16:uniqueId val="{00000003-1FFC-DD4F-8453-3A5F10A12912}"/>
              </c:ext>
            </c:extLst>
          </c:dPt>
          <c:cat>
            <c:strRef>
              <c:f>Sheet1!$A$2:$A$3</c:f>
              <c:strCache>
                <c:ptCount val="2"/>
                <c:pt idx="0">
                  <c:v>Suspect Book</c:v>
                </c:pt>
                <c:pt idx="1">
                  <c:v>Baseline Clean Data</c:v>
                </c:pt>
              </c:strCache>
            </c:strRef>
          </c:cat>
          <c:val>
            <c:numRef>
              <c:f>Sheet1!$B$2:$B$3</c:f>
              <c:numCache>
                <c:formatCode>0%</c:formatCode>
                <c:ptCount val="2"/>
                <c:pt idx="0">
                  <c:v>0.83</c:v>
                </c:pt>
                <c:pt idx="1">
                  <c:v>0.32</c:v>
                </c:pt>
              </c:numCache>
            </c:numRef>
          </c:val>
          <c:extLst>
            <c:ext xmlns:c16="http://schemas.microsoft.com/office/drawing/2014/chart" uri="{C3380CC4-5D6E-409C-BE32-E72D297353CC}">
              <c16:uniqueId val="{00000004-1FFC-DD4F-8453-3A5F10A12912}"/>
            </c:ext>
          </c:extLst>
        </c:ser>
        <c:dLbls>
          <c:showLegendKey val="0"/>
          <c:showVal val="0"/>
          <c:showCatName val="0"/>
          <c:showSerName val="0"/>
          <c:showPercent val="0"/>
          <c:showBubbleSize val="0"/>
        </c:dLbls>
        <c:gapWidth val="219"/>
        <c:overlap val="-27"/>
        <c:axId val="1416820256"/>
        <c:axId val="1342026064"/>
      </c:barChart>
      <c:catAx>
        <c:axId val="1416820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42026064"/>
        <c:crosses val="autoZero"/>
        <c:auto val="1"/>
        <c:lblAlgn val="ctr"/>
        <c:lblOffset val="100"/>
        <c:noMultiLvlLbl val="0"/>
      </c:catAx>
      <c:valAx>
        <c:axId val="13420260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noProof="1"/>
                  <a:t>Accuracy</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168202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dk2" tx2="lt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w="28575">
              <a:solidFill>
                <a:sysClr val="windowText" lastClr="000000">
                  <a:lumMod val="85000"/>
                  <a:lumOff val="15000"/>
                </a:sysClr>
              </a:solidFill>
            </a:ln>
            <a:effectLst/>
          </c:spPr>
          <c:invertIfNegative val="0"/>
          <c:dPt>
            <c:idx val="0"/>
            <c:invertIfNegative val="0"/>
            <c:bubble3D val="0"/>
            <c:spPr>
              <a:solidFill>
                <a:srgbClr val="9B3836"/>
              </a:solidFill>
              <a:ln w="28575">
                <a:solidFill>
                  <a:sysClr val="windowText" lastClr="000000">
                    <a:lumMod val="85000"/>
                    <a:lumOff val="15000"/>
                  </a:sysClr>
                </a:solidFill>
              </a:ln>
              <a:effectLst/>
            </c:spPr>
            <c:extLst>
              <c:ext xmlns:c16="http://schemas.microsoft.com/office/drawing/2014/chart" uri="{C3380CC4-5D6E-409C-BE32-E72D297353CC}">
                <c16:uniqueId val="{00000001-A29B-BC46-B84D-425F52A8E36A}"/>
              </c:ext>
            </c:extLst>
          </c:dPt>
          <c:dPt>
            <c:idx val="1"/>
            <c:invertIfNegative val="0"/>
            <c:bubble3D val="0"/>
            <c:spPr>
              <a:solidFill>
                <a:srgbClr val="40826D"/>
              </a:solidFill>
              <a:ln w="28575">
                <a:solidFill>
                  <a:sysClr val="windowText" lastClr="000000">
                    <a:lumMod val="85000"/>
                    <a:lumOff val="15000"/>
                  </a:sysClr>
                </a:solidFill>
              </a:ln>
              <a:effectLst/>
            </c:spPr>
            <c:extLst>
              <c:ext xmlns:c16="http://schemas.microsoft.com/office/drawing/2014/chart" uri="{C3380CC4-5D6E-409C-BE32-E72D297353CC}">
                <c16:uniqueId val="{00000003-A29B-BC46-B84D-425F52A8E36A}"/>
              </c:ext>
            </c:extLst>
          </c:dPt>
          <c:cat>
            <c:strRef>
              <c:f>Sheet1!$A$2:$A$3</c:f>
              <c:strCache>
                <c:ptCount val="2"/>
                <c:pt idx="0">
                  <c:v>Suspect Book</c:v>
                </c:pt>
                <c:pt idx="1">
                  <c:v>Baseline Clean Data</c:v>
                </c:pt>
              </c:strCache>
            </c:strRef>
          </c:cat>
          <c:val>
            <c:numRef>
              <c:f>Sheet1!$B$2:$B$3</c:f>
              <c:numCache>
                <c:formatCode>0%</c:formatCode>
                <c:ptCount val="2"/>
                <c:pt idx="0">
                  <c:v>0.83</c:v>
                </c:pt>
                <c:pt idx="1">
                  <c:v>0.32</c:v>
                </c:pt>
              </c:numCache>
            </c:numRef>
          </c:val>
          <c:extLst>
            <c:ext xmlns:c16="http://schemas.microsoft.com/office/drawing/2014/chart" uri="{C3380CC4-5D6E-409C-BE32-E72D297353CC}">
              <c16:uniqueId val="{00000004-A29B-BC46-B84D-425F52A8E36A}"/>
            </c:ext>
          </c:extLst>
        </c:ser>
        <c:dLbls>
          <c:showLegendKey val="0"/>
          <c:showVal val="0"/>
          <c:showCatName val="0"/>
          <c:showSerName val="0"/>
          <c:showPercent val="0"/>
          <c:showBubbleSize val="0"/>
        </c:dLbls>
        <c:gapWidth val="219"/>
        <c:overlap val="-27"/>
        <c:axId val="1416820256"/>
        <c:axId val="1342026064"/>
      </c:barChart>
      <c:catAx>
        <c:axId val="1416820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42026064"/>
        <c:crosses val="autoZero"/>
        <c:auto val="1"/>
        <c:lblAlgn val="ctr"/>
        <c:lblOffset val="100"/>
        <c:noMultiLvlLbl val="0"/>
      </c:catAx>
      <c:valAx>
        <c:axId val="13420260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noProof="1"/>
                  <a:t>Accuracy</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168202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Perplexity</c:v>
                </c:pt>
              </c:strCache>
            </c:strRef>
          </c:tx>
          <c:spPr>
            <a:solidFill>
              <a:schemeClr val="tx1">
                <a:lumMod val="50000"/>
                <a:lumOff val="50000"/>
              </a:schemeClr>
            </a:solidFill>
            <a:ln w="28575">
              <a:solidFill>
                <a:schemeClr val="tx1">
                  <a:lumMod val="85000"/>
                  <a:lumOff val="15000"/>
                </a:schemeClr>
              </a:solidFill>
            </a:ln>
            <a:effectLst/>
          </c:spPr>
          <c:invertIfNegative val="0"/>
          <c:cat>
            <c:strRef>
              <c:f>Sheet1!$A$2:$A$4</c:f>
              <c:strCache>
                <c:ptCount val="3"/>
                <c:pt idx="0">
                  <c:v>Mixtral 8x7B</c:v>
                </c:pt>
                <c:pt idx="1">
                  <c:v>LLaMA-2 70B</c:v>
                </c:pt>
                <c:pt idx="2">
                  <c:v>Avg.</c:v>
                </c:pt>
              </c:strCache>
            </c:strRef>
          </c:cat>
          <c:val>
            <c:numRef>
              <c:f>Sheet1!$B$2:$B$4</c:f>
              <c:numCache>
                <c:formatCode>General</c:formatCode>
                <c:ptCount val="3"/>
                <c:pt idx="0">
                  <c:v>0.82899999999999996</c:v>
                </c:pt>
                <c:pt idx="1">
                  <c:v>0.89200000000000002</c:v>
                </c:pt>
                <c:pt idx="2">
                  <c:v>0.82</c:v>
                </c:pt>
              </c:numCache>
            </c:numRef>
          </c:val>
          <c:extLst>
            <c:ext xmlns:c16="http://schemas.microsoft.com/office/drawing/2014/chart" uri="{C3380CC4-5D6E-409C-BE32-E72D297353CC}">
              <c16:uniqueId val="{00000000-5531-5E4F-B6B6-FB418EB35B9B}"/>
            </c:ext>
          </c:extLst>
        </c:ser>
        <c:ser>
          <c:idx val="1"/>
          <c:order val="1"/>
          <c:tx>
            <c:strRef>
              <c:f>Sheet1!$C$1</c:f>
              <c:strCache>
                <c:ptCount val="1"/>
                <c:pt idx="0">
                  <c:v>Zlib</c:v>
                </c:pt>
              </c:strCache>
            </c:strRef>
          </c:tx>
          <c:spPr>
            <a:solidFill>
              <a:schemeClr val="tx1">
                <a:lumMod val="65000"/>
                <a:lumOff val="35000"/>
              </a:schemeClr>
            </a:solidFill>
            <a:ln w="28575">
              <a:solidFill>
                <a:schemeClr val="tx1">
                  <a:lumMod val="85000"/>
                  <a:lumOff val="15000"/>
                </a:schemeClr>
              </a:solidFill>
            </a:ln>
            <a:effectLst/>
          </c:spPr>
          <c:invertIfNegative val="0"/>
          <c:cat>
            <c:strRef>
              <c:f>Sheet1!$A$2:$A$4</c:f>
              <c:strCache>
                <c:ptCount val="3"/>
                <c:pt idx="0">
                  <c:v>Mixtral 8x7B</c:v>
                </c:pt>
                <c:pt idx="1">
                  <c:v>LLaMA-2 70B</c:v>
                </c:pt>
                <c:pt idx="2">
                  <c:v>Avg.</c:v>
                </c:pt>
              </c:strCache>
            </c:strRef>
          </c:cat>
          <c:val>
            <c:numRef>
              <c:f>Sheet1!$C$2:$C$4</c:f>
              <c:numCache>
                <c:formatCode>General</c:formatCode>
                <c:ptCount val="3"/>
                <c:pt idx="0">
                  <c:v>0.69</c:v>
                </c:pt>
                <c:pt idx="1">
                  <c:v>0.747</c:v>
                </c:pt>
                <c:pt idx="2">
                  <c:v>0.68899999999999995</c:v>
                </c:pt>
              </c:numCache>
            </c:numRef>
          </c:val>
          <c:extLst>
            <c:ext xmlns:c16="http://schemas.microsoft.com/office/drawing/2014/chart" uri="{C3380CC4-5D6E-409C-BE32-E72D297353CC}">
              <c16:uniqueId val="{00000001-5531-5E4F-B6B6-FB418EB35B9B}"/>
            </c:ext>
          </c:extLst>
        </c:ser>
        <c:ser>
          <c:idx val="2"/>
          <c:order val="2"/>
          <c:tx>
            <c:strRef>
              <c:f>Sheet1!$D$1</c:f>
              <c:strCache>
                <c:ptCount val="1"/>
                <c:pt idx="0">
                  <c:v>Lowercase</c:v>
                </c:pt>
              </c:strCache>
            </c:strRef>
          </c:tx>
          <c:spPr>
            <a:solidFill>
              <a:schemeClr val="tx1">
                <a:lumMod val="75000"/>
                <a:lumOff val="25000"/>
              </a:schemeClr>
            </a:solidFill>
            <a:ln w="28575">
              <a:solidFill>
                <a:schemeClr val="tx1">
                  <a:lumMod val="85000"/>
                  <a:lumOff val="15000"/>
                </a:schemeClr>
              </a:solidFill>
            </a:ln>
            <a:effectLst/>
          </c:spPr>
          <c:invertIfNegative val="0"/>
          <c:cat>
            <c:strRef>
              <c:f>Sheet1!$A$2:$A$4</c:f>
              <c:strCache>
                <c:ptCount val="3"/>
                <c:pt idx="0">
                  <c:v>Mixtral 8x7B</c:v>
                </c:pt>
                <c:pt idx="1">
                  <c:v>LLaMA-2 70B</c:v>
                </c:pt>
                <c:pt idx="2">
                  <c:v>Avg.</c:v>
                </c:pt>
              </c:strCache>
            </c:strRef>
          </c:cat>
          <c:val>
            <c:numRef>
              <c:f>Sheet1!$D$2:$D$4</c:f>
              <c:numCache>
                <c:formatCode>General</c:formatCode>
                <c:ptCount val="3"/>
                <c:pt idx="0">
                  <c:v>0.88900000000000001</c:v>
                </c:pt>
                <c:pt idx="1">
                  <c:v>0.92700000000000005</c:v>
                </c:pt>
                <c:pt idx="2">
                  <c:v>0.9</c:v>
                </c:pt>
              </c:numCache>
            </c:numRef>
          </c:val>
          <c:extLst>
            <c:ext xmlns:c16="http://schemas.microsoft.com/office/drawing/2014/chart" uri="{C3380CC4-5D6E-409C-BE32-E72D297353CC}">
              <c16:uniqueId val="{00000002-5531-5E4F-B6B6-FB418EB35B9B}"/>
            </c:ext>
          </c:extLst>
        </c:ser>
        <c:ser>
          <c:idx val="3"/>
          <c:order val="3"/>
          <c:tx>
            <c:strRef>
              <c:f>Sheet1!$E$1</c:f>
              <c:strCache>
                <c:ptCount val="1"/>
                <c:pt idx="0">
                  <c:v>Min-K%-Prob</c:v>
                </c:pt>
              </c:strCache>
            </c:strRef>
          </c:tx>
          <c:spPr>
            <a:solidFill>
              <a:schemeClr val="tx1">
                <a:lumMod val="85000"/>
                <a:lumOff val="15000"/>
              </a:schemeClr>
            </a:solidFill>
            <a:ln w="28575">
              <a:solidFill>
                <a:schemeClr val="tx1">
                  <a:lumMod val="85000"/>
                  <a:lumOff val="15000"/>
                </a:schemeClr>
              </a:solidFill>
            </a:ln>
            <a:effectLst/>
          </c:spPr>
          <c:invertIfNegative val="0"/>
          <c:cat>
            <c:strRef>
              <c:f>Sheet1!$A$2:$A$4</c:f>
              <c:strCache>
                <c:ptCount val="3"/>
                <c:pt idx="0">
                  <c:v>Mixtral 8x7B</c:v>
                </c:pt>
                <c:pt idx="1">
                  <c:v>LLaMA-2 70B</c:v>
                </c:pt>
                <c:pt idx="2">
                  <c:v>Avg.</c:v>
                </c:pt>
              </c:strCache>
            </c:strRef>
          </c:cat>
          <c:val>
            <c:numRef>
              <c:f>Sheet1!$E$2:$E$4</c:f>
              <c:numCache>
                <c:formatCode>General</c:formatCode>
                <c:ptCount val="3"/>
                <c:pt idx="0">
                  <c:v>0.84399999999999997</c:v>
                </c:pt>
                <c:pt idx="1">
                  <c:v>0.89500000000000002</c:v>
                </c:pt>
                <c:pt idx="2">
                  <c:v>0.84</c:v>
                </c:pt>
              </c:numCache>
            </c:numRef>
          </c:val>
          <c:extLst>
            <c:ext xmlns:c16="http://schemas.microsoft.com/office/drawing/2014/chart" uri="{C3380CC4-5D6E-409C-BE32-E72D297353CC}">
              <c16:uniqueId val="{00000003-5531-5E4F-B6B6-FB418EB35B9B}"/>
            </c:ext>
          </c:extLst>
        </c:ser>
        <c:ser>
          <c:idx val="4"/>
          <c:order val="4"/>
          <c:tx>
            <c:strRef>
              <c:f>Sheet1!$F$1</c:f>
              <c:strCache>
                <c:ptCount val="1"/>
                <c:pt idx="0">
                  <c:v>DE-COP</c:v>
                </c:pt>
              </c:strCache>
            </c:strRef>
          </c:tx>
          <c:spPr>
            <a:solidFill>
              <a:srgbClr val="AD4849"/>
            </a:solidFill>
            <a:ln w="28575">
              <a:solidFill>
                <a:schemeClr val="tx1">
                  <a:lumMod val="85000"/>
                  <a:lumOff val="15000"/>
                </a:schemeClr>
              </a:solidFill>
            </a:ln>
            <a:effectLst/>
          </c:spPr>
          <c:invertIfNegative val="0"/>
          <c:cat>
            <c:strRef>
              <c:f>Sheet1!$A$2:$A$4</c:f>
              <c:strCache>
                <c:ptCount val="3"/>
                <c:pt idx="0">
                  <c:v>Mixtral 8x7B</c:v>
                </c:pt>
                <c:pt idx="1">
                  <c:v>LLaMA-2 70B</c:v>
                </c:pt>
                <c:pt idx="2">
                  <c:v>Avg.</c:v>
                </c:pt>
              </c:strCache>
            </c:strRef>
          </c:cat>
          <c:val>
            <c:numRef>
              <c:f>Sheet1!$F$2:$F$4</c:f>
              <c:numCache>
                <c:formatCode>General</c:formatCode>
                <c:ptCount val="3"/>
                <c:pt idx="0">
                  <c:v>0.96799999999999997</c:v>
                </c:pt>
                <c:pt idx="1">
                  <c:v>0.97199999999999998</c:v>
                </c:pt>
                <c:pt idx="2">
                  <c:v>0.92100000000000004</c:v>
                </c:pt>
              </c:numCache>
            </c:numRef>
          </c:val>
          <c:extLst>
            <c:ext xmlns:c16="http://schemas.microsoft.com/office/drawing/2014/chart" uri="{C3380CC4-5D6E-409C-BE32-E72D297353CC}">
              <c16:uniqueId val="{00000004-5531-5E4F-B6B6-FB418EB35B9B}"/>
            </c:ext>
          </c:extLst>
        </c:ser>
        <c:dLbls>
          <c:showLegendKey val="0"/>
          <c:showVal val="0"/>
          <c:showCatName val="0"/>
          <c:showSerName val="0"/>
          <c:showPercent val="0"/>
          <c:showBubbleSize val="0"/>
        </c:dLbls>
        <c:gapWidth val="219"/>
        <c:overlap val="-27"/>
        <c:axId val="1338874768"/>
        <c:axId val="688225136"/>
      </c:barChart>
      <c:catAx>
        <c:axId val="13388747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85000"/>
                    <a:lumOff val="15000"/>
                  </a:schemeClr>
                </a:solidFill>
                <a:latin typeface="+mn-lt"/>
                <a:ea typeface="+mn-ea"/>
                <a:cs typeface="+mn-cs"/>
              </a:defRPr>
            </a:pPr>
            <a:endParaRPr lang="en-US"/>
          </a:p>
        </c:txPr>
        <c:crossAx val="688225136"/>
        <c:crosses val="autoZero"/>
        <c:auto val="1"/>
        <c:lblAlgn val="ctr"/>
        <c:lblOffset val="100"/>
        <c:noMultiLvlLbl val="0"/>
      </c:catAx>
      <c:valAx>
        <c:axId val="688225136"/>
        <c:scaling>
          <c:orientation val="minMax"/>
          <c:max val="1"/>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85000"/>
                        <a:lumOff val="15000"/>
                      </a:schemeClr>
                    </a:solidFill>
                    <a:latin typeface="+mn-lt"/>
                    <a:ea typeface="+mn-ea"/>
                    <a:cs typeface="+mn-cs"/>
                  </a:defRPr>
                </a:pPr>
                <a:r>
                  <a:rPr lang="en-US" sz="2000" noProof="1">
                    <a:solidFill>
                      <a:schemeClr val="tx1">
                        <a:lumMod val="85000"/>
                        <a:lumOff val="15000"/>
                      </a:schemeClr>
                    </a:solidFill>
                  </a:rPr>
                  <a:t>AUC</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85000"/>
                      <a:lumOff val="1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85000"/>
                    <a:lumOff val="15000"/>
                  </a:schemeClr>
                </a:solidFill>
                <a:latin typeface="+mn-lt"/>
                <a:ea typeface="+mn-ea"/>
                <a:cs typeface="+mn-cs"/>
              </a:defRPr>
            </a:pPr>
            <a:endParaRPr lang="en-US"/>
          </a:p>
        </c:txPr>
        <c:crossAx val="1338874768"/>
        <c:crosses val="autoZero"/>
        <c:crossBetween val="between"/>
        <c:majorUnit val="0.2"/>
      </c:valAx>
      <c:spPr>
        <a:noFill/>
        <a:ln>
          <a:noFill/>
        </a:ln>
        <a:effectLst/>
      </c:spPr>
    </c:plotArea>
    <c:legend>
      <c:legendPos val="r"/>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New</c:v>
                </c:pt>
              </c:strCache>
            </c:strRef>
          </c:tx>
          <c:spPr>
            <a:solidFill>
              <a:srgbClr val="595959"/>
            </a:solidFill>
            <a:ln w="28575">
              <a:solidFill>
                <a:schemeClr val="tx1">
                  <a:lumMod val="85000"/>
                  <a:lumOff val="15000"/>
                </a:schemeClr>
              </a:solidFill>
            </a:ln>
            <a:effectLst/>
          </c:spPr>
          <c:invertIfNegative val="0"/>
          <c:cat>
            <c:strRef>
              <c:f>Sheet1!$A$2:$A$11</c:f>
              <c:strCache>
                <c:ptCount val="10"/>
                <c:pt idx="0">
                  <c:v>H1</c:v>
                </c:pt>
                <c:pt idx="1">
                  <c:v>H2</c:v>
                </c:pt>
                <c:pt idx="2">
                  <c:v>H3</c:v>
                </c:pt>
                <c:pt idx="3">
                  <c:v>H4</c:v>
                </c:pt>
                <c:pt idx="4">
                  <c:v>H5</c:v>
                </c:pt>
                <c:pt idx="5">
                  <c:v>H6</c:v>
                </c:pt>
                <c:pt idx="6">
                  <c:v>H7</c:v>
                </c:pt>
                <c:pt idx="7">
                  <c:v>H8</c:v>
                </c:pt>
                <c:pt idx="8">
                  <c:v>H9</c:v>
                </c:pt>
                <c:pt idx="9">
                  <c:v>H10</c:v>
                </c:pt>
              </c:strCache>
            </c:strRef>
          </c:cat>
          <c:val>
            <c:numRef>
              <c:f>Sheet1!$B$2:$B$11</c:f>
              <c:numCache>
                <c:formatCode>General</c:formatCode>
                <c:ptCount val="10"/>
                <c:pt idx="0">
                  <c:v>0.46</c:v>
                </c:pt>
                <c:pt idx="1">
                  <c:v>0.28000000000000003</c:v>
                </c:pt>
                <c:pt idx="2">
                  <c:v>0.38</c:v>
                </c:pt>
                <c:pt idx="3">
                  <c:v>0.4</c:v>
                </c:pt>
                <c:pt idx="4">
                  <c:v>0.26</c:v>
                </c:pt>
                <c:pt idx="5">
                  <c:v>0.34</c:v>
                </c:pt>
                <c:pt idx="6">
                  <c:v>0.36</c:v>
                </c:pt>
                <c:pt idx="7">
                  <c:v>0.2</c:v>
                </c:pt>
                <c:pt idx="8">
                  <c:v>0.44</c:v>
                </c:pt>
                <c:pt idx="9">
                  <c:v>0.26</c:v>
                </c:pt>
              </c:numCache>
            </c:numRef>
          </c:val>
          <c:extLst>
            <c:ext xmlns:c16="http://schemas.microsoft.com/office/drawing/2014/chart" uri="{C3380CC4-5D6E-409C-BE32-E72D297353CC}">
              <c16:uniqueId val="{00000000-E2FE-4098-9B46-07E48E712269}"/>
            </c:ext>
          </c:extLst>
        </c:ser>
        <c:dLbls>
          <c:showLegendKey val="0"/>
          <c:showVal val="0"/>
          <c:showCatName val="0"/>
          <c:showSerName val="0"/>
          <c:showPercent val="0"/>
          <c:showBubbleSize val="0"/>
        </c:dLbls>
        <c:gapWidth val="53"/>
        <c:axId val="818562063"/>
        <c:axId val="830331663"/>
      </c:barChart>
      <c:catAx>
        <c:axId val="818562063"/>
        <c:scaling>
          <c:orientation val="minMax"/>
        </c:scaling>
        <c:delete val="0"/>
        <c:axPos val="b"/>
        <c:numFmt formatCode="General" sourceLinked="1"/>
        <c:majorTickMark val="none"/>
        <c:minorTickMark val="none"/>
        <c:tickLblPos val="nextTo"/>
        <c:spPr>
          <a:noFill/>
          <a:ln w="19050" cap="flat" cmpd="sng" algn="ctr">
            <a:solidFill>
              <a:schemeClr val="tx1">
                <a:lumMod val="95000"/>
                <a:lumOff val="5000"/>
              </a:schemeClr>
            </a:solidFill>
            <a:round/>
          </a:ln>
          <a:effectLst/>
        </c:spPr>
        <c:txPr>
          <a:bodyPr rot="0" spcFirstLastPara="1" vertOverflow="ellipsis"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830331663"/>
        <c:crosses val="autoZero"/>
        <c:auto val="1"/>
        <c:lblAlgn val="ctr"/>
        <c:lblOffset val="100"/>
        <c:noMultiLvlLbl val="0"/>
      </c:catAx>
      <c:valAx>
        <c:axId val="830331663"/>
        <c:scaling>
          <c:orientation val="minMax"/>
          <c:max val="0.9"/>
        </c:scaling>
        <c:delete val="0"/>
        <c:axPos val="l"/>
        <c:majorGridlines>
          <c:spPr>
            <a:ln w="9525" cap="flat" cmpd="sng" algn="ctr">
              <a:solidFill>
                <a:schemeClr val="tx1">
                  <a:lumMod val="15000"/>
                  <a:lumOff val="85000"/>
                </a:schemeClr>
              </a:solidFill>
              <a:prstDash val="sysDash"/>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noProof="1"/>
                  <a:t>Accuracy</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9050">
            <a:solidFill>
              <a:schemeClr val="tx1">
                <a:lumMod val="95000"/>
                <a:lumOff val="5000"/>
              </a:schemeClr>
            </a:solid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8185620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dk2" tx2="lt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w="28575">
              <a:solidFill>
                <a:sysClr val="windowText" lastClr="000000">
                  <a:lumMod val="85000"/>
                  <a:lumOff val="15000"/>
                </a:sysClr>
              </a:solidFill>
            </a:ln>
            <a:effectLst/>
          </c:spPr>
          <c:invertIfNegative val="0"/>
          <c:dPt>
            <c:idx val="0"/>
            <c:invertIfNegative val="0"/>
            <c:bubble3D val="0"/>
            <c:spPr>
              <a:solidFill>
                <a:srgbClr val="9B3836"/>
              </a:solidFill>
              <a:ln w="28575">
                <a:solidFill>
                  <a:sysClr val="windowText" lastClr="000000">
                    <a:lumMod val="85000"/>
                    <a:lumOff val="15000"/>
                  </a:sysClr>
                </a:solidFill>
              </a:ln>
              <a:effectLst/>
            </c:spPr>
            <c:extLst>
              <c:ext xmlns:c16="http://schemas.microsoft.com/office/drawing/2014/chart" uri="{C3380CC4-5D6E-409C-BE32-E72D297353CC}">
                <c16:uniqueId val="{00000001-A996-D34B-A5C3-84C1EC4346A7}"/>
              </c:ext>
            </c:extLst>
          </c:dPt>
          <c:dPt>
            <c:idx val="1"/>
            <c:invertIfNegative val="0"/>
            <c:bubble3D val="0"/>
            <c:spPr>
              <a:solidFill>
                <a:srgbClr val="40826D"/>
              </a:solidFill>
              <a:ln w="28575">
                <a:solidFill>
                  <a:sysClr val="windowText" lastClr="000000">
                    <a:lumMod val="85000"/>
                    <a:lumOff val="15000"/>
                  </a:sysClr>
                </a:solidFill>
              </a:ln>
              <a:effectLst/>
            </c:spPr>
            <c:extLst>
              <c:ext xmlns:c16="http://schemas.microsoft.com/office/drawing/2014/chart" uri="{C3380CC4-5D6E-409C-BE32-E72D297353CC}">
                <c16:uniqueId val="{00000003-A996-D34B-A5C3-84C1EC4346A7}"/>
              </c:ext>
            </c:extLst>
          </c:dPt>
          <c:cat>
            <c:strRef>
              <c:f>Sheet1!$A$2:$A$3</c:f>
              <c:strCache>
                <c:ptCount val="2"/>
                <c:pt idx="0">
                  <c:v>Suspect Book</c:v>
                </c:pt>
                <c:pt idx="1">
                  <c:v>Baseline Clean Data</c:v>
                </c:pt>
              </c:strCache>
            </c:strRef>
          </c:cat>
          <c:val>
            <c:numRef>
              <c:f>Sheet1!$B$2:$B$3</c:f>
              <c:numCache>
                <c:formatCode>0%</c:formatCode>
                <c:ptCount val="2"/>
                <c:pt idx="0">
                  <c:v>0.83</c:v>
                </c:pt>
                <c:pt idx="1">
                  <c:v>0.32</c:v>
                </c:pt>
              </c:numCache>
            </c:numRef>
          </c:val>
          <c:extLst>
            <c:ext xmlns:c16="http://schemas.microsoft.com/office/drawing/2014/chart" uri="{C3380CC4-5D6E-409C-BE32-E72D297353CC}">
              <c16:uniqueId val="{00000004-A996-D34B-A5C3-84C1EC4346A7}"/>
            </c:ext>
          </c:extLst>
        </c:ser>
        <c:dLbls>
          <c:showLegendKey val="0"/>
          <c:showVal val="0"/>
          <c:showCatName val="0"/>
          <c:showSerName val="0"/>
          <c:showPercent val="0"/>
          <c:showBubbleSize val="0"/>
        </c:dLbls>
        <c:gapWidth val="219"/>
        <c:overlap val="-27"/>
        <c:axId val="1416820256"/>
        <c:axId val="1342026064"/>
      </c:barChart>
      <c:catAx>
        <c:axId val="1416820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42026064"/>
        <c:crosses val="autoZero"/>
        <c:auto val="1"/>
        <c:lblAlgn val="ctr"/>
        <c:lblOffset val="100"/>
        <c:noMultiLvlLbl val="0"/>
      </c:catAx>
      <c:valAx>
        <c:axId val="13420260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noProof="1"/>
                  <a:t>Accuracy</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168202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w="19050">
              <a:noFill/>
            </a:ln>
            <a:effectLst/>
          </c:spPr>
          <c:invertIfNegative val="0"/>
          <c:dPt>
            <c:idx val="0"/>
            <c:invertIfNegative val="0"/>
            <c:bubble3D val="0"/>
            <c:spPr>
              <a:solidFill>
                <a:srgbClr val="9B3836"/>
              </a:solidFill>
              <a:ln w="19050">
                <a:solidFill>
                  <a:schemeClr val="tx1">
                    <a:lumMod val="95000"/>
                    <a:lumOff val="5000"/>
                  </a:schemeClr>
                </a:solidFill>
              </a:ln>
              <a:effectLst/>
            </c:spPr>
            <c:extLst>
              <c:ext xmlns:c16="http://schemas.microsoft.com/office/drawing/2014/chart" uri="{C3380CC4-5D6E-409C-BE32-E72D297353CC}">
                <c16:uniqueId val="{00000001-42A1-9141-8145-F28750CEDA55}"/>
              </c:ext>
            </c:extLst>
          </c:dPt>
          <c:dPt>
            <c:idx val="1"/>
            <c:invertIfNegative val="0"/>
            <c:bubble3D val="0"/>
            <c:spPr>
              <a:solidFill>
                <a:srgbClr val="40826D"/>
              </a:solidFill>
              <a:ln w="19050">
                <a:solidFill>
                  <a:schemeClr val="tx1">
                    <a:lumMod val="95000"/>
                    <a:lumOff val="5000"/>
                  </a:schemeClr>
                </a:solidFill>
              </a:ln>
              <a:effectLst/>
            </c:spPr>
            <c:extLst>
              <c:ext xmlns:c16="http://schemas.microsoft.com/office/drawing/2014/chart" uri="{C3380CC4-5D6E-409C-BE32-E72D297353CC}">
                <c16:uniqueId val="{00000003-42A1-9141-8145-F28750CEDA55}"/>
              </c:ext>
            </c:extLst>
          </c:dPt>
          <c:cat>
            <c:strRef>
              <c:f>Sheet1!$A$2:$A$3</c:f>
              <c:strCache>
                <c:ptCount val="2"/>
                <c:pt idx="0">
                  <c:v>Suspect Movie</c:v>
                </c:pt>
                <c:pt idx="1">
                  <c:v>Baseline Performance</c:v>
                </c:pt>
              </c:strCache>
            </c:strRef>
          </c:cat>
          <c:val>
            <c:numRef>
              <c:f>Sheet1!$B$2:$B$3</c:f>
              <c:numCache>
                <c:formatCode>0%</c:formatCode>
                <c:ptCount val="2"/>
                <c:pt idx="0">
                  <c:v>0.83</c:v>
                </c:pt>
                <c:pt idx="1">
                  <c:v>0.08</c:v>
                </c:pt>
              </c:numCache>
            </c:numRef>
          </c:val>
          <c:extLst>
            <c:ext xmlns:c16="http://schemas.microsoft.com/office/drawing/2014/chart" uri="{C3380CC4-5D6E-409C-BE32-E72D297353CC}">
              <c16:uniqueId val="{00000004-42A1-9141-8145-F28750CEDA55}"/>
            </c:ext>
          </c:extLst>
        </c:ser>
        <c:dLbls>
          <c:showLegendKey val="0"/>
          <c:showVal val="0"/>
          <c:showCatName val="0"/>
          <c:showSerName val="0"/>
          <c:showPercent val="0"/>
          <c:showBubbleSize val="0"/>
        </c:dLbls>
        <c:gapWidth val="219"/>
        <c:overlap val="-27"/>
        <c:axId val="1416820256"/>
        <c:axId val="1342026064"/>
      </c:barChart>
      <c:catAx>
        <c:axId val="1416820256"/>
        <c:scaling>
          <c:orientation val="minMax"/>
        </c:scaling>
        <c:delete val="0"/>
        <c:axPos val="b"/>
        <c:numFmt formatCode="General" sourceLinked="1"/>
        <c:majorTickMark val="none"/>
        <c:minorTickMark val="none"/>
        <c:tickLblPos val="nextTo"/>
        <c:spPr>
          <a:noFill/>
          <a:ln w="9525" cap="flat" cmpd="sng" algn="ctr">
            <a:solidFill>
              <a:schemeClr val="tx1">
                <a:lumMod val="75000"/>
                <a:lumOff val="2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42026064"/>
        <c:crosses val="autoZero"/>
        <c:auto val="1"/>
        <c:lblAlgn val="ctr"/>
        <c:lblOffset val="100"/>
        <c:noMultiLvlLbl val="0"/>
      </c:catAx>
      <c:valAx>
        <c:axId val="13420260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noProof="1"/>
                  <a:t>Accuracy</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16820256"/>
        <c:crosses val="autoZero"/>
        <c:crossBetween val="between"/>
      </c:valAx>
      <c:spPr>
        <a:noFill/>
        <a:ln>
          <a:solidFill>
            <a:schemeClr val="tx1">
              <a:lumMod val="75000"/>
              <a:lumOff val="25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w="19050">
              <a:noFill/>
            </a:ln>
            <a:effectLst/>
          </c:spPr>
          <c:invertIfNegative val="0"/>
          <c:dPt>
            <c:idx val="0"/>
            <c:invertIfNegative val="0"/>
            <c:bubble3D val="0"/>
            <c:spPr>
              <a:solidFill>
                <a:srgbClr val="9B3836"/>
              </a:solidFill>
              <a:ln w="19050">
                <a:solidFill>
                  <a:schemeClr val="tx1">
                    <a:lumMod val="95000"/>
                    <a:lumOff val="5000"/>
                  </a:schemeClr>
                </a:solidFill>
              </a:ln>
              <a:effectLst/>
            </c:spPr>
            <c:extLst>
              <c:ext xmlns:c16="http://schemas.microsoft.com/office/drawing/2014/chart" uri="{C3380CC4-5D6E-409C-BE32-E72D297353CC}">
                <c16:uniqueId val="{00000001-42A1-9141-8145-F28750CEDA55}"/>
              </c:ext>
            </c:extLst>
          </c:dPt>
          <c:dPt>
            <c:idx val="1"/>
            <c:invertIfNegative val="0"/>
            <c:bubble3D val="0"/>
            <c:spPr>
              <a:solidFill>
                <a:srgbClr val="40826D"/>
              </a:solidFill>
              <a:ln w="19050">
                <a:solidFill>
                  <a:schemeClr val="tx1">
                    <a:lumMod val="95000"/>
                    <a:lumOff val="5000"/>
                  </a:schemeClr>
                </a:solidFill>
              </a:ln>
              <a:effectLst/>
            </c:spPr>
            <c:extLst>
              <c:ext xmlns:c16="http://schemas.microsoft.com/office/drawing/2014/chart" uri="{C3380CC4-5D6E-409C-BE32-E72D297353CC}">
                <c16:uniqueId val="{00000003-42A1-9141-8145-F28750CEDA55}"/>
              </c:ext>
            </c:extLst>
          </c:dPt>
          <c:cat>
            <c:strRef>
              <c:f>Sheet1!$A$2:$A$3</c:f>
              <c:strCache>
                <c:ptCount val="2"/>
                <c:pt idx="0">
                  <c:v>Suspect Movie</c:v>
                </c:pt>
                <c:pt idx="1">
                  <c:v>Baseline Performance</c:v>
                </c:pt>
              </c:strCache>
            </c:strRef>
          </c:cat>
          <c:val>
            <c:numRef>
              <c:f>Sheet1!$B$2:$B$3</c:f>
              <c:numCache>
                <c:formatCode>0%</c:formatCode>
                <c:ptCount val="2"/>
                <c:pt idx="0">
                  <c:v>0.64</c:v>
                </c:pt>
                <c:pt idx="1">
                  <c:v>0.08</c:v>
                </c:pt>
              </c:numCache>
            </c:numRef>
          </c:val>
          <c:extLst>
            <c:ext xmlns:c16="http://schemas.microsoft.com/office/drawing/2014/chart" uri="{C3380CC4-5D6E-409C-BE32-E72D297353CC}">
              <c16:uniqueId val="{00000004-42A1-9141-8145-F28750CEDA55}"/>
            </c:ext>
          </c:extLst>
        </c:ser>
        <c:dLbls>
          <c:showLegendKey val="0"/>
          <c:showVal val="0"/>
          <c:showCatName val="0"/>
          <c:showSerName val="0"/>
          <c:showPercent val="0"/>
          <c:showBubbleSize val="0"/>
        </c:dLbls>
        <c:gapWidth val="219"/>
        <c:overlap val="-27"/>
        <c:axId val="1416820256"/>
        <c:axId val="1342026064"/>
      </c:barChart>
      <c:catAx>
        <c:axId val="1416820256"/>
        <c:scaling>
          <c:orientation val="minMax"/>
        </c:scaling>
        <c:delete val="0"/>
        <c:axPos val="b"/>
        <c:numFmt formatCode="General" sourceLinked="1"/>
        <c:majorTickMark val="none"/>
        <c:minorTickMark val="none"/>
        <c:tickLblPos val="nextTo"/>
        <c:spPr>
          <a:noFill/>
          <a:ln w="9525" cap="flat" cmpd="sng" algn="ctr">
            <a:solidFill>
              <a:schemeClr val="tx1">
                <a:lumMod val="75000"/>
                <a:lumOff val="2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42026064"/>
        <c:crosses val="autoZero"/>
        <c:auto val="1"/>
        <c:lblAlgn val="ctr"/>
        <c:lblOffset val="100"/>
        <c:noMultiLvlLbl val="0"/>
      </c:catAx>
      <c:valAx>
        <c:axId val="1342026064"/>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noProof="1"/>
                  <a:t>Accuracy</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16820256"/>
        <c:crosses val="autoZero"/>
        <c:crossBetween val="between"/>
      </c:valAx>
      <c:spPr>
        <a:noFill/>
        <a:ln>
          <a:solidFill>
            <a:schemeClr val="tx1">
              <a:lumMod val="75000"/>
              <a:lumOff val="25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4C5542-1A23-4767-8117-4AD7286E9D7F}" type="datetimeFigureOut">
              <a:rPr lang="en-US" smtClean="0"/>
              <a:t>2/17/25</a:t>
            </a:fld>
            <a:endParaRPr lang="en-US"/>
          </a:p>
        </p:txBody>
      </p:sp>
      <p:sp>
        <p:nvSpPr>
          <p:cNvPr id="4" name="Slide Image Placeholder 3"/>
          <p:cNvSpPr>
            <a:spLocks noGrp="1" noRot="1" noChangeAspect="1"/>
          </p:cNvSpPr>
          <p:nvPr>
            <p:ph type="sldImg" idx="2"/>
          </p:nvPr>
        </p:nvSpPr>
        <p:spPr>
          <a:xfrm>
            <a:off x="2560638" y="1143000"/>
            <a:ext cx="17367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4407B0-2B96-4F06-BC3E-32761CA2906D}" type="slidenum">
              <a:rPr lang="en-US" smtClean="0"/>
              <a:t>‹#›</a:t>
            </a:fld>
            <a:endParaRPr lang="en-US"/>
          </a:p>
        </p:txBody>
      </p:sp>
    </p:spTree>
    <p:extLst>
      <p:ext uri="{BB962C8B-B14F-4D97-AF65-F5344CB8AC3E}">
        <p14:creationId xmlns:p14="http://schemas.microsoft.com/office/powerpoint/2010/main" val="2863902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r>
              <a:rPr lang="en-US" dirty="0"/>
              <a:t>Hello everyone, my name is André and today I’m going to present our recent work entitled DE-COP</a:t>
            </a:r>
          </a:p>
        </p:txBody>
      </p:sp>
      <p:sp>
        <p:nvSpPr>
          <p:cNvPr id="4" name="Slide Number Placeholder 3"/>
          <p:cNvSpPr>
            <a:spLocks noGrp="1"/>
          </p:cNvSpPr>
          <p:nvPr>
            <p:ph type="sldNum" sz="quarter" idx="5"/>
          </p:nvPr>
        </p:nvSpPr>
        <p:spPr/>
        <p:txBody>
          <a:bodyPr/>
          <a:lstStyle/>
          <a:p>
            <a:fld id="{DB4407B0-2B96-4F06-BC3E-32761CA2906D}" type="slidenum">
              <a:rPr lang="en-US" smtClean="0"/>
              <a:t>1</a:t>
            </a:fld>
            <a:endParaRPr lang="en-US" dirty="0"/>
          </a:p>
        </p:txBody>
      </p:sp>
    </p:spTree>
    <p:extLst>
      <p:ext uri="{BB962C8B-B14F-4D97-AF65-F5344CB8AC3E}">
        <p14:creationId xmlns:p14="http://schemas.microsoft.com/office/powerpoint/2010/main" val="24678471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782F3-BA07-5A08-FB61-A767C2A3A4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DC0739-9B8D-3013-6255-19543376E4C1}"/>
              </a:ext>
            </a:extLst>
          </p:cNvPr>
          <p:cNvSpPr>
            <a:spLocks noGrp="1" noRot="1" noChangeAspect="1"/>
          </p:cNvSpPr>
          <p:nvPr>
            <p:ph type="sldImg"/>
          </p:nvPr>
        </p:nvSpPr>
        <p:spPr>
          <a:xfrm>
            <a:off x="2560638" y="1143000"/>
            <a:ext cx="1736725" cy="3086100"/>
          </a:xfrm>
        </p:spPr>
      </p:sp>
      <p:sp>
        <p:nvSpPr>
          <p:cNvPr id="3" name="Notes Placeholder 2">
            <a:extLst>
              <a:ext uri="{FF2B5EF4-FFF2-40B4-BE49-F238E27FC236}">
                <a16:creationId xmlns:a16="http://schemas.microsoft.com/office/drawing/2014/main" id="{6EB045E5-277A-0512-2D01-DA315D30862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ptos" panose="020B0004020202020204" pitchFamily="34" charset="0"/>
              </a:rPr>
              <a:t>So what we do is to calculate the performance of DE-COP and the baselines on each document of our dataset and them, we report the Area under the Curve according to </a:t>
            </a:r>
            <a:r>
              <a:rPr lang="en-US" sz="1200">
                <a:latin typeface="Aptos" panose="020B0004020202020204" pitchFamily="34" charset="0"/>
              </a:rPr>
              <a:t>the threshold θ </a:t>
            </a:r>
            <a:r>
              <a:rPr lang="en-US" sz="1200" dirty="0">
                <a:latin typeface="Aptos" panose="020B0004020202020204" pitchFamily="34" charset="0"/>
              </a:rPr>
              <a:t>that maximizes the separation between the two groups.</a:t>
            </a:r>
          </a:p>
          <a:p>
            <a:endParaRPr lang="en-US" dirty="0"/>
          </a:p>
        </p:txBody>
      </p:sp>
      <p:sp>
        <p:nvSpPr>
          <p:cNvPr id="4" name="Slide Number Placeholder 3">
            <a:extLst>
              <a:ext uri="{FF2B5EF4-FFF2-40B4-BE49-F238E27FC236}">
                <a16:creationId xmlns:a16="http://schemas.microsoft.com/office/drawing/2014/main" id="{F1A50C9B-F1E9-4A42-FF70-29A1B2BF047F}"/>
              </a:ext>
            </a:extLst>
          </p:cNvPr>
          <p:cNvSpPr>
            <a:spLocks noGrp="1"/>
          </p:cNvSpPr>
          <p:nvPr>
            <p:ph type="sldNum" sz="quarter" idx="5"/>
          </p:nvPr>
        </p:nvSpPr>
        <p:spPr/>
        <p:txBody>
          <a:bodyPr/>
          <a:lstStyle/>
          <a:p>
            <a:fld id="{8C2CF22B-35BF-4240-A798-0A7472ECEF8D}" type="slidenum">
              <a:rPr lang="en-US" smtClean="0"/>
              <a:t>10</a:t>
            </a:fld>
            <a:endParaRPr lang="en-US"/>
          </a:p>
        </p:txBody>
      </p:sp>
    </p:spTree>
    <p:extLst>
      <p:ext uri="{BB962C8B-B14F-4D97-AF65-F5344CB8AC3E}">
        <p14:creationId xmlns:p14="http://schemas.microsoft.com/office/powerpoint/2010/main" val="18246294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B44F1-7FD5-070F-89DF-9A98836EBA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14F428-2E93-044A-2559-033E162D1047}"/>
              </a:ext>
            </a:extLst>
          </p:cNvPr>
          <p:cNvSpPr>
            <a:spLocks noGrp="1" noRot="1" noChangeAspect="1"/>
          </p:cNvSpPr>
          <p:nvPr>
            <p:ph type="sldImg"/>
          </p:nvPr>
        </p:nvSpPr>
        <p:spPr>
          <a:xfrm>
            <a:off x="2560638" y="1143000"/>
            <a:ext cx="1736725" cy="3086100"/>
          </a:xfrm>
        </p:spPr>
      </p:sp>
      <p:sp>
        <p:nvSpPr>
          <p:cNvPr id="3" name="Notes Placeholder 2">
            <a:extLst>
              <a:ext uri="{FF2B5EF4-FFF2-40B4-BE49-F238E27FC236}">
                <a16:creationId xmlns:a16="http://schemas.microsoft.com/office/drawing/2014/main" id="{971D4D06-4936-74A8-8744-40590F2E7CA8}"/>
              </a:ext>
            </a:extLst>
          </p:cNvPr>
          <p:cNvSpPr>
            <a:spLocks noGrp="1"/>
          </p:cNvSpPr>
          <p:nvPr>
            <p:ph type="body" idx="1"/>
          </p:nvPr>
        </p:nvSpPr>
        <p:spPr/>
        <p:txBody>
          <a:bodyPr/>
          <a:lstStyle/>
          <a:p>
            <a:r>
              <a:rPr lang="en-US" dirty="0"/>
              <a:t>For the sake of time, I will only show the main results for Models with Logits Access, but in the paper we have results for black-box models too.</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Here we can see that </a:t>
            </a:r>
            <a:r>
              <a:rPr lang="en-US" dirty="0"/>
              <a:t>DE-COP outperforms, all other baselines and, on average, achieves an AUC score that is a 9.6% improvement over the recent work of Min-K%-Prob.</a:t>
            </a:r>
          </a:p>
          <a:p>
            <a:endParaRPr lang="en-US" b="0" dirty="0"/>
          </a:p>
        </p:txBody>
      </p:sp>
      <p:sp>
        <p:nvSpPr>
          <p:cNvPr id="4" name="Slide Number Placeholder 3">
            <a:extLst>
              <a:ext uri="{FF2B5EF4-FFF2-40B4-BE49-F238E27FC236}">
                <a16:creationId xmlns:a16="http://schemas.microsoft.com/office/drawing/2014/main" id="{A81FBF5D-9B5D-50DE-AE2C-A16FDB9038C0}"/>
              </a:ext>
            </a:extLst>
          </p:cNvPr>
          <p:cNvSpPr>
            <a:spLocks noGrp="1"/>
          </p:cNvSpPr>
          <p:nvPr>
            <p:ph type="sldNum" sz="quarter" idx="5"/>
          </p:nvPr>
        </p:nvSpPr>
        <p:spPr/>
        <p:txBody>
          <a:bodyPr/>
          <a:lstStyle/>
          <a:p>
            <a:fld id="{8C2CF22B-35BF-4240-A798-0A7472ECEF8D}" type="slidenum">
              <a:rPr lang="en-US" smtClean="0"/>
              <a:t>11</a:t>
            </a:fld>
            <a:endParaRPr lang="en-US"/>
          </a:p>
        </p:txBody>
      </p:sp>
    </p:spTree>
    <p:extLst>
      <p:ext uri="{BB962C8B-B14F-4D97-AF65-F5344CB8AC3E}">
        <p14:creationId xmlns:p14="http://schemas.microsoft.com/office/powerpoint/2010/main" val="30596408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C1C9A-3FB1-BADE-6449-E9A13D7990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E82570-41D1-726A-6F31-4AD6D0CD071F}"/>
              </a:ext>
            </a:extLst>
          </p:cNvPr>
          <p:cNvSpPr>
            <a:spLocks noGrp="1" noRot="1" noChangeAspect="1"/>
          </p:cNvSpPr>
          <p:nvPr>
            <p:ph type="sldImg"/>
          </p:nvPr>
        </p:nvSpPr>
        <p:spPr>
          <a:xfrm>
            <a:off x="2560638" y="1143000"/>
            <a:ext cx="1736725" cy="3086100"/>
          </a:xfrm>
        </p:spPr>
      </p:sp>
      <p:sp>
        <p:nvSpPr>
          <p:cNvPr id="3" name="Notes Placeholder 2">
            <a:extLst>
              <a:ext uri="{FF2B5EF4-FFF2-40B4-BE49-F238E27FC236}">
                <a16:creationId xmlns:a16="http://schemas.microsoft.com/office/drawing/2014/main" id="{E8BC39C9-67CF-2A58-0F6F-6A774A6AF0CF}"/>
              </a:ext>
            </a:extLst>
          </p:cNvPr>
          <p:cNvSpPr>
            <a:spLocks noGrp="1"/>
          </p:cNvSpPr>
          <p:nvPr>
            <p:ph type="body" idx="1"/>
          </p:nvPr>
        </p:nvSpPr>
        <p:spPr/>
        <p:txBody>
          <a:bodyPr/>
          <a:lstStyle/>
          <a:p>
            <a:r>
              <a:rPr lang="en-US" dirty="0"/>
              <a:t>We also explore whether DE-COP is more effective on larger models. For that, </a:t>
            </a:r>
          </a:p>
          <a:p>
            <a:endParaRPr lang="en-US" dirty="0"/>
          </a:p>
          <a:p>
            <a:r>
              <a:rPr lang="en-US" dirty="0"/>
              <a:t>We evaluated DE-COP on the LLaMA-2 models with 7, 13, and 70 billion parameters.</a:t>
            </a:r>
          </a:p>
          <a:p>
            <a:endParaRPr lang="en-US" dirty="0"/>
          </a:p>
          <a:p>
            <a:r>
              <a:rPr lang="en-US" dirty="0"/>
              <a:t>As shown in the plot, there is a clear correlation between model size and performance. DE-COP consistently outperforms other baselines</a:t>
            </a:r>
          </a:p>
          <a:p>
            <a:endParaRPr lang="en-US" dirty="0"/>
          </a:p>
          <a:p>
            <a:r>
              <a:rPr lang="en-US" dirty="0"/>
              <a:t>and larger models exhibit better results.</a:t>
            </a:r>
          </a:p>
          <a:p>
            <a:endParaRPr lang="en-US" dirty="0"/>
          </a:p>
        </p:txBody>
      </p:sp>
      <p:sp>
        <p:nvSpPr>
          <p:cNvPr id="4" name="Slide Number Placeholder 3">
            <a:extLst>
              <a:ext uri="{FF2B5EF4-FFF2-40B4-BE49-F238E27FC236}">
                <a16:creationId xmlns:a16="http://schemas.microsoft.com/office/drawing/2014/main" id="{B7045A17-87AD-EFD3-F59F-9D2533595196}"/>
              </a:ext>
            </a:extLst>
          </p:cNvPr>
          <p:cNvSpPr>
            <a:spLocks noGrp="1"/>
          </p:cNvSpPr>
          <p:nvPr>
            <p:ph type="sldNum" sz="quarter" idx="5"/>
          </p:nvPr>
        </p:nvSpPr>
        <p:spPr/>
        <p:txBody>
          <a:bodyPr/>
          <a:lstStyle/>
          <a:p>
            <a:fld id="{8C2CF22B-35BF-4240-A798-0A7472ECEF8D}" type="slidenum">
              <a:rPr lang="en-US" smtClean="0"/>
              <a:t>12</a:t>
            </a:fld>
            <a:endParaRPr lang="en-US"/>
          </a:p>
        </p:txBody>
      </p:sp>
    </p:spTree>
    <p:extLst>
      <p:ext uri="{BB962C8B-B14F-4D97-AF65-F5344CB8AC3E}">
        <p14:creationId xmlns:p14="http://schemas.microsoft.com/office/powerpoint/2010/main" val="567681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C935E-E61F-9608-0034-82628D3ACC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6CD690-C4AE-DE3C-414F-21CDC36E1EDE}"/>
              </a:ext>
            </a:extLst>
          </p:cNvPr>
          <p:cNvSpPr>
            <a:spLocks noGrp="1" noRot="1" noChangeAspect="1"/>
          </p:cNvSpPr>
          <p:nvPr>
            <p:ph type="sldImg"/>
          </p:nvPr>
        </p:nvSpPr>
        <p:spPr>
          <a:xfrm>
            <a:off x="2560638" y="1143000"/>
            <a:ext cx="1736725" cy="3086100"/>
          </a:xfrm>
        </p:spPr>
      </p:sp>
      <p:sp>
        <p:nvSpPr>
          <p:cNvPr id="3" name="Notes Placeholder 2">
            <a:extLst>
              <a:ext uri="{FF2B5EF4-FFF2-40B4-BE49-F238E27FC236}">
                <a16:creationId xmlns:a16="http://schemas.microsoft.com/office/drawing/2014/main" id="{34BDF055-6C89-7AE2-99CE-018823DB18E5}"/>
              </a:ext>
            </a:extLst>
          </p:cNvPr>
          <p:cNvSpPr>
            <a:spLocks noGrp="1"/>
          </p:cNvSpPr>
          <p:nvPr>
            <p:ph type="body" idx="1"/>
          </p:nvPr>
        </p:nvSpPr>
        <p:spPr/>
        <p:txBody>
          <a:bodyPr/>
          <a:lstStyle/>
          <a:p>
            <a:r>
              <a:rPr lang="en-US" dirty="0"/>
              <a:t>Regarding the effect of passage length on DE-COP, here we tested DE-COP against multiple passage sizes on LLaMA-2 70B.</a:t>
            </a:r>
          </a:p>
          <a:p>
            <a:endParaRPr lang="en-US" dirty="0"/>
          </a:p>
          <a:p>
            <a:r>
              <a:rPr lang="en-US" dirty="0"/>
              <a:t>As shown in the plot, larger passages lead to a performance drop across all methods, including DE-COP. </a:t>
            </a:r>
          </a:p>
          <a:p>
            <a:endParaRPr lang="en-US" dirty="0"/>
          </a:p>
          <a:p>
            <a:r>
              <a:rPr lang="en-US" dirty="0"/>
              <a:t>We believe that the decline in DE-COP could be related to the model's context size being approximately 1024 tokens which could affect the model’s ability to accurately process and reason over such a large input.</a:t>
            </a:r>
          </a:p>
        </p:txBody>
      </p:sp>
      <p:sp>
        <p:nvSpPr>
          <p:cNvPr id="4" name="Slide Number Placeholder 3">
            <a:extLst>
              <a:ext uri="{FF2B5EF4-FFF2-40B4-BE49-F238E27FC236}">
                <a16:creationId xmlns:a16="http://schemas.microsoft.com/office/drawing/2014/main" id="{C368D89D-D254-8F3A-57E9-B60AF8E93D7F}"/>
              </a:ext>
            </a:extLst>
          </p:cNvPr>
          <p:cNvSpPr>
            <a:spLocks noGrp="1"/>
          </p:cNvSpPr>
          <p:nvPr>
            <p:ph type="sldNum" sz="quarter" idx="5"/>
          </p:nvPr>
        </p:nvSpPr>
        <p:spPr/>
        <p:txBody>
          <a:bodyPr/>
          <a:lstStyle/>
          <a:p>
            <a:fld id="{8C2CF22B-35BF-4240-A798-0A7472ECEF8D}" type="slidenum">
              <a:rPr lang="en-US" smtClean="0"/>
              <a:t>13</a:t>
            </a:fld>
            <a:endParaRPr lang="en-US"/>
          </a:p>
        </p:txBody>
      </p:sp>
    </p:spTree>
    <p:extLst>
      <p:ext uri="{BB962C8B-B14F-4D97-AF65-F5344CB8AC3E}">
        <p14:creationId xmlns:p14="http://schemas.microsoft.com/office/powerpoint/2010/main" val="1155146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0488D-0249-EA90-89FC-D3110AAB4D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AAEF25-9080-06A2-B1E5-26A839CA92E2}"/>
              </a:ext>
            </a:extLst>
          </p:cNvPr>
          <p:cNvSpPr>
            <a:spLocks noGrp="1" noRot="1" noChangeAspect="1"/>
          </p:cNvSpPr>
          <p:nvPr>
            <p:ph type="sldImg"/>
          </p:nvPr>
        </p:nvSpPr>
        <p:spPr>
          <a:xfrm>
            <a:off x="2560638" y="1143000"/>
            <a:ext cx="1736725" cy="3086100"/>
          </a:xfrm>
        </p:spPr>
      </p:sp>
      <p:sp>
        <p:nvSpPr>
          <p:cNvPr id="3" name="Notes Placeholder 2">
            <a:extLst>
              <a:ext uri="{FF2B5EF4-FFF2-40B4-BE49-F238E27FC236}">
                <a16:creationId xmlns:a16="http://schemas.microsoft.com/office/drawing/2014/main" id="{C026AE22-5D64-7EAB-FBA3-6CFB47DC415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it is also natural to question whether variations in paraphrasing quality between older and newer books could inadvertently introduce bias and unfairly influence the result.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that matter, we selected 10 humans to answer 50 questions of </a:t>
            </a:r>
            <a:r>
              <a:rPr lang="en-US" dirty="0" err="1"/>
              <a:t>BookTection</a:t>
            </a:r>
            <a:r>
              <a:rPr lang="en-US" dirty="0"/>
              <a:t>, and we find that their average scores are quite low, near random guessing levels!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Even more interesting, their higher performance is for the recent books, which is opposite of the pattern seen in language models.</a:t>
            </a:r>
          </a:p>
        </p:txBody>
      </p:sp>
      <p:sp>
        <p:nvSpPr>
          <p:cNvPr id="4" name="Slide Number Placeholder 3">
            <a:extLst>
              <a:ext uri="{FF2B5EF4-FFF2-40B4-BE49-F238E27FC236}">
                <a16:creationId xmlns:a16="http://schemas.microsoft.com/office/drawing/2014/main" id="{E76CF57A-85C4-7CDE-E522-2169D2CAE839}"/>
              </a:ext>
            </a:extLst>
          </p:cNvPr>
          <p:cNvSpPr>
            <a:spLocks noGrp="1"/>
          </p:cNvSpPr>
          <p:nvPr>
            <p:ph type="sldNum" sz="quarter" idx="5"/>
          </p:nvPr>
        </p:nvSpPr>
        <p:spPr/>
        <p:txBody>
          <a:bodyPr/>
          <a:lstStyle/>
          <a:p>
            <a:fld id="{8C2CF22B-35BF-4240-A798-0A7472ECEF8D}" type="slidenum">
              <a:rPr lang="en-US" smtClean="0"/>
              <a:t>14</a:t>
            </a:fld>
            <a:endParaRPr lang="en-US"/>
          </a:p>
        </p:txBody>
      </p:sp>
    </p:spTree>
    <p:extLst>
      <p:ext uri="{BB962C8B-B14F-4D97-AF65-F5344CB8AC3E}">
        <p14:creationId xmlns:p14="http://schemas.microsoft.com/office/powerpoint/2010/main" val="432155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FBB635-06EE-03D9-BB56-5E506A0332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2C8A61-DA81-4C64-3B07-5EC136400C99}"/>
              </a:ext>
            </a:extLst>
          </p:cNvPr>
          <p:cNvSpPr>
            <a:spLocks noGrp="1" noRot="1" noChangeAspect="1"/>
          </p:cNvSpPr>
          <p:nvPr>
            <p:ph type="sldImg"/>
          </p:nvPr>
        </p:nvSpPr>
        <p:spPr>
          <a:xfrm>
            <a:off x="2560638" y="1143000"/>
            <a:ext cx="1736725" cy="3086100"/>
          </a:xfrm>
        </p:spPr>
      </p:sp>
      <p:sp>
        <p:nvSpPr>
          <p:cNvPr id="3" name="Notes Placeholder 2">
            <a:extLst>
              <a:ext uri="{FF2B5EF4-FFF2-40B4-BE49-F238E27FC236}">
                <a16:creationId xmlns:a16="http://schemas.microsoft.com/office/drawing/2014/main" id="{44026FDB-F651-5D32-6DCB-F5E0E40C198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conclude, we believe that the </a:t>
            </a:r>
            <a:r>
              <a:rPr lang="en-US" sz="1200" dirty="0"/>
              <a:t>Poor performance of human evaluators in the book task supports our view that the models’ high accuracy is a consequence of being trained on these contents.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see that DE-COP is not only simpler to implement as it is, on average, better than competitive baselines.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a:extLst>
              <a:ext uri="{FF2B5EF4-FFF2-40B4-BE49-F238E27FC236}">
                <a16:creationId xmlns:a16="http://schemas.microsoft.com/office/drawing/2014/main" id="{B3AF4111-0BC9-618D-73F1-4C9749BFA689}"/>
              </a:ext>
            </a:extLst>
          </p:cNvPr>
          <p:cNvSpPr>
            <a:spLocks noGrp="1"/>
          </p:cNvSpPr>
          <p:nvPr>
            <p:ph type="sldNum" sz="quarter" idx="5"/>
          </p:nvPr>
        </p:nvSpPr>
        <p:spPr/>
        <p:txBody>
          <a:bodyPr/>
          <a:lstStyle/>
          <a:p>
            <a:fld id="{8C2CF22B-35BF-4240-A798-0A7472ECEF8D}" type="slidenum">
              <a:rPr lang="en-US" smtClean="0"/>
              <a:t>15</a:t>
            </a:fld>
            <a:endParaRPr lang="en-US"/>
          </a:p>
        </p:txBody>
      </p:sp>
    </p:spTree>
    <p:extLst>
      <p:ext uri="{BB962C8B-B14F-4D97-AF65-F5344CB8AC3E}">
        <p14:creationId xmlns:p14="http://schemas.microsoft.com/office/powerpoint/2010/main" val="3599789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D49C1B-7E75-0ED3-1AB2-0B71540F60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EA2B22-2431-5C39-6C04-E6447DCD053C}"/>
              </a:ext>
            </a:extLst>
          </p:cNvPr>
          <p:cNvSpPr>
            <a:spLocks noGrp="1" noRot="1" noChangeAspect="1"/>
          </p:cNvSpPr>
          <p:nvPr>
            <p:ph type="sldImg"/>
          </p:nvPr>
        </p:nvSpPr>
        <p:spPr>
          <a:xfrm>
            <a:off x="2560638" y="1143000"/>
            <a:ext cx="1736725" cy="3086100"/>
          </a:xfrm>
        </p:spPr>
      </p:sp>
      <p:sp>
        <p:nvSpPr>
          <p:cNvPr id="3" name="Notes Placeholder 2">
            <a:extLst>
              <a:ext uri="{FF2B5EF4-FFF2-40B4-BE49-F238E27FC236}">
                <a16:creationId xmlns:a16="http://schemas.microsoft.com/office/drawing/2014/main" id="{BF93A15E-1AB7-3F1B-92CF-34F522B2194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conclude, we believe that the </a:t>
            </a:r>
            <a:r>
              <a:rPr lang="en-US" sz="1200" dirty="0"/>
              <a:t>Poor performance of human evaluators in the book task supports our view that the models’ high accuracy is a consequence of being trained on these contents.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see that DE-COP is not only simpler to implement as it is, on average, better than competitive baselines.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a:extLst>
              <a:ext uri="{FF2B5EF4-FFF2-40B4-BE49-F238E27FC236}">
                <a16:creationId xmlns:a16="http://schemas.microsoft.com/office/drawing/2014/main" id="{CFED1C41-1B3A-8CDB-6C09-74F142ECF6EA}"/>
              </a:ext>
            </a:extLst>
          </p:cNvPr>
          <p:cNvSpPr>
            <a:spLocks noGrp="1"/>
          </p:cNvSpPr>
          <p:nvPr>
            <p:ph type="sldNum" sz="quarter" idx="5"/>
          </p:nvPr>
        </p:nvSpPr>
        <p:spPr/>
        <p:txBody>
          <a:bodyPr/>
          <a:lstStyle/>
          <a:p>
            <a:fld id="{8C2CF22B-35BF-4240-A798-0A7472ECEF8D}" type="slidenum">
              <a:rPr lang="en-US" smtClean="0"/>
              <a:t>16</a:t>
            </a:fld>
            <a:endParaRPr lang="en-US"/>
          </a:p>
        </p:txBody>
      </p:sp>
    </p:spTree>
    <p:extLst>
      <p:ext uri="{BB962C8B-B14F-4D97-AF65-F5344CB8AC3E}">
        <p14:creationId xmlns:p14="http://schemas.microsoft.com/office/powerpoint/2010/main" val="32208073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4407B0-2B96-4F06-BC3E-32761CA2906D}" type="slidenum">
              <a:rPr lang="en-US" smtClean="0"/>
              <a:t>17</a:t>
            </a:fld>
            <a:endParaRPr lang="en-US" dirty="0"/>
          </a:p>
        </p:txBody>
      </p:sp>
    </p:spTree>
    <p:extLst>
      <p:ext uri="{BB962C8B-B14F-4D97-AF65-F5344CB8AC3E}">
        <p14:creationId xmlns:p14="http://schemas.microsoft.com/office/powerpoint/2010/main" val="24678471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r>
              <a:rPr lang="en-US" sz="1200" dirty="0"/>
              <a:t>Since 2022 there have been 24 Copyright Lawsuits filed in the US.</a:t>
            </a:r>
          </a:p>
        </p:txBody>
      </p:sp>
      <p:sp>
        <p:nvSpPr>
          <p:cNvPr id="4" name="Slide Number Placeholder 3"/>
          <p:cNvSpPr>
            <a:spLocks noGrp="1"/>
          </p:cNvSpPr>
          <p:nvPr>
            <p:ph type="sldNum" sz="quarter" idx="5"/>
          </p:nvPr>
        </p:nvSpPr>
        <p:spPr/>
        <p:txBody>
          <a:bodyPr/>
          <a:lstStyle/>
          <a:p>
            <a:fld id="{DB4407B0-2B96-4F06-BC3E-32761CA2906D}" type="slidenum">
              <a:rPr lang="en-US" smtClean="0"/>
              <a:t>18</a:t>
            </a:fld>
            <a:endParaRPr lang="en-US" dirty="0"/>
          </a:p>
        </p:txBody>
      </p:sp>
    </p:spTree>
    <p:extLst>
      <p:ext uri="{BB962C8B-B14F-4D97-AF65-F5344CB8AC3E}">
        <p14:creationId xmlns:p14="http://schemas.microsoft.com/office/powerpoint/2010/main" val="1971654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40E54-9E62-79CF-315E-6423EBAB5C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3D8289-394F-6DAC-C826-F66944B6538B}"/>
              </a:ext>
            </a:extLst>
          </p:cNvPr>
          <p:cNvSpPr>
            <a:spLocks noGrp="1" noRot="1" noChangeAspect="1"/>
          </p:cNvSpPr>
          <p:nvPr>
            <p:ph type="sldImg"/>
          </p:nvPr>
        </p:nvSpPr>
        <p:spPr>
          <a:xfrm>
            <a:off x="2560638" y="1143000"/>
            <a:ext cx="1736725" cy="3086100"/>
          </a:xfrm>
        </p:spPr>
      </p:sp>
      <p:sp>
        <p:nvSpPr>
          <p:cNvPr id="3" name="Notes Placeholder 2">
            <a:extLst>
              <a:ext uri="{FF2B5EF4-FFF2-40B4-BE49-F238E27FC236}">
                <a16:creationId xmlns:a16="http://schemas.microsoft.com/office/drawing/2014/main" id="{49C17717-9202-F8C6-E7F5-B512567819F3}"/>
              </a:ext>
            </a:extLst>
          </p:cNvPr>
          <p:cNvSpPr>
            <a:spLocks noGrp="1"/>
          </p:cNvSpPr>
          <p:nvPr>
            <p:ph type="body" idx="1"/>
          </p:nvPr>
        </p:nvSpPr>
        <p:spPr/>
        <p:txBody>
          <a:bodyPr/>
          <a:lstStyle/>
          <a:p>
            <a:r>
              <a:rPr lang="en-US" dirty="0"/>
              <a:t>These are the ideas behind our DE-COP method!</a:t>
            </a:r>
          </a:p>
          <a:p>
            <a:r>
              <a:rPr lang="en-US" dirty="0"/>
              <a:t>As I mentioned, our premise is that: “</a:t>
            </a:r>
            <a:r>
              <a:rPr lang="en-US" sz="1200" dirty="0"/>
              <a:t>A language model can identify verbatim passages from its training data”</a:t>
            </a:r>
          </a:p>
          <a:p>
            <a:endParaRPr lang="en-US" sz="1200" dirty="0"/>
          </a:p>
        </p:txBody>
      </p:sp>
      <p:sp>
        <p:nvSpPr>
          <p:cNvPr id="4" name="Slide Number Placeholder 3">
            <a:extLst>
              <a:ext uri="{FF2B5EF4-FFF2-40B4-BE49-F238E27FC236}">
                <a16:creationId xmlns:a16="http://schemas.microsoft.com/office/drawing/2014/main" id="{5D09846D-EC73-1960-5697-8940CF901C8F}"/>
              </a:ext>
            </a:extLst>
          </p:cNvPr>
          <p:cNvSpPr>
            <a:spLocks noGrp="1"/>
          </p:cNvSpPr>
          <p:nvPr>
            <p:ph type="sldNum" sz="quarter" idx="5"/>
          </p:nvPr>
        </p:nvSpPr>
        <p:spPr/>
        <p:txBody>
          <a:bodyPr/>
          <a:lstStyle/>
          <a:p>
            <a:fld id="{8C2CF22B-35BF-4240-A798-0A7472ECEF8D}" type="slidenum">
              <a:rPr lang="en-US" smtClean="0"/>
              <a:t>19</a:t>
            </a:fld>
            <a:endParaRPr lang="en-US"/>
          </a:p>
        </p:txBody>
      </p:sp>
    </p:spTree>
    <p:extLst>
      <p:ext uri="{BB962C8B-B14F-4D97-AF65-F5344CB8AC3E}">
        <p14:creationId xmlns:p14="http://schemas.microsoft.com/office/powerpoint/2010/main" val="703141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pPr marL="0" indent="0">
              <a:buNone/>
            </a:pPr>
            <a:r>
              <a:rPr lang="en-US" noProof="0" dirty="0"/>
              <a:t>As we know, models are being trained on increasingly large volumes of data. And neglecting the careful collection of this training data can lead to unintended consequences.</a:t>
            </a:r>
          </a:p>
          <a:p>
            <a:pPr marL="0" indent="0">
              <a:buNone/>
            </a:pPr>
            <a:endParaRPr lang="en-US" noProof="0" dirty="0"/>
          </a:p>
          <a:p>
            <a:pPr marL="0" indent="0">
              <a:buNone/>
            </a:pPr>
            <a:r>
              <a:rPr lang="en-US" noProof="0" dirty="0"/>
              <a:t>For instance, models may inadvertently learn from copyrighted materials, which can lead to incidents, like the lawsuit we saw in January between The New York Times and OpenAI.</a:t>
            </a:r>
          </a:p>
          <a:p>
            <a:pPr marL="0" indent="0">
              <a:buNone/>
            </a:pPr>
            <a:endParaRPr lang="en-US" sz="1200" noProof="0" dirty="0">
              <a:latin typeface="Montserrat"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A second problem, is that, for competitive reasons, companies are reluctant to disclose their training data. This lack of transparency makes it really challenging to confirm whether specific documents were used in training or not.</a:t>
            </a:r>
            <a:endParaRPr lang="en-US" b="0" i="0" noProof="0" dirty="0">
              <a:solidFill>
                <a:srgbClr val="1D1C1D"/>
              </a:solidFill>
              <a:effectLst/>
              <a:highlight>
                <a:srgbClr val="F8F8F8"/>
              </a:highlight>
              <a:latin typeface="Slack-Lato"/>
            </a:endParaRPr>
          </a:p>
          <a:p>
            <a:endParaRPr lang="en-US" noProof="0" dirty="0">
              <a:latin typeface="Montserrat" panose="00000500000000000000" pitchFamily="2" charset="0"/>
            </a:endParaRPr>
          </a:p>
          <a:p>
            <a:r>
              <a:rPr lang="en-US" noProof="0" dirty="0">
                <a:latin typeface="Montserrat" panose="00000500000000000000" pitchFamily="2" charset="0"/>
              </a:rPr>
              <a:t>Furthermore, the most e</a:t>
            </a:r>
            <a:r>
              <a:rPr lang="en-US" noProof="0" dirty="0"/>
              <a:t>ffective training data detectors, need to use token probabilities. And that ends up being a big constraint, because </a:t>
            </a:r>
            <a:r>
              <a:rPr lang="en-US" noProof="0" dirty="0">
                <a:latin typeface="Montserrat" panose="00000500000000000000" pitchFamily="2" charset="0"/>
              </a:rPr>
              <a:t>it prevents them to be used on black-box models like ChatGPT, Claude or Gemini, </a:t>
            </a:r>
            <a:r>
              <a:rPr lang="en-US" noProof="0" dirty="0"/>
              <a:t>which are the ones most people use every day.</a:t>
            </a:r>
            <a:endParaRPr lang="en-US" noProof="0" dirty="0">
              <a:latin typeface="Montserrat" panose="00000500000000000000" pitchFamily="2" charset="0"/>
            </a:endParaRPr>
          </a:p>
        </p:txBody>
      </p:sp>
      <p:sp>
        <p:nvSpPr>
          <p:cNvPr id="4" name="Slide Number Placeholder 3"/>
          <p:cNvSpPr>
            <a:spLocks noGrp="1"/>
          </p:cNvSpPr>
          <p:nvPr>
            <p:ph type="sldNum" sz="quarter" idx="5"/>
          </p:nvPr>
        </p:nvSpPr>
        <p:spPr/>
        <p:txBody>
          <a:bodyPr/>
          <a:lstStyle/>
          <a:p>
            <a:fld id="{DB4407B0-2B96-4F06-BC3E-32761CA2906D}" type="slidenum">
              <a:rPr lang="en-US" smtClean="0"/>
              <a:t>2</a:t>
            </a:fld>
            <a:endParaRPr lang="en-US" dirty="0"/>
          </a:p>
        </p:txBody>
      </p:sp>
    </p:spTree>
    <p:extLst>
      <p:ext uri="{BB962C8B-B14F-4D97-AF65-F5344CB8AC3E}">
        <p14:creationId xmlns:p14="http://schemas.microsoft.com/office/powerpoint/2010/main" val="19716540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r>
              <a:rPr lang="en-US" dirty="0"/>
              <a:t>One of the issues as reported by </a:t>
            </a:r>
            <a:r>
              <a:rPr lang="en-US" dirty="0" err="1"/>
              <a:t>VisMin</a:t>
            </a:r>
            <a:r>
              <a:rPr lang="en-US" dirty="0"/>
              <a:t> authors is that in order to have solid image, multiple ones need to be generated</a:t>
            </a:r>
          </a:p>
        </p:txBody>
      </p:sp>
      <p:sp>
        <p:nvSpPr>
          <p:cNvPr id="4" name="Slide Number Placeholder 3"/>
          <p:cNvSpPr>
            <a:spLocks noGrp="1"/>
          </p:cNvSpPr>
          <p:nvPr>
            <p:ph type="sldNum" sz="quarter" idx="5"/>
          </p:nvPr>
        </p:nvSpPr>
        <p:spPr/>
        <p:txBody>
          <a:bodyPr/>
          <a:lstStyle/>
          <a:p>
            <a:fld id="{DB4407B0-2B96-4F06-BC3E-32761CA2906D}" type="slidenum">
              <a:rPr lang="en-US" smtClean="0"/>
              <a:t>20</a:t>
            </a:fld>
            <a:endParaRPr lang="en-US"/>
          </a:p>
        </p:txBody>
      </p:sp>
    </p:spTree>
    <p:extLst>
      <p:ext uri="{BB962C8B-B14F-4D97-AF65-F5344CB8AC3E}">
        <p14:creationId xmlns:p14="http://schemas.microsoft.com/office/powerpoint/2010/main" val="190524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7A3ED-707C-F173-2A29-68924B65C9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83D1A6-FD10-4EC7-445D-D5CEA80DCAF3}"/>
              </a:ext>
            </a:extLst>
          </p:cNvPr>
          <p:cNvSpPr>
            <a:spLocks noGrp="1" noRot="1" noChangeAspect="1"/>
          </p:cNvSpPr>
          <p:nvPr>
            <p:ph type="sldImg"/>
          </p:nvPr>
        </p:nvSpPr>
        <p:spPr>
          <a:xfrm>
            <a:off x="2560638" y="1143000"/>
            <a:ext cx="1736725" cy="3086100"/>
          </a:xfrm>
        </p:spPr>
      </p:sp>
      <p:sp>
        <p:nvSpPr>
          <p:cNvPr id="3" name="Notes Placeholder 2">
            <a:extLst>
              <a:ext uri="{FF2B5EF4-FFF2-40B4-BE49-F238E27FC236}">
                <a16:creationId xmlns:a16="http://schemas.microsoft.com/office/drawing/2014/main" id="{20AA1167-3FB2-3E57-AF95-ADBEB8E2596A}"/>
              </a:ext>
            </a:extLst>
          </p:cNvPr>
          <p:cNvSpPr>
            <a:spLocks noGrp="1"/>
          </p:cNvSpPr>
          <p:nvPr>
            <p:ph type="body" idx="1"/>
          </p:nvPr>
        </p:nvSpPr>
        <p:spPr/>
        <p:txBody>
          <a:bodyPr/>
          <a:lstStyle/>
          <a:p>
            <a:r>
              <a:rPr lang="en-US" dirty="0"/>
              <a:t>What if, for some reason the generated image is not that great?</a:t>
            </a:r>
          </a:p>
        </p:txBody>
      </p:sp>
      <p:sp>
        <p:nvSpPr>
          <p:cNvPr id="4" name="Slide Number Placeholder 3">
            <a:extLst>
              <a:ext uri="{FF2B5EF4-FFF2-40B4-BE49-F238E27FC236}">
                <a16:creationId xmlns:a16="http://schemas.microsoft.com/office/drawing/2014/main" id="{83B6FE1E-FB0A-B5CD-D177-E58C2B956CCD}"/>
              </a:ext>
            </a:extLst>
          </p:cNvPr>
          <p:cNvSpPr>
            <a:spLocks noGrp="1"/>
          </p:cNvSpPr>
          <p:nvPr>
            <p:ph type="sldNum" sz="quarter" idx="5"/>
          </p:nvPr>
        </p:nvSpPr>
        <p:spPr/>
        <p:txBody>
          <a:bodyPr/>
          <a:lstStyle/>
          <a:p>
            <a:fld id="{DB4407B0-2B96-4F06-BC3E-32761CA2906D}" type="slidenum">
              <a:rPr lang="en-US" smtClean="0"/>
              <a:t>21</a:t>
            </a:fld>
            <a:endParaRPr lang="en-US"/>
          </a:p>
        </p:txBody>
      </p:sp>
    </p:spTree>
    <p:extLst>
      <p:ext uri="{BB962C8B-B14F-4D97-AF65-F5344CB8AC3E}">
        <p14:creationId xmlns:p14="http://schemas.microsoft.com/office/powerpoint/2010/main" val="15972414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8EEE1-5DBF-0A36-C89A-8BA2B24A01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F9DB50-97DD-3459-1EDD-706B6B531DCA}"/>
              </a:ext>
            </a:extLst>
          </p:cNvPr>
          <p:cNvSpPr>
            <a:spLocks noGrp="1" noRot="1" noChangeAspect="1"/>
          </p:cNvSpPr>
          <p:nvPr>
            <p:ph type="sldImg"/>
          </p:nvPr>
        </p:nvSpPr>
        <p:spPr>
          <a:xfrm>
            <a:off x="2560638" y="1143000"/>
            <a:ext cx="1736725" cy="3086100"/>
          </a:xfrm>
        </p:spPr>
      </p:sp>
      <p:sp>
        <p:nvSpPr>
          <p:cNvPr id="3" name="Notes Placeholder 2">
            <a:extLst>
              <a:ext uri="{FF2B5EF4-FFF2-40B4-BE49-F238E27FC236}">
                <a16:creationId xmlns:a16="http://schemas.microsoft.com/office/drawing/2014/main" id="{75029448-C485-514E-AE3E-B52125DEB8A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FF6B86-0E01-C4F8-03D9-F163B7A8C610}"/>
              </a:ext>
            </a:extLst>
          </p:cNvPr>
          <p:cNvSpPr>
            <a:spLocks noGrp="1"/>
          </p:cNvSpPr>
          <p:nvPr>
            <p:ph type="sldNum" sz="quarter" idx="5"/>
          </p:nvPr>
        </p:nvSpPr>
        <p:spPr/>
        <p:txBody>
          <a:bodyPr/>
          <a:lstStyle/>
          <a:p>
            <a:fld id="{DB4407B0-2B96-4F06-BC3E-32761CA2906D}" type="slidenum">
              <a:rPr lang="en-US" smtClean="0"/>
              <a:t>22</a:t>
            </a:fld>
            <a:endParaRPr lang="en-US"/>
          </a:p>
        </p:txBody>
      </p:sp>
    </p:spTree>
    <p:extLst>
      <p:ext uri="{BB962C8B-B14F-4D97-AF65-F5344CB8AC3E}">
        <p14:creationId xmlns:p14="http://schemas.microsoft.com/office/powerpoint/2010/main" val="459472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00F4F-0553-FFBF-2B89-0D8CD9323F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299AB2-81DA-DCFC-DD88-A1E8ADADFEDE}"/>
              </a:ext>
            </a:extLst>
          </p:cNvPr>
          <p:cNvSpPr>
            <a:spLocks noGrp="1" noRot="1" noChangeAspect="1"/>
          </p:cNvSpPr>
          <p:nvPr>
            <p:ph type="sldImg"/>
          </p:nvPr>
        </p:nvSpPr>
        <p:spPr>
          <a:xfrm>
            <a:off x="2560638" y="1143000"/>
            <a:ext cx="1736725" cy="3086100"/>
          </a:xfrm>
        </p:spPr>
      </p:sp>
      <p:sp>
        <p:nvSpPr>
          <p:cNvPr id="3" name="Notes Placeholder 2">
            <a:extLst>
              <a:ext uri="{FF2B5EF4-FFF2-40B4-BE49-F238E27FC236}">
                <a16:creationId xmlns:a16="http://schemas.microsoft.com/office/drawing/2014/main" id="{969150B2-CBCB-2649-1CDE-2005F7128A0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3A3A3A"/>
                </a:solidFill>
              </a:rPr>
              <a:t>Reduce false positives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solidFill>
                <a:srgbClr val="3A3A3A"/>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solidFill>
                <a:srgbClr val="3A3A3A"/>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solidFill>
                <a:srgbClr val="3A3A3A"/>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PT" sz="1600" b="1" dirty="0" err="1">
                <a:solidFill>
                  <a:srgbClr val="3A3A3A"/>
                </a:solidFill>
              </a:rPr>
              <a:t>Frame</a:t>
            </a:r>
            <a:r>
              <a:rPr lang="pt-PT" sz="1600" b="1" dirty="0">
                <a:solidFill>
                  <a:srgbClr val="3A3A3A"/>
                </a:solidFill>
              </a:rPr>
              <a:t>-to-</a:t>
            </a:r>
            <a:r>
              <a:rPr lang="pt-PT" sz="1600" b="1" dirty="0" err="1">
                <a:solidFill>
                  <a:srgbClr val="3A3A3A"/>
                </a:solidFill>
              </a:rPr>
              <a:t>Title</a:t>
            </a:r>
            <a:r>
              <a:rPr lang="pt-PT" sz="1600" dirty="0">
                <a:solidFill>
                  <a:srgbClr val="3A3A3A"/>
                </a:solidFill>
              </a:rPr>
              <a:t> </a:t>
            </a:r>
            <a:r>
              <a:rPr lang="pt-PT" sz="1600" dirty="0" err="1">
                <a:solidFill>
                  <a:srgbClr val="3A3A3A"/>
                </a:solidFill>
              </a:rPr>
              <a:t>Prediction</a:t>
            </a:r>
            <a:r>
              <a:rPr lang="en-US" sz="1600" dirty="0">
                <a:solidFill>
                  <a:srgbClr val="3A3A3A"/>
                </a:solidFill>
              </a:rPr>
              <a:t> – in a free-form generation setting</a:t>
            </a:r>
            <a:endParaRPr lang="en-US" sz="1600" dirty="0"/>
          </a:p>
        </p:txBody>
      </p:sp>
      <p:sp>
        <p:nvSpPr>
          <p:cNvPr id="4" name="Slide Number Placeholder 3">
            <a:extLst>
              <a:ext uri="{FF2B5EF4-FFF2-40B4-BE49-F238E27FC236}">
                <a16:creationId xmlns:a16="http://schemas.microsoft.com/office/drawing/2014/main" id="{10D5BA2B-552C-F9A7-2F97-8FE5782065B4}"/>
              </a:ext>
            </a:extLst>
          </p:cNvPr>
          <p:cNvSpPr>
            <a:spLocks noGrp="1"/>
          </p:cNvSpPr>
          <p:nvPr>
            <p:ph type="sldNum" sz="quarter" idx="5"/>
          </p:nvPr>
        </p:nvSpPr>
        <p:spPr/>
        <p:txBody>
          <a:bodyPr/>
          <a:lstStyle/>
          <a:p>
            <a:fld id="{DB4407B0-2B96-4F06-BC3E-32761CA2906D}" type="slidenum">
              <a:rPr lang="en-US" smtClean="0"/>
              <a:t>23</a:t>
            </a:fld>
            <a:endParaRPr lang="en-US"/>
          </a:p>
        </p:txBody>
      </p:sp>
    </p:spTree>
    <p:extLst>
      <p:ext uri="{BB962C8B-B14F-4D97-AF65-F5344CB8AC3E}">
        <p14:creationId xmlns:p14="http://schemas.microsoft.com/office/powerpoint/2010/main" val="21038391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9DD25-5872-FB65-A4BE-FDCECAB010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2BFBFC-2DAD-1339-86AE-3CD4A99F307D}"/>
              </a:ext>
            </a:extLst>
          </p:cNvPr>
          <p:cNvSpPr>
            <a:spLocks noGrp="1" noRot="1" noChangeAspect="1"/>
          </p:cNvSpPr>
          <p:nvPr>
            <p:ph type="sldImg"/>
          </p:nvPr>
        </p:nvSpPr>
        <p:spPr>
          <a:xfrm>
            <a:off x="2560638" y="1143000"/>
            <a:ext cx="1736725" cy="3086100"/>
          </a:xfrm>
        </p:spPr>
      </p:sp>
      <p:sp>
        <p:nvSpPr>
          <p:cNvPr id="3" name="Notes Placeholder 2">
            <a:extLst>
              <a:ext uri="{FF2B5EF4-FFF2-40B4-BE49-F238E27FC236}">
                <a16:creationId xmlns:a16="http://schemas.microsoft.com/office/drawing/2014/main" id="{8B07D704-B9F5-07D0-5138-0DB1B51FC0C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3A3A3A"/>
                </a:solidFill>
              </a:rPr>
              <a:t>Reduce false positives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solidFill>
                <a:srgbClr val="3A3A3A"/>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solidFill>
                <a:srgbClr val="3A3A3A"/>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solidFill>
                <a:srgbClr val="3A3A3A"/>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PT" sz="1600" b="1" dirty="0" err="1">
                <a:solidFill>
                  <a:srgbClr val="3A3A3A"/>
                </a:solidFill>
              </a:rPr>
              <a:t>Frame</a:t>
            </a:r>
            <a:r>
              <a:rPr lang="pt-PT" sz="1600" b="1" dirty="0">
                <a:solidFill>
                  <a:srgbClr val="3A3A3A"/>
                </a:solidFill>
              </a:rPr>
              <a:t>-to-</a:t>
            </a:r>
            <a:r>
              <a:rPr lang="pt-PT" sz="1600" b="1" dirty="0" err="1">
                <a:solidFill>
                  <a:srgbClr val="3A3A3A"/>
                </a:solidFill>
              </a:rPr>
              <a:t>Title</a:t>
            </a:r>
            <a:r>
              <a:rPr lang="pt-PT" sz="1600" dirty="0">
                <a:solidFill>
                  <a:srgbClr val="3A3A3A"/>
                </a:solidFill>
              </a:rPr>
              <a:t> </a:t>
            </a:r>
            <a:r>
              <a:rPr lang="pt-PT" sz="1600" dirty="0" err="1">
                <a:solidFill>
                  <a:srgbClr val="3A3A3A"/>
                </a:solidFill>
              </a:rPr>
              <a:t>Prediction</a:t>
            </a:r>
            <a:r>
              <a:rPr lang="en-US" sz="1600" dirty="0">
                <a:solidFill>
                  <a:srgbClr val="3A3A3A"/>
                </a:solidFill>
              </a:rPr>
              <a:t> – in a free-form generation setting</a:t>
            </a:r>
            <a:endParaRPr lang="en-US" sz="1600" dirty="0"/>
          </a:p>
        </p:txBody>
      </p:sp>
      <p:sp>
        <p:nvSpPr>
          <p:cNvPr id="4" name="Slide Number Placeholder 3">
            <a:extLst>
              <a:ext uri="{FF2B5EF4-FFF2-40B4-BE49-F238E27FC236}">
                <a16:creationId xmlns:a16="http://schemas.microsoft.com/office/drawing/2014/main" id="{F4967370-5BD2-FA39-6378-78B44A81635E}"/>
              </a:ext>
            </a:extLst>
          </p:cNvPr>
          <p:cNvSpPr>
            <a:spLocks noGrp="1"/>
          </p:cNvSpPr>
          <p:nvPr>
            <p:ph type="sldNum" sz="quarter" idx="5"/>
          </p:nvPr>
        </p:nvSpPr>
        <p:spPr/>
        <p:txBody>
          <a:bodyPr/>
          <a:lstStyle/>
          <a:p>
            <a:fld id="{DB4407B0-2B96-4F06-BC3E-32761CA2906D}" type="slidenum">
              <a:rPr lang="en-US" smtClean="0"/>
              <a:t>24</a:t>
            </a:fld>
            <a:endParaRPr lang="en-US"/>
          </a:p>
        </p:txBody>
      </p:sp>
    </p:spTree>
    <p:extLst>
      <p:ext uri="{BB962C8B-B14F-4D97-AF65-F5344CB8AC3E}">
        <p14:creationId xmlns:p14="http://schemas.microsoft.com/office/powerpoint/2010/main" val="28732181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F6141-9110-02CD-996F-B01EBE1FB7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6F2331-E6C1-6669-E040-E69552594A9D}"/>
              </a:ext>
            </a:extLst>
          </p:cNvPr>
          <p:cNvSpPr>
            <a:spLocks noGrp="1" noRot="1" noChangeAspect="1"/>
          </p:cNvSpPr>
          <p:nvPr>
            <p:ph type="sldImg"/>
          </p:nvPr>
        </p:nvSpPr>
        <p:spPr>
          <a:xfrm>
            <a:off x="2560638" y="1143000"/>
            <a:ext cx="1736725" cy="3086100"/>
          </a:xfrm>
        </p:spPr>
      </p:sp>
      <p:sp>
        <p:nvSpPr>
          <p:cNvPr id="3" name="Notes Placeholder 2">
            <a:extLst>
              <a:ext uri="{FF2B5EF4-FFF2-40B4-BE49-F238E27FC236}">
                <a16:creationId xmlns:a16="http://schemas.microsoft.com/office/drawing/2014/main" id="{A069A53E-9867-CF16-1B84-148FB11227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p:txBody>
      </p:sp>
      <p:sp>
        <p:nvSpPr>
          <p:cNvPr id="4" name="Slide Number Placeholder 3">
            <a:extLst>
              <a:ext uri="{FF2B5EF4-FFF2-40B4-BE49-F238E27FC236}">
                <a16:creationId xmlns:a16="http://schemas.microsoft.com/office/drawing/2014/main" id="{1C4B6583-9BF6-B3CF-4B20-8888BF74DC6B}"/>
              </a:ext>
            </a:extLst>
          </p:cNvPr>
          <p:cNvSpPr>
            <a:spLocks noGrp="1"/>
          </p:cNvSpPr>
          <p:nvPr>
            <p:ph type="sldNum" sz="quarter" idx="5"/>
          </p:nvPr>
        </p:nvSpPr>
        <p:spPr/>
        <p:txBody>
          <a:bodyPr/>
          <a:lstStyle/>
          <a:p>
            <a:fld id="{DB4407B0-2B96-4F06-BC3E-32761CA2906D}" type="slidenum">
              <a:rPr lang="en-US" smtClean="0"/>
              <a:t>25</a:t>
            </a:fld>
            <a:endParaRPr lang="en-US"/>
          </a:p>
        </p:txBody>
      </p:sp>
    </p:spTree>
    <p:extLst>
      <p:ext uri="{BB962C8B-B14F-4D97-AF65-F5344CB8AC3E}">
        <p14:creationId xmlns:p14="http://schemas.microsoft.com/office/powerpoint/2010/main" val="35729806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EA5759-7E8C-7F0F-D461-B47AAADEFA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E79B95-206C-2DA9-1114-94CD9AAA2CB4}"/>
              </a:ext>
            </a:extLst>
          </p:cNvPr>
          <p:cNvSpPr>
            <a:spLocks noGrp="1" noRot="1" noChangeAspect="1"/>
          </p:cNvSpPr>
          <p:nvPr>
            <p:ph type="sldImg"/>
          </p:nvPr>
        </p:nvSpPr>
        <p:spPr>
          <a:xfrm>
            <a:off x="2560638" y="1143000"/>
            <a:ext cx="1736725" cy="3086100"/>
          </a:xfrm>
        </p:spPr>
      </p:sp>
      <p:sp>
        <p:nvSpPr>
          <p:cNvPr id="3" name="Notes Placeholder 2">
            <a:extLst>
              <a:ext uri="{FF2B5EF4-FFF2-40B4-BE49-F238E27FC236}">
                <a16:creationId xmlns:a16="http://schemas.microsoft.com/office/drawing/2014/main" id="{9484461D-B399-7DC5-77DA-4D7FAFEE7A7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aim to confirm this premise by proposing a multiple-choice question-answering (MCQA) task where the models are prompted to identify verbatim text from three other paraphrased options.</a:t>
            </a:r>
          </a:p>
        </p:txBody>
      </p:sp>
      <p:sp>
        <p:nvSpPr>
          <p:cNvPr id="4" name="Slide Number Placeholder 3">
            <a:extLst>
              <a:ext uri="{FF2B5EF4-FFF2-40B4-BE49-F238E27FC236}">
                <a16:creationId xmlns:a16="http://schemas.microsoft.com/office/drawing/2014/main" id="{BE895604-E95E-AF45-247B-8BDAA351CD07}"/>
              </a:ext>
            </a:extLst>
          </p:cNvPr>
          <p:cNvSpPr>
            <a:spLocks noGrp="1"/>
          </p:cNvSpPr>
          <p:nvPr>
            <p:ph type="sldNum" sz="quarter" idx="5"/>
          </p:nvPr>
        </p:nvSpPr>
        <p:spPr/>
        <p:txBody>
          <a:bodyPr/>
          <a:lstStyle/>
          <a:p>
            <a:fld id="{8C2CF22B-35BF-4240-A798-0A7472ECEF8D}" type="slidenum">
              <a:rPr lang="en-US" smtClean="0"/>
              <a:t>26</a:t>
            </a:fld>
            <a:endParaRPr lang="en-US"/>
          </a:p>
        </p:txBody>
      </p:sp>
    </p:spTree>
    <p:extLst>
      <p:ext uri="{BB962C8B-B14F-4D97-AF65-F5344CB8AC3E}">
        <p14:creationId xmlns:p14="http://schemas.microsoft.com/office/powerpoint/2010/main" val="1782584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50278-7D50-AEB9-CDF3-B2B20364D4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F0171E-A75E-0A56-032B-308EEFC82D58}"/>
              </a:ext>
            </a:extLst>
          </p:cNvPr>
          <p:cNvSpPr>
            <a:spLocks noGrp="1" noRot="1" noChangeAspect="1"/>
          </p:cNvSpPr>
          <p:nvPr>
            <p:ph type="sldImg"/>
          </p:nvPr>
        </p:nvSpPr>
        <p:spPr>
          <a:xfrm>
            <a:off x="2560638" y="1143000"/>
            <a:ext cx="1736725" cy="3086100"/>
          </a:xfrm>
        </p:spPr>
      </p:sp>
      <p:sp>
        <p:nvSpPr>
          <p:cNvPr id="3" name="Notes Placeholder 2">
            <a:extLst>
              <a:ext uri="{FF2B5EF4-FFF2-40B4-BE49-F238E27FC236}">
                <a16:creationId xmlns:a16="http://schemas.microsoft.com/office/drawing/2014/main" id="{31D99739-9787-49C9-C8DE-B78BEDBE669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38FB631-0138-C2AB-1243-7650DA74CBD8}"/>
              </a:ext>
            </a:extLst>
          </p:cNvPr>
          <p:cNvSpPr>
            <a:spLocks noGrp="1"/>
          </p:cNvSpPr>
          <p:nvPr>
            <p:ph type="sldNum" sz="quarter" idx="5"/>
          </p:nvPr>
        </p:nvSpPr>
        <p:spPr/>
        <p:txBody>
          <a:bodyPr/>
          <a:lstStyle/>
          <a:p>
            <a:fld id="{8C2CF22B-35BF-4240-A798-0A7472ECEF8D}" type="slidenum">
              <a:rPr lang="en-US" smtClean="0"/>
              <a:t>27</a:t>
            </a:fld>
            <a:endParaRPr lang="en-US"/>
          </a:p>
        </p:txBody>
      </p:sp>
    </p:spTree>
    <p:extLst>
      <p:ext uri="{BB962C8B-B14F-4D97-AF65-F5344CB8AC3E}">
        <p14:creationId xmlns:p14="http://schemas.microsoft.com/office/powerpoint/2010/main" val="24187455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973F5-F236-0FD4-92F3-9AA8FEF784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F78BE1-4139-7953-1538-9A1454F034A5}"/>
              </a:ext>
            </a:extLst>
          </p:cNvPr>
          <p:cNvSpPr>
            <a:spLocks noGrp="1" noRot="1" noChangeAspect="1"/>
          </p:cNvSpPr>
          <p:nvPr>
            <p:ph type="sldImg"/>
          </p:nvPr>
        </p:nvSpPr>
        <p:spPr>
          <a:xfrm>
            <a:off x="2560638" y="1143000"/>
            <a:ext cx="1736725" cy="3086100"/>
          </a:xfrm>
        </p:spPr>
      </p:sp>
      <p:sp>
        <p:nvSpPr>
          <p:cNvPr id="3" name="Notes Placeholder 2">
            <a:extLst>
              <a:ext uri="{FF2B5EF4-FFF2-40B4-BE49-F238E27FC236}">
                <a16:creationId xmlns:a16="http://schemas.microsoft.com/office/drawing/2014/main" id="{81EEF7BC-72B4-E4DD-4567-5DCC2625B84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DB5A74-514D-5230-D587-8B3F588F3DBF}"/>
              </a:ext>
            </a:extLst>
          </p:cNvPr>
          <p:cNvSpPr>
            <a:spLocks noGrp="1"/>
          </p:cNvSpPr>
          <p:nvPr>
            <p:ph type="sldNum" sz="quarter" idx="5"/>
          </p:nvPr>
        </p:nvSpPr>
        <p:spPr/>
        <p:txBody>
          <a:bodyPr/>
          <a:lstStyle/>
          <a:p>
            <a:fld id="{8C2CF22B-35BF-4240-A798-0A7472ECEF8D}" type="slidenum">
              <a:rPr lang="en-US" smtClean="0"/>
              <a:t>28</a:t>
            </a:fld>
            <a:endParaRPr lang="en-US"/>
          </a:p>
        </p:txBody>
      </p:sp>
    </p:spTree>
    <p:extLst>
      <p:ext uri="{BB962C8B-B14F-4D97-AF65-F5344CB8AC3E}">
        <p14:creationId xmlns:p14="http://schemas.microsoft.com/office/powerpoint/2010/main" val="14627454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0E01E0-CB82-71E9-10E3-3EB987A8AF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0C8A49-D2D6-A8AA-2683-C490993E7397}"/>
              </a:ext>
            </a:extLst>
          </p:cNvPr>
          <p:cNvSpPr>
            <a:spLocks noGrp="1" noRot="1" noChangeAspect="1"/>
          </p:cNvSpPr>
          <p:nvPr>
            <p:ph type="sldImg"/>
          </p:nvPr>
        </p:nvSpPr>
        <p:spPr>
          <a:xfrm>
            <a:off x="2560638" y="1143000"/>
            <a:ext cx="1736725" cy="3086100"/>
          </a:xfrm>
        </p:spPr>
      </p:sp>
      <p:sp>
        <p:nvSpPr>
          <p:cNvPr id="3" name="Notes Placeholder 2">
            <a:extLst>
              <a:ext uri="{FF2B5EF4-FFF2-40B4-BE49-F238E27FC236}">
                <a16:creationId xmlns:a16="http://schemas.microsoft.com/office/drawing/2014/main" id="{C8A3B6CF-71B6-8997-F847-A13BD7FA67A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aim to confirm this premise by proposing a multiple-choice question-answering (MCQA) task where the models are prompted to identify verbatim text from three other paraphrased options.</a:t>
            </a:r>
          </a:p>
        </p:txBody>
      </p:sp>
      <p:sp>
        <p:nvSpPr>
          <p:cNvPr id="4" name="Slide Number Placeholder 3">
            <a:extLst>
              <a:ext uri="{FF2B5EF4-FFF2-40B4-BE49-F238E27FC236}">
                <a16:creationId xmlns:a16="http://schemas.microsoft.com/office/drawing/2014/main" id="{DA2A7358-E350-236D-7EFA-858EC8DDAEE5}"/>
              </a:ext>
            </a:extLst>
          </p:cNvPr>
          <p:cNvSpPr>
            <a:spLocks noGrp="1"/>
          </p:cNvSpPr>
          <p:nvPr>
            <p:ph type="sldNum" sz="quarter" idx="5"/>
          </p:nvPr>
        </p:nvSpPr>
        <p:spPr/>
        <p:txBody>
          <a:bodyPr/>
          <a:lstStyle/>
          <a:p>
            <a:fld id="{8C2CF22B-35BF-4240-A798-0A7472ECEF8D}" type="slidenum">
              <a:rPr lang="en-US" smtClean="0"/>
              <a:t>29</a:t>
            </a:fld>
            <a:endParaRPr lang="en-US"/>
          </a:p>
        </p:txBody>
      </p:sp>
    </p:spTree>
    <p:extLst>
      <p:ext uri="{BB962C8B-B14F-4D97-AF65-F5344CB8AC3E}">
        <p14:creationId xmlns:p14="http://schemas.microsoft.com/office/powerpoint/2010/main" val="1317123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r>
              <a:rPr lang="en-US" dirty="0">
                <a:solidFill>
                  <a:srgbClr val="0E0E0E"/>
                </a:solidFill>
                <a:effectLst/>
                <a:latin typeface=".SF NS"/>
              </a:rPr>
              <a:t>We know that models may memorize content if seen repeatedly. However, content seen fewer times may be harder to be memorized but can still be better recognized than content never seen.</a:t>
            </a:r>
          </a:p>
          <a:p>
            <a:endParaRPr lang="en-US" dirty="0"/>
          </a:p>
          <a:p>
            <a:r>
              <a:rPr lang="en-US" dirty="0"/>
              <a:t>That is why we think that we could frame the detection problem as a multiple-choice question answering task -&gt; which would perfectly work for black box models.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So now, let’s make this interactive. Could any of you identify which of these four quotes is an exact verbatim from the ‘The Lord of the Rings’?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Our intuition is that if you haven’t read the book, all four options would seem equally probable. However, if you have prior knowledge of the book, you’d be able to make a more educated guess.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exactly what we think that will also happen to language models in the same situation.</a:t>
            </a:r>
            <a:endParaRPr lang="en-US" sz="1200" b="0" dirty="0">
              <a:solidFill>
                <a:schemeClr val="bg1"/>
              </a:solidFill>
              <a:latin typeface="Aptos" panose="020B0004020202020204" pitchFamily="34" charset="0"/>
            </a:endParaRPr>
          </a:p>
        </p:txBody>
      </p:sp>
      <p:sp>
        <p:nvSpPr>
          <p:cNvPr id="4" name="Slide Number Placeholder 3"/>
          <p:cNvSpPr>
            <a:spLocks noGrp="1"/>
          </p:cNvSpPr>
          <p:nvPr>
            <p:ph type="sldNum" sz="quarter" idx="5"/>
          </p:nvPr>
        </p:nvSpPr>
        <p:spPr/>
        <p:txBody>
          <a:bodyPr/>
          <a:lstStyle/>
          <a:p>
            <a:fld id="{DB4407B0-2B96-4F06-BC3E-32761CA2906D}" type="slidenum">
              <a:rPr lang="en-US" smtClean="0"/>
              <a:t>3</a:t>
            </a:fld>
            <a:endParaRPr lang="en-US" dirty="0"/>
          </a:p>
        </p:txBody>
      </p:sp>
    </p:spTree>
    <p:extLst>
      <p:ext uri="{BB962C8B-B14F-4D97-AF65-F5344CB8AC3E}">
        <p14:creationId xmlns:p14="http://schemas.microsoft.com/office/powerpoint/2010/main" val="30611204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73540-FADE-ABFF-04F4-63087EDBDF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087CBE-69D5-EB77-DCD9-0FC66D4BCC29}"/>
              </a:ext>
            </a:extLst>
          </p:cNvPr>
          <p:cNvSpPr>
            <a:spLocks noGrp="1" noRot="1" noChangeAspect="1"/>
          </p:cNvSpPr>
          <p:nvPr>
            <p:ph type="sldImg"/>
          </p:nvPr>
        </p:nvSpPr>
        <p:spPr>
          <a:xfrm>
            <a:off x="2560638" y="1143000"/>
            <a:ext cx="1736725" cy="3086100"/>
          </a:xfrm>
        </p:spPr>
      </p:sp>
      <p:sp>
        <p:nvSpPr>
          <p:cNvPr id="3" name="Notes Placeholder 2">
            <a:extLst>
              <a:ext uri="{FF2B5EF4-FFF2-40B4-BE49-F238E27FC236}">
                <a16:creationId xmlns:a16="http://schemas.microsoft.com/office/drawing/2014/main" id="{483C06B2-3B68-4412-A4FA-E9398489DFC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aim to confirm this premise by proposing a multiple-choice question-answering (MCQA) task where the models are prompted to identify verbatim text from three other paraphrased options.</a:t>
            </a:r>
          </a:p>
        </p:txBody>
      </p:sp>
      <p:sp>
        <p:nvSpPr>
          <p:cNvPr id="4" name="Slide Number Placeholder 3">
            <a:extLst>
              <a:ext uri="{FF2B5EF4-FFF2-40B4-BE49-F238E27FC236}">
                <a16:creationId xmlns:a16="http://schemas.microsoft.com/office/drawing/2014/main" id="{F0271CA8-A61A-8BB3-54E0-064C394EC1E8}"/>
              </a:ext>
            </a:extLst>
          </p:cNvPr>
          <p:cNvSpPr>
            <a:spLocks noGrp="1"/>
          </p:cNvSpPr>
          <p:nvPr>
            <p:ph type="sldNum" sz="quarter" idx="5"/>
          </p:nvPr>
        </p:nvSpPr>
        <p:spPr/>
        <p:txBody>
          <a:bodyPr/>
          <a:lstStyle/>
          <a:p>
            <a:fld id="{8C2CF22B-35BF-4240-A798-0A7472ECEF8D}" type="slidenum">
              <a:rPr lang="en-US" smtClean="0"/>
              <a:t>30</a:t>
            </a:fld>
            <a:endParaRPr lang="en-US"/>
          </a:p>
        </p:txBody>
      </p:sp>
    </p:spTree>
    <p:extLst>
      <p:ext uri="{BB962C8B-B14F-4D97-AF65-F5344CB8AC3E}">
        <p14:creationId xmlns:p14="http://schemas.microsoft.com/office/powerpoint/2010/main" val="18391034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B5642-5A46-9CAD-62A6-D4ABD32A36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F68AE1-46E1-6533-045A-C499CE80975D}"/>
              </a:ext>
            </a:extLst>
          </p:cNvPr>
          <p:cNvSpPr>
            <a:spLocks noGrp="1" noRot="1" noChangeAspect="1"/>
          </p:cNvSpPr>
          <p:nvPr>
            <p:ph type="sldImg"/>
          </p:nvPr>
        </p:nvSpPr>
        <p:spPr>
          <a:xfrm>
            <a:off x="2560638" y="1143000"/>
            <a:ext cx="1736725" cy="3086100"/>
          </a:xfrm>
        </p:spPr>
      </p:sp>
      <p:sp>
        <p:nvSpPr>
          <p:cNvPr id="3" name="Notes Placeholder 2">
            <a:extLst>
              <a:ext uri="{FF2B5EF4-FFF2-40B4-BE49-F238E27FC236}">
                <a16:creationId xmlns:a16="http://schemas.microsoft.com/office/drawing/2014/main" id="{F6C42D36-ADC9-2E79-C580-9D63FD091B4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aim to confirm this premise by proposing a multiple-choice question-answering (MCQA) task where the models are prompted to identify verbatim text from three other paraphrased options.</a:t>
            </a:r>
          </a:p>
        </p:txBody>
      </p:sp>
      <p:sp>
        <p:nvSpPr>
          <p:cNvPr id="4" name="Slide Number Placeholder 3">
            <a:extLst>
              <a:ext uri="{FF2B5EF4-FFF2-40B4-BE49-F238E27FC236}">
                <a16:creationId xmlns:a16="http://schemas.microsoft.com/office/drawing/2014/main" id="{2AC41A7F-60A7-9100-2CFC-BB8FCFDEE757}"/>
              </a:ext>
            </a:extLst>
          </p:cNvPr>
          <p:cNvSpPr>
            <a:spLocks noGrp="1"/>
          </p:cNvSpPr>
          <p:nvPr>
            <p:ph type="sldNum" sz="quarter" idx="5"/>
          </p:nvPr>
        </p:nvSpPr>
        <p:spPr/>
        <p:txBody>
          <a:bodyPr/>
          <a:lstStyle/>
          <a:p>
            <a:fld id="{8C2CF22B-35BF-4240-A798-0A7472ECEF8D}" type="slidenum">
              <a:rPr lang="en-US" smtClean="0"/>
              <a:t>31</a:t>
            </a:fld>
            <a:endParaRPr lang="en-US"/>
          </a:p>
        </p:txBody>
      </p:sp>
    </p:spTree>
    <p:extLst>
      <p:ext uri="{BB962C8B-B14F-4D97-AF65-F5344CB8AC3E}">
        <p14:creationId xmlns:p14="http://schemas.microsoft.com/office/powerpoint/2010/main" val="16063899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AAA4B-7A7C-6EF9-1FC5-A252DC58AB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2E1252-4630-4A5B-ACDB-6F503C63C5E8}"/>
              </a:ext>
            </a:extLst>
          </p:cNvPr>
          <p:cNvSpPr>
            <a:spLocks noGrp="1" noRot="1" noChangeAspect="1"/>
          </p:cNvSpPr>
          <p:nvPr>
            <p:ph type="sldImg"/>
          </p:nvPr>
        </p:nvSpPr>
        <p:spPr>
          <a:xfrm>
            <a:off x="2560638" y="1143000"/>
            <a:ext cx="1736725" cy="3086100"/>
          </a:xfrm>
        </p:spPr>
      </p:sp>
      <p:sp>
        <p:nvSpPr>
          <p:cNvPr id="3" name="Notes Placeholder 2">
            <a:extLst>
              <a:ext uri="{FF2B5EF4-FFF2-40B4-BE49-F238E27FC236}">
                <a16:creationId xmlns:a16="http://schemas.microsoft.com/office/drawing/2014/main" id="{E6C9C521-2034-33D8-E01A-201DB569C0D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2C0FAA-33DD-EB49-8638-E38291D294F4}"/>
              </a:ext>
            </a:extLst>
          </p:cNvPr>
          <p:cNvSpPr>
            <a:spLocks noGrp="1"/>
          </p:cNvSpPr>
          <p:nvPr>
            <p:ph type="sldNum" sz="quarter" idx="5"/>
          </p:nvPr>
        </p:nvSpPr>
        <p:spPr/>
        <p:txBody>
          <a:bodyPr/>
          <a:lstStyle/>
          <a:p>
            <a:fld id="{8C2CF22B-35BF-4240-A798-0A7472ECEF8D}" type="slidenum">
              <a:rPr lang="en-US" smtClean="0"/>
              <a:t>32</a:t>
            </a:fld>
            <a:endParaRPr lang="en-US"/>
          </a:p>
        </p:txBody>
      </p:sp>
    </p:spTree>
    <p:extLst>
      <p:ext uri="{BB962C8B-B14F-4D97-AF65-F5344CB8AC3E}">
        <p14:creationId xmlns:p14="http://schemas.microsoft.com/office/powerpoint/2010/main" val="26491009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E67026-5A46-8613-83AA-054EA2EEF6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0BEB6B-C655-C6F4-9042-02B79C0DAFA6}"/>
              </a:ext>
            </a:extLst>
          </p:cNvPr>
          <p:cNvSpPr>
            <a:spLocks noGrp="1" noRot="1" noChangeAspect="1"/>
          </p:cNvSpPr>
          <p:nvPr>
            <p:ph type="sldImg"/>
          </p:nvPr>
        </p:nvSpPr>
        <p:spPr>
          <a:xfrm>
            <a:off x="2560638" y="1143000"/>
            <a:ext cx="1736725" cy="3086100"/>
          </a:xfrm>
        </p:spPr>
      </p:sp>
      <p:sp>
        <p:nvSpPr>
          <p:cNvPr id="3" name="Notes Placeholder 2">
            <a:extLst>
              <a:ext uri="{FF2B5EF4-FFF2-40B4-BE49-F238E27FC236}">
                <a16:creationId xmlns:a16="http://schemas.microsoft.com/office/drawing/2014/main" id="{C83DA745-1786-3400-A9F9-A25BC7D81CB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aim to confirm this premise by proposing a multiple-choice question-answering (MCQA) task where the models are prompted to identify verbatim text from three other paraphrased options.</a:t>
            </a:r>
          </a:p>
        </p:txBody>
      </p:sp>
      <p:sp>
        <p:nvSpPr>
          <p:cNvPr id="4" name="Slide Number Placeholder 3">
            <a:extLst>
              <a:ext uri="{FF2B5EF4-FFF2-40B4-BE49-F238E27FC236}">
                <a16:creationId xmlns:a16="http://schemas.microsoft.com/office/drawing/2014/main" id="{78817673-B610-AD31-616E-1C235EE91BA0}"/>
              </a:ext>
            </a:extLst>
          </p:cNvPr>
          <p:cNvSpPr>
            <a:spLocks noGrp="1"/>
          </p:cNvSpPr>
          <p:nvPr>
            <p:ph type="sldNum" sz="quarter" idx="5"/>
          </p:nvPr>
        </p:nvSpPr>
        <p:spPr/>
        <p:txBody>
          <a:bodyPr/>
          <a:lstStyle/>
          <a:p>
            <a:fld id="{8C2CF22B-35BF-4240-A798-0A7472ECEF8D}" type="slidenum">
              <a:rPr lang="en-US" smtClean="0"/>
              <a:t>33</a:t>
            </a:fld>
            <a:endParaRPr lang="en-US"/>
          </a:p>
        </p:txBody>
      </p:sp>
    </p:spTree>
    <p:extLst>
      <p:ext uri="{BB962C8B-B14F-4D97-AF65-F5344CB8AC3E}">
        <p14:creationId xmlns:p14="http://schemas.microsoft.com/office/powerpoint/2010/main" val="19235233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E21721-2D1C-E041-062F-340A021AF1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4AADF5-79D0-0510-2F55-857D3CAD5B3B}"/>
              </a:ext>
            </a:extLst>
          </p:cNvPr>
          <p:cNvSpPr>
            <a:spLocks noGrp="1" noRot="1" noChangeAspect="1"/>
          </p:cNvSpPr>
          <p:nvPr>
            <p:ph type="sldImg"/>
          </p:nvPr>
        </p:nvSpPr>
        <p:spPr>
          <a:xfrm>
            <a:off x="2560638" y="1143000"/>
            <a:ext cx="1736725" cy="3086100"/>
          </a:xfrm>
        </p:spPr>
      </p:sp>
      <p:sp>
        <p:nvSpPr>
          <p:cNvPr id="3" name="Notes Placeholder 2">
            <a:extLst>
              <a:ext uri="{FF2B5EF4-FFF2-40B4-BE49-F238E27FC236}">
                <a16:creationId xmlns:a16="http://schemas.microsoft.com/office/drawing/2014/main" id="{8A8C109A-C9A8-2CD4-1AD8-98509AE37AE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aim to confirm this premise by proposing a multiple-choice question-answering (MCQA) task where the models are prompted to identify verbatim text from three other paraphrased options.</a:t>
            </a:r>
          </a:p>
        </p:txBody>
      </p:sp>
      <p:sp>
        <p:nvSpPr>
          <p:cNvPr id="4" name="Slide Number Placeholder 3">
            <a:extLst>
              <a:ext uri="{FF2B5EF4-FFF2-40B4-BE49-F238E27FC236}">
                <a16:creationId xmlns:a16="http://schemas.microsoft.com/office/drawing/2014/main" id="{357F8937-5316-F0A5-E351-1E225C1E02F1}"/>
              </a:ext>
            </a:extLst>
          </p:cNvPr>
          <p:cNvSpPr>
            <a:spLocks noGrp="1"/>
          </p:cNvSpPr>
          <p:nvPr>
            <p:ph type="sldNum" sz="quarter" idx="5"/>
          </p:nvPr>
        </p:nvSpPr>
        <p:spPr/>
        <p:txBody>
          <a:bodyPr/>
          <a:lstStyle/>
          <a:p>
            <a:fld id="{8C2CF22B-35BF-4240-A798-0A7472ECEF8D}" type="slidenum">
              <a:rPr lang="en-US" smtClean="0"/>
              <a:t>34</a:t>
            </a:fld>
            <a:endParaRPr lang="en-US"/>
          </a:p>
        </p:txBody>
      </p:sp>
    </p:spTree>
    <p:extLst>
      <p:ext uri="{BB962C8B-B14F-4D97-AF65-F5344CB8AC3E}">
        <p14:creationId xmlns:p14="http://schemas.microsoft.com/office/powerpoint/2010/main" val="35960903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2B5D5-C599-9206-ADA0-3F267426D3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9D105F-0DF4-5660-E631-03E01C6E39E0}"/>
              </a:ext>
            </a:extLst>
          </p:cNvPr>
          <p:cNvSpPr>
            <a:spLocks noGrp="1" noRot="1" noChangeAspect="1"/>
          </p:cNvSpPr>
          <p:nvPr>
            <p:ph type="sldImg"/>
          </p:nvPr>
        </p:nvSpPr>
        <p:spPr>
          <a:xfrm>
            <a:off x="2560638" y="1143000"/>
            <a:ext cx="1736725" cy="3086100"/>
          </a:xfrm>
        </p:spPr>
      </p:sp>
      <p:sp>
        <p:nvSpPr>
          <p:cNvPr id="3" name="Notes Placeholder 2">
            <a:extLst>
              <a:ext uri="{FF2B5EF4-FFF2-40B4-BE49-F238E27FC236}">
                <a16:creationId xmlns:a16="http://schemas.microsoft.com/office/drawing/2014/main" id="{8415584D-2FAE-E7DF-8858-B74C8F53D87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Humans show good capability of generalization on this task as popular movies tend to be highly marketed  in nowadays.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tend to see lot of posters / teasers which lead us to memorize key characters of movies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B4676533-CAB2-2B10-F702-836604880E6F}"/>
              </a:ext>
            </a:extLst>
          </p:cNvPr>
          <p:cNvSpPr>
            <a:spLocks noGrp="1"/>
          </p:cNvSpPr>
          <p:nvPr>
            <p:ph type="sldNum" sz="quarter" idx="5"/>
          </p:nvPr>
        </p:nvSpPr>
        <p:spPr/>
        <p:txBody>
          <a:bodyPr/>
          <a:lstStyle/>
          <a:p>
            <a:fld id="{8C2CF22B-35BF-4240-A798-0A7472ECEF8D}" type="slidenum">
              <a:rPr lang="en-US" smtClean="0"/>
              <a:t>35</a:t>
            </a:fld>
            <a:endParaRPr lang="en-US"/>
          </a:p>
        </p:txBody>
      </p:sp>
    </p:spTree>
    <p:extLst>
      <p:ext uri="{BB962C8B-B14F-4D97-AF65-F5344CB8AC3E}">
        <p14:creationId xmlns:p14="http://schemas.microsoft.com/office/powerpoint/2010/main" val="5477279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C8081-F491-1DF6-4A43-3EE7153221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AF24B1-DA7D-2A54-2E27-6B9C9CED2539}"/>
              </a:ext>
            </a:extLst>
          </p:cNvPr>
          <p:cNvSpPr>
            <a:spLocks noGrp="1" noRot="1" noChangeAspect="1"/>
          </p:cNvSpPr>
          <p:nvPr>
            <p:ph type="sldImg"/>
          </p:nvPr>
        </p:nvSpPr>
        <p:spPr>
          <a:xfrm>
            <a:off x="2560638" y="1143000"/>
            <a:ext cx="1736725" cy="3086100"/>
          </a:xfrm>
        </p:spPr>
      </p:sp>
      <p:sp>
        <p:nvSpPr>
          <p:cNvPr id="3" name="Notes Placeholder 2">
            <a:extLst>
              <a:ext uri="{FF2B5EF4-FFF2-40B4-BE49-F238E27FC236}">
                <a16:creationId xmlns:a16="http://schemas.microsoft.com/office/drawing/2014/main" id="{43B2CEFD-80AC-516F-94BA-F976E5148E4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aim to confirm this premise by proposing a multiple-choice question-answering (MCQA) task where the models are prompted to identify verbatim text from three other paraphrased options.</a:t>
            </a:r>
          </a:p>
        </p:txBody>
      </p:sp>
      <p:sp>
        <p:nvSpPr>
          <p:cNvPr id="4" name="Slide Number Placeholder 3">
            <a:extLst>
              <a:ext uri="{FF2B5EF4-FFF2-40B4-BE49-F238E27FC236}">
                <a16:creationId xmlns:a16="http://schemas.microsoft.com/office/drawing/2014/main" id="{6AC44246-E925-DB2F-77AC-121DFEC67E0C}"/>
              </a:ext>
            </a:extLst>
          </p:cNvPr>
          <p:cNvSpPr>
            <a:spLocks noGrp="1"/>
          </p:cNvSpPr>
          <p:nvPr>
            <p:ph type="sldNum" sz="quarter" idx="5"/>
          </p:nvPr>
        </p:nvSpPr>
        <p:spPr/>
        <p:txBody>
          <a:bodyPr/>
          <a:lstStyle/>
          <a:p>
            <a:fld id="{8C2CF22B-35BF-4240-A798-0A7472ECEF8D}" type="slidenum">
              <a:rPr lang="en-US" smtClean="0"/>
              <a:t>36</a:t>
            </a:fld>
            <a:endParaRPr lang="en-US"/>
          </a:p>
        </p:txBody>
      </p:sp>
    </p:spTree>
    <p:extLst>
      <p:ext uri="{BB962C8B-B14F-4D97-AF65-F5344CB8AC3E}">
        <p14:creationId xmlns:p14="http://schemas.microsoft.com/office/powerpoint/2010/main" val="7881291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121E3-8007-9AAF-C6C9-A8F652CF1A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7980A3-B9BF-D9EB-BF05-0A5C978F747A}"/>
              </a:ext>
            </a:extLst>
          </p:cNvPr>
          <p:cNvSpPr>
            <a:spLocks noGrp="1" noRot="1" noChangeAspect="1"/>
          </p:cNvSpPr>
          <p:nvPr>
            <p:ph type="sldImg"/>
          </p:nvPr>
        </p:nvSpPr>
        <p:spPr>
          <a:xfrm>
            <a:off x="2560638" y="1143000"/>
            <a:ext cx="1736725" cy="3086100"/>
          </a:xfrm>
        </p:spPr>
      </p:sp>
      <p:sp>
        <p:nvSpPr>
          <p:cNvPr id="3" name="Notes Placeholder 2">
            <a:extLst>
              <a:ext uri="{FF2B5EF4-FFF2-40B4-BE49-F238E27FC236}">
                <a16:creationId xmlns:a16="http://schemas.microsoft.com/office/drawing/2014/main" id="{75F6F30A-2A11-95A5-64B5-C0D9D99E77F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C8529C-5C90-6EEE-289D-E2DADACE9233}"/>
              </a:ext>
            </a:extLst>
          </p:cNvPr>
          <p:cNvSpPr>
            <a:spLocks noGrp="1"/>
          </p:cNvSpPr>
          <p:nvPr>
            <p:ph type="sldNum" sz="quarter" idx="5"/>
          </p:nvPr>
        </p:nvSpPr>
        <p:spPr/>
        <p:txBody>
          <a:bodyPr/>
          <a:lstStyle/>
          <a:p>
            <a:fld id="{8C2CF22B-35BF-4240-A798-0A7472ECEF8D}" type="slidenum">
              <a:rPr lang="en-US" smtClean="0"/>
              <a:t>37</a:t>
            </a:fld>
            <a:endParaRPr lang="en-US"/>
          </a:p>
        </p:txBody>
      </p:sp>
    </p:spTree>
    <p:extLst>
      <p:ext uri="{BB962C8B-B14F-4D97-AF65-F5344CB8AC3E}">
        <p14:creationId xmlns:p14="http://schemas.microsoft.com/office/powerpoint/2010/main" val="23233438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307F4-9222-D375-C629-D85A90BC5C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0DC3F1-AA35-512D-5BCA-0EDB7F2A3AFE}"/>
              </a:ext>
            </a:extLst>
          </p:cNvPr>
          <p:cNvSpPr>
            <a:spLocks noGrp="1" noRot="1" noChangeAspect="1"/>
          </p:cNvSpPr>
          <p:nvPr>
            <p:ph type="sldImg"/>
          </p:nvPr>
        </p:nvSpPr>
        <p:spPr>
          <a:xfrm>
            <a:off x="2560638" y="1143000"/>
            <a:ext cx="1736725" cy="3086100"/>
          </a:xfrm>
        </p:spPr>
      </p:sp>
      <p:sp>
        <p:nvSpPr>
          <p:cNvPr id="3" name="Notes Placeholder 2">
            <a:extLst>
              <a:ext uri="{FF2B5EF4-FFF2-40B4-BE49-F238E27FC236}">
                <a16:creationId xmlns:a16="http://schemas.microsoft.com/office/drawing/2014/main" id="{69321C37-9E64-7BAB-19C2-11B7DFD892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8F4236A-95FC-8D84-4833-A87645837388}"/>
              </a:ext>
            </a:extLst>
          </p:cNvPr>
          <p:cNvSpPr>
            <a:spLocks noGrp="1"/>
          </p:cNvSpPr>
          <p:nvPr>
            <p:ph type="sldNum" sz="quarter" idx="5"/>
          </p:nvPr>
        </p:nvSpPr>
        <p:spPr/>
        <p:txBody>
          <a:bodyPr/>
          <a:lstStyle/>
          <a:p>
            <a:fld id="{8C2CF22B-35BF-4240-A798-0A7472ECEF8D}" type="slidenum">
              <a:rPr lang="en-US" smtClean="0"/>
              <a:t>38</a:t>
            </a:fld>
            <a:endParaRPr lang="en-US"/>
          </a:p>
        </p:txBody>
      </p:sp>
    </p:spTree>
    <p:extLst>
      <p:ext uri="{BB962C8B-B14F-4D97-AF65-F5344CB8AC3E}">
        <p14:creationId xmlns:p14="http://schemas.microsoft.com/office/powerpoint/2010/main" val="27650512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50404-E56C-8370-4BCE-9CACDEB67A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168A13-F2FE-7A15-3984-E233234701EA}"/>
              </a:ext>
            </a:extLst>
          </p:cNvPr>
          <p:cNvSpPr>
            <a:spLocks noGrp="1" noRot="1" noChangeAspect="1"/>
          </p:cNvSpPr>
          <p:nvPr>
            <p:ph type="sldImg"/>
          </p:nvPr>
        </p:nvSpPr>
        <p:spPr>
          <a:xfrm>
            <a:off x="2560638" y="1143000"/>
            <a:ext cx="1736725" cy="3086100"/>
          </a:xfrm>
        </p:spPr>
      </p:sp>
      <p:sp>
        <p:nvSpPr>
          <p:cNvPr id="3" name="Notes Placeholder 2">
            <a:extLst>
              <a:ext uri="{FF2B5EF4-FFF2-40B4-BE49-F238E27FC236}">
                <a16:creationId xmlns:a16="http://schemas.microsoft.com/office/drawing/2014/main" id="{65FC6345-8D27-F249-B2ED-7B7DD68E24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aim to confirm this premise by proposing a multiple-choice question-answering (MCQA) task where the models are prompted to identify verbatim text from three other paraphrased options.</a:t>
            </a:r>
          </a:p>
        </p:txBody>
      </p:sp>
      <p:sp>
        <p:nvSpPr>
          <p:cNvPr id="4" name="Slide Number Placeholder 3">
            <a:extLst>
              <a:ext uri="{FF2B5EF4-FFF2-40B4-BE49-F238E27FC236}">
                <a16:creationId xmlns:a16="http://schemas.microsoft.com/office/drawing/2014/main" id="{9A1BEA4B-41A1-5444-C928-2E47B8DE6894}"/>
              </a:ext>
            </a:extLst>
          </p:cNvPr>
          <p:cNvSpPr>
            <a:spLocks noGrp="1"/>
          </p:cNvSpPr>
          <p:nvPr>
            <p:ph type="sldNum" sz="quarter" idx="5"/>
          </p:nvPr>
        </p:nvSpPr>
        <p:spPr/>
        <p:txBody>
          <a:bodyPr/>
          <a:lstStyle/>
          <a:p>
            <a:fld id="{8C2CF22B-35BF-4240-A798-0A7472ECEF8D}" type="slidenum">
              <a:rPr lang="en-US" smtClean="0"/>
              <a:t>39</a:t>
            </a:fld>
            <a:endParaRPr lang="en-US"/>
          </a:p>
        </p:txBody>
      </p:sp>
    </p:spTree>
    <p:extLst>
      <p:ext uri="{BB962C8B-B14F-4D97-AF65-F5344CB8AC3E}">
        <p14:creationId xmlns:p14="http://schemas.microsoft.com/office/powerpoint/2010/main" val="3666056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40E54-9E62-79CF-315E-6423EBAB5C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3D8289-394F-6DAC-C826-F66944B6538B}"/>
              </a:ext>
            </a:extLst>
          </p:cNvPr>
          <p:cNvSpPr>
            <a:spLocks noGrp="1" noRot="1" noChangeAspect="1"/>
          </p:cNvSpPr>
          <p:nvPr>
            <p:ph type="sldImg"/>
          </p:nvPr>
        </p:nvSpPr>
        <p:spPr>
          <a:xfrm>
            <a:off x="2560638" y="1143000"/>
            <a:ext cx="1736725" cy="3086100"/>
          </a:xfrm>
        </p:spPr>
      </p:sp>
      <p:sp>
        <p:nvSpPr>
          <p:cNvPr id="3" name="Notes Placeholder 2">
            <a:extLst>
              <a:ext uri="{FF2B5EF4-FFF2-40B4-BE49-F238E27FC236}">
                <a16:creationId xmlns:a16="http://schemas.microsoft.com/office/drawing/2014/main" id="{49C17717-9202-F8C6-E7F5-B512567819F3}"/>
              </a:ext>
            </a:extLst>
          </p:cNvPr>
          <p:cNvSpPr>
            <a:spLocks noGrp="1"/>
          </p:cNvSpPr>
          <p:nvPr>
            <p:ph type="body" idx="1"/>
          </p:nvPr>
        </p:nvSpPr>
        <p:spPr/>
        <p:txBody>
          <a:bodyPr/>
          <a:lstStyle/>
          <a:p>
            <a:r>
              <a:rPr lang="en-US" dirty="0"/>
              <a:t>Ant this is the main idea behind our DE-COP method!</a:t>
            </a:r>
            <a:endParaRPr lang="en-US" sz="1200" dirty="0"/>
          </a:p>
          <a:p>
            <a:endParaRPr lang="en-US" sz="1200" dirty="0"/>
          </a:p>
        </p:txBody>
      </p:sp>
      <p:sp>
        <p:nvSpPr>
          <p:cNvPr id="4" name="Slide Number Placeholder 3">
            <a:extLst>
              <a:ext uri="{FF2B5EF4-FFF2-40B4-BE49-F238E27FC236}">
                <a16:creationId xmlns:a16="http://schemas.microsoft.com/office/drawing/2014/main" id="{5D09846D-EC73-1960-5697-8940CF901C8F}"/>
              </a:ext>
            </a:extLst>
          </p:cNvPr>
          <p:cNvSpPr>
            <a:spLocks noGrp="1"/>
          </p:cNvSpPr>
          <p:nvPr>
            <p:ph type="sldNum" sz="quarter" idx="5"/>
          </p:nvPr>
        </p:nvSpPr>
        <p:spPr/>
        <p:txBody>
          <a:bodyPr/>
          <a:lstStyle/>
          <a:p>
            <a:fld id="{8C2CF22B-35BF-4240-A798-0A7472ECEF8D}" type="slidenum">
              <a:rPr lang="en-US" smtClean="0"/>
              <a:t>4</a:t>
            </a:fld>
            <a:endParaRPr lang="en-US"/>
          </a:p>
        </p:txBody>
      </p:sp>
    </p:spTree>
    <p:extLst>
      <p:ext uri="{BB962C8B-B14F-4D97-AF65-F5344CB8AC3E}">
        <p14:creationId xmlns:p14="http://schemas.microsoft.com/office/powerpoint/2010/main" val="7031410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290DE-E08A-F7EF-3F94-AA96CBA56F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5FDF50-FC66-2817-4313-03FE7BA65599}"/>
              </a:ext>
            </a:extLst>
          </p:cNvPr>
          <p:cNvSpPr>
            <a:spLocks noGrp="1" noRot="1" noChangeAspect="1"/>
          </p:cNvSpPr>
          <p:nvPr>
            <p:ph type="sldImg"/>
          </p:nvPr>
        </p:nvSpPr>
        <p:spPr>
          <a:xfrm>
            <a:off x="2560638" y="1143000"/>
            <a:ext cx="1736725" cy="3086100"/>
          </a:xfrm>
        </p:spPr>
      </p:sp>
      <p:sp>
        <p:nvSpPr>
          <p:cNvPr id="3" name="Notes Placeholder 2">
            <a:extLst>
              <a:ext uri="{FF2B5EF4-FFF2-40B4-BE49-F238E27FC236}">
                <a16:creationId xmlns:a16="http://schemas.microsoft.com/office/drawing/2014/main" id="{053C7278-8378-748E-AAB4-BD2CDFB6530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aim to confirm this premise by proposing a multiple-choice question-answering (MCQA) task where the models are prompted to identify verbatim text from three other paraphrased options.</a:t>
            </a:r>
          </a:p>
        </p:txBody>
      </p:sp>
      <p:sp>
        <p:nvSpPr>
          <p:cNvPr id="4" name="Slide Number Placeholder 3">
            <a:extLst>
              <a:ext uri="{FF2B5EF4-FFF2-40B4-BE49-F238E27FC236}">
                <a16:creationId xmlns:a16="http://schemas.microsoft.com/office/drawing/2014/main" id="{4E3B8AB1-922D-372E-A9AC-6E4BEE2BF3A5}"/>
              </a:ext>
            </a:extLst>
          </p:cNvPr>
          <p:cNvSpPr>
            <a:spLocks noGrp="1"/>
          </p:cNvSpPr>
          <p:nvPr>
            <p:ph type="sldNum" sz="quarter" idx="5"/>
          </p:nvPr>
        </p:nvSpPr>
        <p:spPr/>
        <p:txBody>
          <a:bodyPr/>
          <a:lstStyle/>
          <a:p>
            <a:fld id="{8C2CF22B-35BF-4240-A798-0A7472ECEF8D}" type="slidenum">
              <a:rPr lang="en-US" smtClean="0"/>
              <a:t>40</a:t>
            </a:fld>
            <a:endParaRPr lang="en-US"/>
          </a:p>
        </p:txBody>
      </p:sp>
    </p:spTree>
    <p:extLst>
      <p:ext uri="{BB962C8B-B14F-4D97-AF65-F5344CB8AC3E}">
        <p14:creationId xmlns:p14="http://schemas.microsoft.com/office/powerpoint/2010/main" val="2784954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6E4DC-A646-CEF2-A347-A988452253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9B3195-C128-8A03-FE45-9578572D45E7}"/>
              </a:ext>
            </a:extLst>
          </p:cNvPr>
          <p:cNvSpPr>
            <a:spLocks noGrp="1" noRot="1" noChangeAspect="1"/>
          </p:cNvSpPr>
          <p:nvPr>
            <p:ph type="sldImg"/>
          </p:nvPr>
        </p:nvSpPr>
        <p:spPr>
          <a:xfrm>
            <a:off x="2560638" y="1143000"/>
            <a:ext cx="1736725" cy="3086100"/>
          </a:xfrm>
        </p:spPr>
      </p:sp>
      <p:sp>
        <p:nvSpPr>
          <p:cNvPr id="3" name="Notes Placeholder 2">
            <a:extLst>
              <a:ext uri="{FF2B5EF4-FFF2-40B4-BE49-F238E27FC236}">
                <a16:creationId xmlns:a16="http://schemas.microsoft.com/office/drawing/2014/main" id="{427729AA-1D66-8475-1360-FD4DD99F067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a:extLst>
              <a:ext uri="{FF2B5EF4-FFF2-40B4-BE49-F238E27FC236}">
                <a16:creationId xmlns:a16="http://schemas.microsoft.com/office/drawing/2014/main" id="{831F5FCF-0293-2502-1701-8A99A0827F20}"/>
              </a:ext>
            </a:extLst>
          </p:cNvPr>
          <p:cNvSpPr>
            <a:spLocks noGrp="1"/>
          </p:cNvSpPr>
          <p:nvPr>
            <p:ph type="sldNum" sz="quarter" idx="5"/>
          </p:nvPr>
        </p:nvSpPr>
        <p:spPr/>
        <p:txBody>
          <a:bodyPr/>
          <a:lstStyle/>
          <a:p>
            <a:fld id="{8C2CF22B-35BF-4240-A798-0A7472ECEF8D}" type="slidenum">
              <a:rPr lang="en-US" smtClean="0"/>
              <a:t>41</a:t>
            </a:fld>
            <a:endParaRPr lang="en-US"/>
          </a:p>
        </p:txBody>
      </p:sp>
    </p:spTree>
    <p:extLst>
      <p:ext uri="{BB962C8B-B14F-4D97-AF65-F5344CB8AC3E}">
        <p14:creationId xmlns:p14="http://schemas.microsoft.com/office/powerpoint/2010/main" val="32170205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9E7C3-D892-8153-3840-72337CF77F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2A6159-523F-89C1-F979-EDE6815959AE}"/>
              </a:ext>
            </a:extLst>
          </p:cNvPr>
          <p:cNvSpPr>
            <a:spLocks noGrp="1" noRot="1" noChangeAspect="1"/>
          </p:cNvSpPr>
          <p:nvPr>
            <p:ph type="sldImg"/>
          </p:nvPr>
        </p:nvSpPr>
        <p:spPr>
          <a:xfrm>
            <a:off x="2560638" y="1143000"/>
            <a:ext cx="1736725" cy="3086100"/>
          </a:xfrm>
        </p:spPr>
      </p:sp>
      <p:sp>
        <p:nvSpPr>
          <p:cNvPr id="3" name="Notes Placeholder 2">
            <a:extLst>
              <a:ext uri="{FF2B5EF4-FFF2-40B4-BE49-F238E27FC236}">
                <a16:creationId xmlns:a16="http://schemas.microsoft.com/office/drawing/2014/main" id="{CCD080C5-F347-87BE-9A0C-31E54CFF32D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BD56846-41A4-A32E-1F09-0A2F881F8B7E}"/>
              </a:ext>
            </a:extLst>
          </p:cNvPr>
          <p:cNvSpPr>
            <a:spLocks noGrp="1"/>
          </p:cNvSpPr>
          <p:nvPr>
            <p:ph type="sldNum" sz="quarter" idx="5"/>
          </p:nvPr>
        </p:nvSpPr>
        <p:spPr/>
        <p:txBody>
          <a:bodyPr/>
          <a:lstStyle/>
          <a:p>
            <a:fld id="{8C2CF22B-35BF-4240-A798-0A7472ECEF8D}" type="slidenum">
              <a:rPr lang="en-US" smtClean="0"/>
              <a:t>42</a:t>
            </a:fld>
            <a:endParaRPr lang="en-US"/>
          </a:p>
        </p:txBody>
      </p:sp>
    </p:spTree>
    <p:extLst>
      <p:ext uri="{BB962C8B-B14F-4D97-AF65-F5344CB8AC3E}">
        <p14:creationId xmlns:p14="http://schemas.microsoft.com/office/powerpoint/2010/main" val="16937218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84332-72DB-4150-19CF-0088A84AC3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166866-FDAD-5C9A-0DA0-4B02891D7D65}"/>
              </a:ext>
            </a:extLst>
          </p:cNvPr>
          <p:cNvSpPr>
            <a:spLocks noGrp="1" noRot="1" noChangeAspect="1"/>
          </p:cNvSpPr>
          <p:nvPr>
            <p:ph type="sldImg"/>
          </p:nvPr>
        </p:nvSpPr>
        <p:spPr>
          <a:xfrm>
            <a:off x="2560638" y="1143000"/>
            <a:ext cx="1736725" cy="3086100"/>
          </a:xfrm>
        </p:spPr>
      </p:sp>
      <p:sp>
        <p:nvSpPr>
          <p:cNvPr id="3" name="Notes Placeholder 2">
            <a:extLst>
              <a:ext uri="{FF2B5EF4-FFF2-40B4-BE49-F238E27FC236}">
                <a16:creationId xmlns:a16="http://schemas.microsoft.com/office/drawing/2014/main" id="{52C1E296-8F09-F548-2846-9D171F58A87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34AF0FE-CA9F-F220-CC09-C9C849CC8477}"/>
              </a:ext>
            </a:extLst>
          </p:cNvPr>
          <p:cNvSpPr>
            <a:spLocks noGrp="1"/>
          </p:cNvSpPr>
          <p:nvPr>
            <p:ph type="sldNum" sz="quarter" idx="5"/>
          </p:nvPr>
        </p:nvSpPr>
        <p:spPr/>
        <p:txBody>
          <a:bodyPr/>
          <a:lstStyle/>
          <a:p>
            <a:fld id="{8C2CF22B-35BF-4240-A798-0A7472ECEF8D}" type="slidenum">
              <a:rPr lang="en-US" smtClean="0"/>
              <a:t>43</a:t>
            </a:fld>
            <a:endParaRPr lang="en-US"/>
          </a:p>
        </p:txBody>
      </p:sp>
    </p:spTree>
    <p:extLst>
      <p:ext uri="{BB962C8B-B14F-4D97-AF65-F5344CB8AC3E}">
        <p14:creationId xmlns:p14="http://schemas.microsoft.com/office/powerpoint/2010/main" val="5525487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1AB3C-6E99-E498-DF3E-2434BE048E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338C88-5B1F-F0F4-414C-6F63361E78E2}"/>
              </a:ext>
            </a:extLst>
          </p:cNvPr>
          <p:cNvSpPr>
            <a:spLocks noGrp="1" noRot="1" noChangeAspect="1"/>
          </p:cNvSpPr>
          <p:nvPr>
            <p:ph type="sldImg"/>
          </p:nvPr>
        </p:nvSpPr>
        <p:spPr>
          <a:xfrm>
            <a:off x="2560638" y="1143000"/>
            <a:ext cx="1736725" cy="3086100"/>
          </a:xfrm>
        </p:spPr>
      </p:sp>
      <p:sp>
        <p:nvSpPr>
          <p:cNvPr id="3" name="Notes Placeholder 2">
            <a:extLst>
              <a:ext uri="{FF2B5EF4-FFF2-40B4-BE49-F238E27FC236}">
                <a16:creationId xmlns:a16="http://schemas.microsoft.com/office/drawing/2014/main" id="{C7D39D32-D224-D481-642B-F9A3C5482C2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93AC756-56C6-3EFA-E60C-8B023EFE301E}"/>
              </a:ext>
            </a:extLst>
          </p:cNvPr>
          <p:cNvSpPr>
            <a:spLocks noGrp="1"/>
          </p:cNvSpPr>
          <p:nvPr>
            <p:ph type="sldNum" sz="quarter" idx="5"/>
          </p:nvPr>
        </p:nvSpPr>
        <p:spPr/>
        <p:txBody>
          <a:bodyPr/>
          <a:lstStyle/>
          <a:p>
            <a:fld id="{8C2CF22B-35BF-4240-A798-0A7472ECEF8D}" type="slidenum">
              <a:rPr lang="en-US" smtClean="0"/>
              <a:t>44</a:t>
            </a:fld>
            <a:endParaRPr lang="en-US"/>
          </a:p>
        </p:txBody>
      </p:sp>
    </p:spTree>
    <p:extLst>
      <p:ext uri="{BB962C8B-B14F-4D97-AF65-F5344CB8AC3E}">
        <p14:creationId xmlns:p14="http://schemas.microsoft.com/office/powerpoint/2010/main" val="26521303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9B855-B352-32B5-787E-20D0E1E068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135D88-29B9-DDE3-ECEE-ECB74E01D6A4}"/>
              </a:ext>
            </a:extLst>
          </p:cNvPr>
          <p:cNvSpPr>
            <a:spLocks noGrp="1" noRot="1" noChangeAspect="1"/>
          </p:cNvSpPr>
          <p:nvPr>
            <p:ph type="sldImg"/>
          </p:nvPr>
        </p:nvSpPr>
        <p:spPr>
          <a:xfrm>
            <a:off x="2560638" y="1143000"/>
            <a:ext cx="1736725" cy="3086100"/>
          </a:xfrm>
        </p:spPr>
      </p:sp>
      <p:sp>
        <p:nvSpPr>
          <p:cNvPr id="3" name="Notes Placeholder 2">
            <a:extLst>
              <a:ext uri="{FF2B5EF4-FFF2-40B4-BE49-F238E27FC236}">
                <a16:creationId xmlns:a16="http://schemas.microsoft.com/office/drawing/2014/main" id="{53C828FD-C108-268E-5759-77F07DFF5A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7506E7C-D83F-C93C-59CF-B998CD753BA0}"/>
              </a:ext>
            </a:extLst>
          </p:cNvPr>
          <p:cNvSpPr>
            <a:spLocks noGrp="1"/>
          </p:cNvSpPr>
          <p:nvPr>
            <p:ph type="sldNum" sz="quarter" idx="5"/>
          </p:nvPr>
        </p:nvSpPr>
        <p:spPr/>
        <p:txBody>
          <a:bodyPr/>
          <a:lstStyle/>
          <a:p>
            <a:fld id="{8C2CF22B-35BF-4240-A798-0A7472ECEF8D}" type="slidenum">
              <a:rPr lang="en-US" smtClean="0"/>
              <a:t>45</a:t>
            </a:fld>
            <a:endParaRPr lang="en-US"/>
          </a:p>
        </p:txBody>
      </p:sp>
    </p:spTree>
    <p:extLst>
      <p:ext uri="{BB962C8B-B14F-4D97-AF65-F5344CB8AC3E}">
        <p14:creationId xmlns:p14="http://schemas.microsoft.com/office/powerpoint/2010/main" val="29835439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54CA2D-3FC1-9A47-D099-B08BDF0CE0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976035-3664-B87D-1BE7-17D63EEC436A}"/>
              </a:ext>
            </a:extLst>
          </p:cNvPr>
          <p:cNvSpPr>
            <a:spLocks noGrp="1" noRot="1" noChangeAspect="1"/>
          </p:cNvSpPr>
          <p:nvPr>
            <p:ph type="sldImg"/>
          </p:nvPr>
        </p:nvSpPr>
        <p:spPr>
          <a:xfrm>
            <a:off x="2560638" y="1143000"/>
            <a:ext cx="1736725" cy="3086100"/>
          </a:xfrm>
        </p:spPr>
      </p:sp>
      <p:sp>
        <p:nvSpPr>
          <p:cNvPr id="3" name="Notes Placeholder 2">
            <a:extLst>
              <a:ext uri="{FF2B5EF4-FFF2-40B4-BE49-F238E27FC236}">
                <a16:creationId xmlns:a16="http://schemas.microsoft.com/office/drawing/2014/main" id="{E924D6BD-F21E-072C-15D8-48D92F6AD871}"/>
              </a:ext>
            </a:extLst>
          </p:cNvPr>
          <p:cNvSpPr>
            <a:spLocks noGrp="1"/>
          </p:cNvSpPr>
          <p:nvPr>
            <p:ph type="body" idx="1"/>
          </p:nvPr>
        </p:nvSpPr>
        <p:spPr/>
        <p:txBody>
          <a:bodyPr/>
          <a:lstStyle/>
          <a:p>
            <a:r>
              <a:rPr lang="en-US" i="1" dirty="0">
                <a:effectLst/>
                <a:latin typeface="Helvetica" pitchFamily="2" charset="0"/>
              </a:rPr>
              <a:t>For instance,</a:t>
            </a:r>
            <a:r>
              <a:rPr lang="en-US" i="0" dirty="0">
                <a:effectLst/>
                <a:latin typeface="Helvetica" pitchFamily="2" charset="0"/>
              </a:rPr>
              <a:t> </a:t>
            </a:r>
            <a:r>
              <a:rPr lang="en-US" i="1" dirty="0">
                <a:effectLst/>
                <a:latin typeface="Helvetica" pitchFamily="2" charset="0"/>
              </a:rPr>
              <a:t>in the box-office experiment, movies with similar IMDb</a:t>
            </a:r>
            <a:r>
              <a:rPr lang="en-US" i="0" dirty="0">
                <a:effectLst/>
                <a:latin typeface="Helvetica" pitchFamily="2" charset="0"/>
              </a:rPr>
              <a:t> </a:t>
            </a:r>
            <a:r>
              <a:rPr lang="en-US" i="1" dirty="0">
                <a:effectLst/>
                <a:latin typeface="Helvetica" pitchFamily="2" charset="0"/>
              </a:rPr>
              <a:t>ratings are chosen to isolate the impact of popularity.</a:t>
            </a:r>
            <a:endParaRPr lang="en-US" dirty="0">
              <a:effectLst/>
              <a:latin typeface="Helvetica" pitchFamily="2" charset="0"/>
            </a:endParaRPr>
          </a:p>
          <a:p>
            <a:endParaRPr lang="en-US" dirty="0"/>
          </a:p>
        </p:txBody>
      </p:sp>
      <p:sp>
        <p:nvSpPr>
          <p:cNvPr id="4" name="Slide Number Placeholder 3">
            <a:extLst>
              <a:ext uri="{FF2B5EF4-FFF2-40B4-BE49-F238E27FC236}">
                <a16:creationId xmlns:a16="http://schemas.microsoft.com/office/drawing/2014/main" id="{96A18311-112B-3C88-CC1C-CA980D9D4A86}"/>
              </a:ext>
            </a:extLst>
          </p:cNvPr>
          <p:cNvSpPr>
            <a:spLocks noGrp="1"/>
          </p:cNvSpPr>
          <p:nvPr>
            <p:ph type="sldNum" sz="quarter" idx="5"/>
          </p:nvPr>
        </p:nvSpPr>
        <p:spPr/>
        <p:txBody>
          <a:bodyPr/>
          <a:lstStyle/>
          <a:p>
            <a:fld id="{8C2CF22B-35BF-4240-A798-0A7472ECEF8D}" type="slidenum">
              <a:rPr lang="en-US" smtClean="0"/>
              <a:t>46</a:t>
            </a:fld>
            <a:endParaRPr lang="en-US"/>
          </a:p>
        </p:txBody>
      </p:sp>
    </p:spTree>
    <p:extLst>
      <p:ext uri="{BB962C8B-B14F-4D97-AF65-F5344CB8AC3E}">
        <p14:creationId xmlns:p14="http://schemas.microsoft.com/office/powerpoint/2010/main" val="2701401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C999CC-D3D9-1866-8823-F67B417240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7BC76C-B78A-D719-91E4-8CC182B367A3}"/>
              </a:ext>
            </a:extLst>
          </p:cNvPr>
          <p:cNvSpPr>
            <a:spLocks noGrp="1" noRot="1" noChangeAspect="1"/>
          </p:cNvSpPr>
          <p:nvPr>
            <p:ph type="sldImg"/>
          </p:nvPr>
        </p:nvSpPr>
        <p:spPr>
          <a:xfrm>
            <a:off x="2560638" y="1143000"/>
            <a:ext cx="1736725" cy="3086100"/>
          </a:xfrm>
        </p:spPr>
      </p:sp>
      <p:sp>
        <p:nvSpPr>
          <p:cNvPr id="3" name="Notes Placeholder 2">
            <a:extLst>
              <a:ext uri="{FF2B5EF4-FFF2-40B4-BE49-F238E27FC236}">
                <a16:creationId xmlns:a16="http://schemas.microsoft.com/office/drawing/2014/main" id="{DD21CADA-8D9C-14C3-B4AC-C2B7A0F83F8F}"/>
              </a:ext>
            </a:extLst>
          </p:cNvPr>
          <p:cNvSpPr>
            <a:spLocks noGrp="1"/>
          </p:cNvSpPr>
          <p:nvPr>
            <p:ph type="body" idx="1"/>
          </p:nvPr>
        </p:nvSpPr>
        <p:spPr/>
        <p:txBody>
          <a:bodyPr/>
          <a:lstStyle/>
          <a:p>
            <a:r>
              <a:rPr lang="en-US" i="1" dirty="0">
                <a:effectLst/>
                <a:latin typeface="Helvetica" pitchFamily="2" charset="0"/>
              </a:rPr>
              <a:t>For instance,</a:t>
            </a:r>
            <a:r>
              <a:rPr lang="en-US" i="0" dirty="0">
                <a:effectLst/>
                <a:latin typeface="Helvetica" pitchFamily="2" charset="0"/>
              </a:rPr>
              <a:t> </a:t>
            </a:r>
            <a:r>
              <a:rPr lang="en-US" i="1" dirty="0">
                <a:effectLst/>
                <a:latin typeface="Helvetica" pitchFamily="2" charset="0"/>
              </a:rPr>
              <a:t>in the box-office experiment, movies with similar IMDb</a:t>
            </a:r>
            <a:r>
              <a:rPr lang="en-US" i="0" dirty="0">
                <a:effectLst/>
                <a:latin typeface="Helvetica" pitchFamily="2" charset="0"/>
              </a:rPr>
              <a:t> </a:t>
            </a:r>
            <a:r>
              <a:rPr lang="en-US" i="1" dirty="0">
                <a:effectLst/>
                <a:latin typeface="Helvetica" pitchFamily="2" charset="0"/>
              </a:rPr>
              <a:t>ratings are chosen to isolate the impact of popularity.</a:t>
            </a:r>
            <a:endParaRPr lang="en-US" dirty="0">
              <a:effectLst/>
              <a:latin typeface="Helvetica" pitchFamily="2" charset="0"/>
            </a:endParaRPr>
          </a:p>
          <a:p>
            <a:endParaRPr lang="en-US" dirty="0"/>
          </a:p>
        </p:txBody>
      </p:sp>
      <p:sp>
        <p:nvSpPr>
          <p:cNvPr id="4" name="Slide Number Placeholder 3">
            <a:extLst>
              <a:ext uri="{FF2B5EF4-FFF2-40B4-BE49-F238E27FC236}">
                <a16:creationId xmlns:a16="http://schemas.microsoft.com/office/drawing/2014/main" id="{DD27591C-6C3A-5DB6-B280-6E32CFBFE33A}"/>
              </a:ext>
            </a:extLst>
          </p:cNvPr>
          <p:cNvSpPr>
            <a:spLocks noGrp="1"/>
          </p:cNvSpPr>
          <p:nvPr>
            <p:ph type="sldNum" sz="quarter" idx="5"/>
          </p:nvPr>
        </p:nvSpPr>
        <p:spPr/>
        <p:txBody>
          <a:bodyPr/>
          <a:lstStyle/>
          <a:p>
            <a:fld id="{8C2CF22B-35BF-4240-A798-0A7472ECEF8D}" type="slidenum">
              <a:rPr lang="en-US" smtClean="0"/>
              <a:t>47</a:t>
            </a:fld>
            <a:endParaRPr lang="en-US"/>
          </a:p>
        </p:txBody>
      </p:sp>
    </p:spTree>
    <p:extLst>
      <p:ext uri="{BB962C8B-B14F-4D97-AF65-F5344CB8AC3E}">
        <p14:creationId xmlns:p14="http://schemas.microsoft.com/office/powerpoint/2010/main" val="10577342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73DFE6-ABF2-9B86-2F7F-73B0F60E14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212300-52CC-6506-B78E-3909D54017DA}"/>
              </a:ext>
            </a:extLst>
          </p:cNvPr>
          <p:cNvSpPr>
            <a:spLocks noGrp="1" noRot="1" noChangeAspect="1"/>
          </p:cNvSpPr>
          <p:nvPr>
            <p:ph type="sldImg"/>
          </p:nvPr>
        </p:nvSpPr>
        <p:spPr>
          <a:xfrm>
            <a:off x="2560638" y="1143000"/>
            <a:ext cx="1736725" cy="3086100"/>
          </a:xfrm>
        </p:spPr>
      </p:sp>
      <p:sp>
        <p:nvSpPr>
          <p:cNvPr id="3" name="Notes Placeholder 2">
            <a:extLst>
              <a:ext uri="{FF2B5EF4-FFF2-40B4-BE49-F238E27FC236}">
                <a16:creationId xmlns:a16="http://schemas.microsoft.com/office/drawing/2014/main" id="{83E3B6D9-3265-0DA7-53DB-E5362E020001}"/>
              </a:ext>
            </a:extLst>
          </p:cNvPr>
          <p:cNvSpPr>
            <a:spLocks noGrp="1"/>
          </p:cNvSpPr>
          <p:nvPr>
            <p:ph type="body" idx="1"/>
          </p:nvPr>
        </p:nvSpPr>
        <p:spPr/>
        <p:txBody>
          <a:bodyPr/>
          <a:lstStyle/>
          <a:p>
            <a:r>
              <a:rPr lang="en-US" i="1" dirty="0">
                <a:effectLst/>
                <a:latin typeface="Helvetica" pitchFamily="2" charset="0"/>
              </a:rPr>
              <a:t>For instance,</a:t>
            </a:r>
            <a:r>
              <a:rPr lang="en-US" i="0" dirty="0">
                <a:effectLst/>
                <a:latin typeface="Helvetica" pitchFamily="2" charset="0"/>
              </a:rPr>
              <a:t> </a:t>
            </a:r>
            <a:r>
              <a:rPr lang="en-US" i="1" dirty="0">
                <a:effectLst/>
                <a:latin typeface="Helvetica" pitchFamily="2" charset="0"/>
              </a:rPr>
              <a:t>in the box-office experiment, movies with similar IMDb</a:t>
            </a:r>
            <a:r>
              <a:rPr lang="en-US" i="0" dirty="0">
                <a:effectLst/>
                <a:latin typeface="Helvetica" pitchFamily="2" charset="0"/>
              </a:rPr>
              <a:t> </a:t>
            </a:r>
            <a:r>
              <a:rPr lang="en-US" i="1" dirty="0">
                <a:effectLst/>
                <a:latin typeface="Helvetica" pitchFamily="2" charset="0"/>
              </a:rPr>
              <a:t>ratings are chosen to isolate the impact of popularity.</a:t>
            </a:r>
            <a:endParaRPr lang="en-US" dirty="0">
              <a:effectLst/>
              <a:latin typeface="Helvetica" pitchFamily="2" charset="0"/>
            </a:endParaRPr>
          </a:p>
          <a:p>
            <a:endParaRPr lang="en-US" dirty="0"/>
          </a:p>
        </p:txBody>
      </p:sp>
      <p:sp>
        <p:nvSpPr>
          <p:cNvPr id="4" name="Slide Number Placeholder 3">
            <a:extLst>
              <a:ext uri="{FF2B5EF4-FFF2-40B4-BE49-F238E27FC236}">
                <a16:creationId xmlns:a16="http://schemas.microsoft.com/office/drawing/2014/main" id="{2EBAC070-3D4F-EC24-56B1-B77FEDD5D3A6}"/>
              </a:ext>
            </a:extLst>
          </p:cNvPr>
          <p:cNvSpPr>
            <a:spLocks noGrp="1"/>
          </p:cNvSpPr>
          <p:nvPr>
            <p:ph type="sldNum" sz="quarter" idx="5"/>
          </p:nvPr>
        </p:nvSpPr>
        <p:spPr/>
        <p:txBody>
          <a:bodyPr/>
          <a:lstStyle/>
          <a:p>
            <a:fld id="{8C2CF22B-35BF-4240-A798-0A7472ECEF8D}" type="slidenum">
              <a:rPr lang="en-US" smtClean="0"/>
              <a:t>48</a:t>
            </a:fld>
            <a:endParaRPr lang="en-US"/>
          </a:p>
        </p:txBody>
      </p:sp>
    </p:spTree>
    <p:extLst>
      <p:ext uri="{BB962C8B-B14F-4D97-AF65-F5344CB8AC3E}">
        <p14:creationId xmlns:p14="http://schemas.microsoft.com/office/powerpoint/2010/main" val="19135931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1C5AE-1264-81A6-0A53-39902DCCC4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FB9D92-A236-BDD2-B331-79EB80137D68}"/>
              </a:ext>
            </a:extLst>
          </p:cNvPr>
          <p:cNvSpPr>
            <a:spLocks noGrp="1" noRot="1" noChangeAspect="1"/>
          </p:cNvSpPr>
          <p:nvPr>
            <p:ph type="sldImg"/>
          </p:nvPr>
        </p:nvSpPr>
        <p:spPr>
          <a:xfrm>
            <a:off x="2560638" y="1143000"/>
            <a:ext cx="1736725" cy="3086100"/>
          </a:xfrm>
        </p:spPr>
      </p:sp>
      <p:sp>
        <p:nvSpPr>
          <p:cNvPr id="3" name="Notes Placeholder 2">
            <a:extLst>
              <a:ext uri="{FF2B5EF4-FFF2-40B4-BE49-F238E27FC236}">
                <a16:creationId xmlns:a16="http://schemas.microsoft.com/office/drawing/2014/main" id="{E7D09492-C5C6-3A3C-D6EA-1510DB9FC0A4}"/>
              </a:ext>
            </a:extLst>
          </p:cNvPr>
          <p:cNvSpPr>
            <a:spLocks noGrp="1"/>
          </p:cNvSpPr>
          <p:nvPr>
            <p:ph type="body" idx="1"/>
          </p:nvPr>
        </p:nvSpPr>
        <p:spPr/>
        <p:txBody>
          <a:bodyPr/>
          <a:lstStyle/>
          <a:p>
            <a:r>
              <a:rPr lang="en-US" i="1" dirty="0">
                <a:effectLst/>
                <a:latin typeface="Helvetica" pitchFamily="2" charset="0"/>
              </a:rPr>
              <a:t>For instance,</a:t>
            </a:r>
            <a:r>
              <a:rPr lang="en-US" i="0" dirty="0">
                <a:effectLst/>
                <a:latin typeface="Helvetica" pitchFamily="2" charset="0"/>
              </a:rPr>
              <a:t> </a:t>
            </a:r>
            <a:r>
              <a:rPr lang="en-US" i="1" dirty="0">
                <a:effectLst/>
                <a:latin typeface="Helvetica" pitchFamily="2" charset="0"/>
              </a:rPr>
              <a:t>in the box-office experiment, movies with similar IMDb</a:t>
            </a:r>
            <a:r>
              <a:rPr lang="en-US" i="0" dirty="0">
                <a:effectLst/>
                <a:latin typeface="Helvetica" pitchFamily="2" charset="0"/>
              </a:rPr>
              <a:t> </a:t>
            </a:r>
            <a:r>
              <a:rPr lang="en-US" i="1" dirty="0">
                <a:effectLst/>
                <a:latin typeface="Helvetica" pitchFamily="2" charset="0"/>
              </a:rPr>
              <a:t>ratings are chosen to isolate the impact of popularity.</a:t>
            </a:r>
            <a:endParaRPr lang="en-US" dirty="0">
              <a:effectLst/>
              <a:latin typeface="Helvetica" pitchFamily="2" charset="0"/>
            </a:endParaRPr>
          </a:p>
          <a:p>
            <a:endParaRPr lang="en-US" dirty="0"/>
          </a:p>
        </p:txBody>
      </p:sp>
      <p:sp>
        <p:nvSpPr>
          <p:cNvPr id="4" name="Slide Number Placeholder 3">
            <a:extLst>
              <a:ext uri="{FF2B5EF4-FFF2-40B4-BE49-F238E27FC236}">
                <a16:creationId xmlns:a16="http://schemas.microsoft.com/office/drawing/2014/main" id="{A32B8C8D-B610-EAB7-D940-29A2059C2771}"/>
              </a:ext>
            </a:extLst>
          </p:cNvPr>
          <p:cNvSpPr>
            <a:spLocks noGrp="1"/>
          </p:cNvSpPr>
          <p:nvPr>
            <p:ph type="sldNum" sz="quarter" idx="5"/>
          </p:nvPr>
        </p:nvSpPr>
        <p:spPr/>
        <p:txBody>
          <a:bodyPr/>
          <a:lstStyle/>
          <a:p>
            <a:fld id="{8C2CF22B-35BF-4240-A798-0A7472ECEF8D}" type="slidenum">
              <a:rPr lang="en-US" smtClean="0"/>
              <a:t>49</a:t>
            </a:fld>
            <a:endParaRPr lang="en-US"/>
          </a:p>
        </p:txBody>
      </p:sp>
    </p:spTree>
    <p:extLst>
      <p:ext uri="{BB962C8B-B14F-4D97-AF65-F5344CB8AC3E}">
        <p14:creationId xmlns:p14="http://schemas.microsoft.com/office/powerpoint/2010/main" val="185916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40E54-9E62-79CF-315E-6423EBAB5C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3D8289-394F-6DAC-C826-F66944B6538B}"/>
              </a:ext>
            </a:extLst>
          </p:cNvPr>
          <p:cNvSpPr>
            <a:spLocks noGrp="1" noRot="1" noChangeAspect="1"/>
          </p:cNvSpPr>
          <p:nvPr>
            <p:ph type="sldImg"/>
          </p:nvPr>
        </p:nvSpPr>
        <p:spPr>
          <a:xfrm>
            <a:off x="2560638" y="1143000"/>
            <a:ext cx="1736725" cy="3086100"/>
          </a:xfrm>
        </p:spPr>
      </p:sp>
      <p:sp>
        <p:nvSpPr>
          <p:cNvPr id="3" name="Notes Placeholder 2">
            <a:extLst>
              <a:ext uri="{FF2B5EF4-FFF2-40B4-BE49-F238E27FC236}">
                <a16:creationId xmlns:a16="http://schemas.microsoft.com/office/drawing/2014/main" id="{49C17717-9202-F8C6-E7F5-B512567819F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aim to confirm this premise by proposing a multiple-choice question-answering (MCQA) task where the models are prompted to identify verbatim text from three other paraphrased options.</a:t>
            </a:r>
          </a:p>
        </p:txBody>
      </p:sp>
      <p:sp>
        <p:nvSpPr>
          <p:cNvPr id="4" name="Slide Number Placeholder 3">
            <a:extLst>
              <a:ext uri="{FF2B5EF4-FFF2-40B4-BE49-F238E27FC236}">
                <a16:creationId xmlns:a16="http://schemas.microsoft.com/office/drawing/2014/main" id="{5D09846D-EC73-1960-5697-8940CF901C8F}"/>
              </a:ext>
            </a:extLst>
          </p:cNvPr>
          <p:cNvSpPr>
            <a:spLocks noGrp="1"/>
          </p:cNvSpPr>
          <p:nvPr>
            <p:ph type="sldNum" sz="quarter" idx="5"/>
          </p:nvPr>
        </p:nvSpPr>
        <p:spPr/>
        <p:txBody>
          <a:bodyPr/>
          <a:lstStyle/>
          <a:p>
            <a:fld id="{8C2CF22B-35BF-4240-A798-0A7472ECEF8D}" type="slidenum">
              <a:rPr lang="en-US" smtClean="0"/>
              <a:t>5</a:t>
            </a:fld>
            <a:endParaRPr lang="en-US"/>
          </a:p>
        </p:txBody>
      </p:sp>
    </p:spTree>
    <p:extLst>
      <p:ext uri="{BB962C8B-B14F-4D97-AF65-F5344CB8AC3E}">
        <p14:creationId xmlns:p14="http://schemas.microsoft.com/office/powerpoint/2010/main" val="31178379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76403-E09D-187D-7ABB-DDB688AB77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F8C61F-D648-9161-2E21-988239C3CCBC}"/>
              </a:ext>
            </a:extLst>
          </p:cNvPr>
          <p:cNvSpPr>
            <a:spLocks noGrp="1" noRot="1" noChangeAspect="1"/>
          </p:cNvSpPr>
          <p:nvPr>
            <p:ph type="sldImg"/>
          </p:nvPr>
        </p:nvSpPr>
        <p:spPr>
          <a:xfrm>
            <a:off x="2560638" y="1143000"/>
            <a:ext cx="1736725" cy="3086100"/>
          </a:xfrm>
        </p:spPr>
      </p:sp>
      <p:sp>
        <p:nvSpPr>
          <p:cNvPr id="3" name="Notes Placeholder 2">
            <a:extLst>
              <a:ext uri="{FF2B5EF4-FFF2-40B4-BE49-F238E27FC236}">
                <a16:creationId xmlns:a16="http://schemas.microsoft.com/office/drawing/2014/main" id="{460CE20A-8996-E9C8-93E2-84CD0F66B579}"/>
              </a:ext>
            </a:extLst>
          </p:cNvPr>
          <p:cNvSpPr>
            <a:spLocks noGrp="1"/>
          </p:cNvSpPr>
          <p:nvPr>
            <p:ph type="body" idx="1"/>
          </p:nvPr>
        </p:nvSpPr>
        <p:spPr/>
        <p:txBody>
          <a:bodyPr/>
          <a:lstStyle/>
          <a:p>
            <a:r>
              <a:rPr lang="en-US" sz="4400" i="1" dirty="0">
                <a:effectLst/>
                <a:latin typeface="Helvetica" pitchFamily="2" charset="0"/>
              </a:rPr>
              <a:t>Demonstrating DIS-CO’s ability to</a:t>
            </a:r>
            <a:r>
              <a:rPr lang="en-US" sz="4400" i="0" dirty="0">
                <a:effectLst/>
                <a:latin typeface="Helvetica" pitchFamily="2" charset="0"/>
              </a:rPr>
              <a:t> </a:t>
            </a:r>
            <a:r>
              <a:rPr lang="en-US" sz="4400" i="1" dirty="0">
                <a:effectLst/>
                <a:latin typeface="Helvetica" pitchFamily="2" charset="0"/>
              </a:rPr>
              <a:t>detect COCO data supports its effectiveness and underscores</a:t>
            </a:r>
            <a:r>
              <a:rPr lang="en-US" sz="4400" i="0" dirty="0">
                <a:effectLst/>
                <a:latin typeface="Helvetica" pitchFamily="2" charset="0"/>
              </a:rPr>
              <a:t> </a:t>
            </a:r>
            <a:r>
              <a:rPr lang="en-US" sz="4400" i="1" dirty="0">
                <a:effectLst/>
                <a:latin typeface="Helvetica" pitchFamily="2" charset="0"/>
              </a:rPr>
              <a:t>its potential applicability to similar scenarios.</a:t>
            </a:r>
            <a:endParaRPr lang="en-US" sz="4400" dirty="0">
              <a:effectLst/>
              <a:latin typeface="Helvetica" pitchFamily="2" charset="0"/>
            </a:endParaRPr>
          </a:p>
        </p:txBody>
      </p:sp>
      <p:sp>
        <p:nvSpPr>
          <p:cNvPr id="4" name="Slide Number Placeholder 3">
            <a:extLst>
              <a:ext uri="{FF2B5EF4-FFF2-40B4-BE49-F238E27FC236}">
                <a16:creationId xmlns:a16="http://schemas.microsoft.com/office/drawing/2014/main" id="{FFA1B0FC-3083-94A1-0A9B-090822549D69}"/>
              </a:ext>
            </a:extLst>
          </p:cNvPr>
          <p:cNvSpPr>
            <a:spLocks noGrp="1"/>
          </p:cNvSpPr>
          <p:nvPr>
            <p:ph type="sldNum" sz="quarter" idx="5"/>
          </p:nvPr>
        </p:nvSpPr>
        <p:spPr/>
        <p:txBody>
          <a:bodyPr/>
          <a:lstStyle/>
          <a:p>
            <a:fld id="{8C2CF22B-35BF-4240-A798-0A7472ECEF8D}" type="slidenum">
              <a:rPr lang="en-US" smtClean="0"/>
              <a:t>50</a:t>
            </a:fld>
            <a:endParaRPr lang="en-US"/>
          </a:p>
        </p:txBody>
      </p:sp>
    </p:spTree>
    <p:extLst>
      <p:ext uri="{BB962C8B-B14F-4D97-AF65-F5344CB8AC3E}">
        <p14:creationId xmlns:p14="http://schemas.microsoft.com/office/powerpoint/2010/main" val="35164051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74C1F-2330-6E75-9004-CFEA69B1C3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011CAF-55D4-D055-D17D-83B69E34E6AC}"/>
              </a:ext>
            </a:extLst>
          </p:cNvPr>
          <p:cNvSpPr>
            <a:spLocks noGrp="1" noRot="1" noChangeAspect="1"/>
          </p:cNvSpPr>
          <p:nvPr>
            <p:ph type="sldImg"/>
          </p:nvPr>
        </p:nvSpPr>
        <p:spPr>
          <a:xfrm>
            <a:off x="2560638" y="1143000"/>
            <a:ext cx="1736725" cy="3086100"/>
          </a:xfrm>
        </p:spPr>
      </p:sp>
      <p:sp>
        <p:nvSpPr>
          <p:cNvPr id="3" name="Notes Placeholder 2">
            <a:extLst>
              <a:ext uri="{FF2B5EF4-FFF2-40B4-BE49-F238E27FC236}">
                <a16:creationId xmlns:a16="http://schemas.microsoft.com/office/drawing/2014/main" id="{7D643381-DB25-74E3-0A97-3ADE36987D12}"/>
              </a:ext>
            </a:extLst>
          </p:cNvPr>
          <p:cNvSpPr>
            <a:spLocks noGrp="1"/>
          </p:cNvSpPr>
          <p:nvPr>
            <p:ph type="body" idx="1"/>
          </p:nvPr>
        </p:nvSpPr>
        <p:spPr/>
        <p:txBody>
          <a:bodyPr/>
          <a:lstStyle/>
          <a:p>
            <a:r>
              <a:rPr lang="en-US" sz="4400" i="1" dirty="0">
                <a:effectLst/>
                <a:latin typeface="Helvetica" pitchFamily="2" charset="0"/>
              </a:rPr>
              <a:t>Demonstrating DIS-CO’s ability to</a:t>
            </a:r>
            <a:r>
              <a:rPr lang="en-US" sz="4400" i="0" dirty="0">
                <a:effectLst/>
                <a:latin typeface="Helvetica" pitchFamily="2" charset="0"/>
              </a:rPr>
              <a:t> </a:t>
            </a:r>
            <a:r>
              <a:rPr lang="en-US" sz="4400" i="1" dirty="0">
                <a:effectLst/>
                <a:latin typeface="Helvetica" pitchFamily="2" charset="0"/>
              </a:rPr>
              <a:t>detect COCO data supports its effectiveness and underscores</a:t>
            </a:r>
            <a:r>
              <a:rPr lang="en-US" sz="4400" i="0" dirty="0">
                <a:effectLst/>
                <a:latin typeface="Helvetica" pitchFamily="2" charset="0"/>
              </a:rPr>
              <a:t> </a:t>
            </a:r>
            <a:r>
              <a:rPr lang="en-US" sz="4400" i="1" dirty="0">
                <a:effectLst/>
                <a:latin typeface="Helvetica" pitchFamily="2" charset="0"/>
              </a:rPr>
              <a:t>its potential applicability to similar scenarios.</a:t>
            </a:r>
            <a:endParaRPr lang="en-US" sz="4400" dirty="0">
              <a:effectLst/>
              <a:latin typeface="Helvetica" pitchFamily="2" charset="0"/>
            </a:endParaRPr>
          </a:p>
        </p:txBody>
      </p:sp>
      <p:sp>
        <p:nvSpPr>
          <p:cNvPr id="4" name="Slide Number Placeholder 3">
            <a:extLst>
              <a:ext uri="{FF2B5EF4-FFF2-40B4-BE49-F238E27FC236}">
                <a16:creationId xmlns:a16="http://schemas.microsoft.com/office/drawing/2014/main" id="{9D8BA067-7A15-AFA4-4471-E9FB4F058517}"/>
              </a:ext>
            </a:extLst>
          </p:cNvPr>
          <p:cNvSpPr>
            <a:spLocks noGrp="1"/>
          </p:cNvSpPr>
          <p:nvPr>
            <p:ph type="sldNum" sz="quarter" idx="5"/>
          </p:nvPr>
        </p:nvSpPr>
        <p:spPr/>
        <p:txBody>
          <a:bodyPr/>
          <a:lstStyle/>
          <a:p>
            <a:fld id="{8C2CF22B-35BF-4240-A798-0A7472ECEF8D}" type="slidenum">
              <a:rPr lang="en-US" smtClean="0"/>
              <a:t>51</a:t>
            </a:fld>
            <a:endParaRPr lang="en-US"/>
          </a:p>
        </p:txBody>
      </p:sp>
    </p:spTree>
    <p:extLst>
      <p:ext uri="{BB962C8B-B14F-4D97-AF65-F5344CB8AC3E}">
        <p14:creationId xmlns:p14="http://schemas.microsoft.com/office/powerpoint/2010/main" val="24323272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CA81F-4E3C-E8FD-7FED-19655DBDE3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9B1A41-2F8D-1BDB-7B9F-139930889541}"/>
              </a:ext>
            </a:extLst>
          </p:cNvPr>
          <p:cNvSpPr>
            <a:spLocks noGrp="1" noRot="1" noChangeAspect="1"/>
          </p:cNvSpPr>
          <p:nvPr>
            <p:ph type="sldImg"/>
          </p:nvPr>
        </p:nvSpPr>
        <p:spPr>
          <a:xfrm>
            <a:off x="2560638" y="1143000"/>
            <a:ext cx="1736725" cy="3086100"/>
          </a:xfrm>
        </p:spPr>
      </p:sp>
      <p:sp>
        <p:nvSpPr>
          <p:cNvPr id="3" name="Notes Placeholder 2">
            <a:extLst>
              <a:ext uri="{FF2B5EF4-FFF2-40B4-BE49-F238E27FC236}">
                <a16:creationId xmlns:a16="http://schemas.microsoft.com/office/drawing/2014/main" id="{76B997B3-546C-1E43-AB3C-737F5D5CFF75}"/>
              </a:ext>
            </a:extLst>
          </p:cNvPr>
          <p:cNvSpPr>
            <a:spLocks noGrp="1"/>
          </p:cNvSpPr>
          <p:nvPr>
            <p:ph type="body" idx="1"/>
          </p:nvPr>
        </p:nvSpPr>
        <p:spPr/>
        <p:txBody>
          <a:bodyPr/>
          <a:lstStyle/>
          <a:p>
            <a:r>
              <a:rPr lang="en-US" sz="4400" i="1" dirty="0">
                <a:effectLst/>
                <a:latin typeface="Helvetica" pitchFamily="2" charset="0"/>
              </a:rPr>
              <a:t>Demonstrating DIS-CO’s ability to</a:t>
            </a:r>
            <a:r>
              <a:rPr lang="en-US" sz="4400" i="0" dirty="0">
                <a:effectLst/>
                <a:latin typeface="Helvetica" pitchFamily="2" charset="0"/>
              </a:rPr>
              <a:t> </a:t>
            </a:r>
            <a:r>
              <a:rPr lang="en-US" sz="4400" i="1" dirty="0">
                <a:effectLst/>
                <a:latin typeface="Helvetica" pitchFamily="2" charset="0"/>
              </a:rPr>
              <a:t>detect COCO data supports its effectiveness and underscores</a:t>
            </a:r>
            <a:r>
              <a:rPr lang="en-US" sz="4400" i="0" dirty="0">
                <a:effectLst/>
                <a:latin typeface="Helvetica" pitchFamily="2" charset="0"/>
              </a:rPr>
              <a:t> </a:t>
            </a:r>
            <a:r>
              <a:rPr lang="en-US" sz="4400" i="1" dirty="0">
                <a:effectLst/>
                <a:latin typeface="Helvetica" pitchFamily="2" charset="0"/>
              </a:rPr>
              <a:t>its potential applicability to similar scenarios.</a:t>
            </a:r>
            <a:endParaRPr lang="en-US" sz="4400" dirty="0">
              <a:effectLst/>
              <a:latin typeface="Helvetica" pitchFamily="2" charset="0"/>
            </a:endParaRPr>
          </a:p>
        </p:txBody>
      </p:sp>
      <p:sp>
        <p:nvSpPr>
          <p:cNvPr id="4" name="Slide Number Placeholder 3">
            <a:extLst>
              <a:ext uri="{FF2B5EF4-FFF2-40B4-BE49-F238E27FC236}">
                <a16:creationId xmlns:a16="http://schemas.microsoft.com/office/drawing/2014/main" id="{78E42FD4-1C27-6FD7-109C-C08E05F97743}"/>
              </a:ext>
            </a:extLst>
          </p:cNvPr>
          <p:cNvSpPr>
            <a:spLocks noGrp="1"/>
          </p:cNvSpPr>
          <p:nvPr>
            <p:ph type="sldNum" sz="quarter" idx="5"/>
          </p:nvPr>
        </p:nvSpPr>
        <p:spPr/>
        <p:txBody>
          <a:bodyPr/>
          <a:lstStyle/>
          <a:p>
            <a:fld id="{8C2CF22B-35BF-4240-A798-0A7472ECEF8D}" type="slidenum">
              <a:rPr lang="en-US" smtClean="0"/>
              <a:t>52</a:t>
            </a:fld>
            <a:endParaRPr lang="en-US"/>
          </a:p>
        </p:txBody>
      </p:sp>
    </p:spTree>
    <p:extLst>
      <p:ext uri="{BB962C8B-B14F-4D97-AF65-F5344CB8AC3E}">
        <p14:creationId xmlns:p14="http://schemas.microsoft.com/office/powerpoint/2010/main" val="40382521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58574-7724-A105-F871-E94FAC88E7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776914-79F0-F5AA-1DD1-F93402F06EAF}"/>
              </a:ext>
            </a:extLst>
          </p:cNvPr>
          <p:cNvSpPr>
            <a:spLocks noGrp="1" noRot="1" noChangeAspect="1"/>
          </p:cNvSpPr>
          <p:nvPr>
            <p:ph type="sldImg"/>
          </p:nvPr>
        </p:nvSpPr>
        <p:spPr>
          <a:xfrm>
            <a:off x="2560638" y="1143000"/>
            <a:ext cx="1736725" cy="3086100"/>
          </a:xfrm>
        </p:spPr>
      </p:sp>
      <p:sp>
        <p:nvSpPr>
          <p:cNvPr id="3" name="Notes Placeholder 2">
            <a:extLst>
              <a:ext uri="{FF2B5EF4-FFF2-40B4-BE49-F238E27FC236}">
                <a16:creationId xmlns:a16="http://schemas.microsoft.com/office/drawing/2014/main" id="{8BC371CE-8EB2-2504-2179-412BAE3EBED5}"/>
              </a:ext>
            </a:extLst>
          </p:cNvPr>
          <p:cNvSpPr>
            <a:spLocks noGrp="1"/>
          </p:cNvSpPr>
          <p:nvPr>
            <p:ph type="body" idx="1"/>
          </p:nvPr>
        </p:nvSpPr>
        <p:spPr/>
        <p:txBody>
          <a:bodyPr/>
          <a:lstStyle/>
          <a:p>
            <a:r>
              <a:rPr lang="en-US" sz="4400" dirty="0"/>
              <a:t>(i.e. animated movies are paired with other animated movies)</a:t>
            </a:r>
            <a:endParaRPr lang="en-US" sz="4400" dirty="0">
              <a:effectLst/>
              <a:latin typeface="Helvetica" pitchFamily="2" charset="0"/>
            </a:endParaRPr>
          </a:p>
        </p:txBody>
      </p:sp>
      <p:sp>
        <p:nvSpPr>
          <p:cNvPr id="4" name="Slide Number Placeholder 3">
            <a:extLst>
              <a:ext uri="{FF2B5EF4-FFF2-40B4-BE49-F238E27FC236}">
                <a16:creationId xmlns:a16="http://schemas.microsoft.com/office/drawing/2014/main" id="{97C4377E-777E-E4EB-DF2A-8AA10301AF3D}"/>
              </a:ext>
            </a:extLst>
          </p:cNvPr>
          <p:cNvSpPr>
            <a:spLocks noGrp="1"/>
          </p:cNvSpPr>
          <p:nvPr>
            <p:ph type="sldNum" sz="quarter" idx="5"/>
          </p:nvPr>
        </p:nvSpPr>
        <p:spPr/>
        <p:txBody>
          <a:bodyPr/>
          <a:lstStyle/>
          <a:p>
            <a:fld id="{8C2CF22B-35BF-4240-A798-0A7472ECEF8D}" type="slidenum">
              <a:rPr lang="en-US" smtClean="0"/>
              <a:t>53</a:t>
            </a:fld>
            <a:endParaRPr lang="en-US"/>
          </a:p>
        </p:txBody>
      </p:sp>
    </p:spTree>
    <p:extLst>
      <p:ext uri="{BB962C8B-B14F-4D97-AF65-F5344CB8AC3E}">
        <p14:creationId xmlns:p14="http://schemas.microsoft.com/office/powerpoint/2010/main" val="21383627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989CC-40EE-1AEA-2EFF-2D323A9544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82E88F-2BD1-4940-DABB-1E960EE824CC}"/>
              </a:ext>
            </a:extLst>
          </p:cNvPr>
          <p:cNvSpPr>
            <a:spLocks noGrp="1" noRot="1" noChangeAspect="1"/>
          </p:cNvSpPr>
          <p:nvPr>
            <p:ph type="sldImg"/>
          </p:nvPr>
        </p:nvSpPr>
        <p:spPr>
          <a:xfrm>
            <a:off x="2560638" y="1143000"/>
            <a:ext cx="1736725" cy="3086100"/>
          </a:xfrm>
        </p:spPr>
      </p:sp>
      <p:sp>
        <p:nvSpPr>
          <p:cNvPr id="3" name="Notes Placeholder 2">
            <a:extLst>
              <a:ext uri="{FF2B5EF4-FFF2-40B4-BE49-F238E27FC236}">
                <a16:creationId xmlns:a16="http://schemas.microsoft.com/office/drawing/2014/main" id="{E7DF5EE9-7D67-427A-4777-5198FA0F640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9C59256-B5CD-496C-D778-E3F6CE998A4D}"/>
              </a:ext>
            </a:extLst>
          </p:cNvPr>
          <p:cNvSpPr>
            <a:spLocks noGrp="1"/>
          </p:cNvSpPr>
          <p:nvPr>
            <p:ph type="sldNum" sz="quarter" idx="5"/>
          </p:nvPr>
        </p:nvSpPr>
        <p:spPr/>
        <p:txBody>
          <a:bodyPr/>
          <a:lstStyle/>
          <a:p>
            <a:fld id="{8C2CF22B-35BF-4240-A798-0A7472ECEF8D}" type="slidenum">
              <a:rPr lang="en-US" smtClean="0"/>
              <a:t>54</a:t>
            </a:fld>
            <a:endParaRPr lang="en-US"/>
          </a:p>
        </p:txBody>
      </p:sp>
    </p:spTree>
    <p:extLst>
      <p:ext uri="{BB962C8B-B14F-4D97-AF65-F5344CB8AC3E}">
        <p14:creationId xmlns:p14="http://schemas.microsoft.com/office/powerpoint/2010/main" val="706964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60600-AC36-6C7A-D336-1F51BFF20B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0107A9-6125-3C7B-9D6E-467549825B89}"/>
              </a:ext>
            </a:extLst>
          </p:cNvPr>
          <p:cNvSpPr>
            <a:spLocks noGrp="1" noRot="1" noChangeAspect="1"/>
          </p:cNvSpPr>
          <p:nvPr>
            <p:ph type="sldImg"/>
          </p:nvPr>
        </p:nvSpPr>
        <p:spPr>
          <a:xfrm>
            <a:off x="2560638" y="1143000"/>
            <a:ext cx="1736725" cy="3086100"/>
          </a:xfrm>
        </p:spPr>
      </p:sp>
      <p:sp>
        <p:nvSpPr>
          <p:cNvPr id="3" name="Notes Placeholder 2">
            <a:extLst>
              <a:ext uri="{FF2B5EF4-FFF2-40B4-BE49-F238E27FC236}">
                <a16:creationId xmlns:a16="http://schemas.microsoft.com/office/drawing/2014/main" id="{E29123CC-1DA1-0EFE-75C9-7DC865AB76E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F8C78A9-906B-49A5-7FE0-A49DA34BD650}"/>
              </a:ext>
            </a:extLst>
          </p:cNvPr>
          <p:cNvSpPr>
            <a:spLocks noGrp="1"/>
          </p:cNvSpPr>
          <p:nvPr>
            <p:ph type="sldNum" sz="quarter" idx="5"/>
          </p:nvPr>
        </p:nvSpPr>
        <p:spPr/>
        <p:txBody>
          <a:bodyPr/>
          <a:lstStyle/>
          <a:p>
            <a:fld id="{8C2CF22B-35BF-4240-A798-0A7472ECEF8D}" type="slidenum">
              <a:rPr lang="en-US" smtClean="0"/>
              <a:t>55</a:t>
            </a:fld>
            <a:endParaRPr lang="en-US"/>
          </a:p>
        </p:txBody>
      </p:sp>
    </p:spTree>
    <p:extLst>
      <p:ext uri="{BB962C8B-B14F-4D97-AF65-F5344CB8AC3E}">
        <p14:creationId xmlns:p14="http://schemas.microsoft.com/office/powerpoint/2010/main" val="11536775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D62E0-58C8-CFC5-C6FB-4DDC01DF0A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65485F-93F2-5E44-3E4B-BC1FEAC1BF65}"/>
              </a:ext>
            </a:extLst>
          </p:cNvPr>
          <p:cNvSpPr>
            <a:spLocks noGrp="1" noRot="1" noChangeAspect="1"/>
          </p:cNvSpPr>
          <p:nvPr>
            <p:ph type="sldImg"/>
          </p:nvPr>
        </p:nvSpPr>
        <p:spPr>
          <a:xfrm>
            <a:off x="2560638" y="1143000"/>
            <a:ext cx="1736725" cy="3086100"/>
          </a:xfrm>
        </p:spPr>
      </p:sp>
      <p:sp>
        <p:nvSpPr>
          <p:cNvPr id="3" name="Notes Placeholder 2">
            <a:extLst>
              <a:ext uri="{FF2B5EF4-FFF2-40B4-BE49-F238E27FC236}">
                <a16:creationId xmlns:a16="http://schemas.microsoft.com/office/drawing/2014/main" id="{115308C3-95A6-BEE8-4458-85C4B5DFD85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75AD87-B3E6-0C83-65A1-DD74B544F3ED}"/>
              </a:ext>
            </a:extLst>
          </p:cNvPr>
          <p:cNvSpPr>
            <a:spLocks noGrp="1"/>
          </p:cNvSpPr>
          <p:nvPr>
            <p:ph type="sldNum" sz="quarter" idx="5"/>
          </p:nvPr>
        </p:nvSpPr>
        <p:spPr/>
        <p:txBody>
          <a:bodyPr/>
          <a:lstStyle/>
          <a:p>
            <a:fld id="{8C2CF22B-35BF-4240-A798-0A7472ECEF8D}" type="slidenum">
              <a:rPr lang="en-US" smtClean="0"/>
              <a:t>56</a:t>
            </a:fld>
            <a:endParaRPr lang="en-US"/>
          </a:p>
        </p:txBody>
      </p:sp>
    </p:spTree>
    <p:extLst>
      <p:ext uri="{BB962C8B-B14F-4D97-AF65-F5344CB8AC3E}">
        <p14:creationId xmlns:p14="http://schemas.microsoft.com/office/powerpoint/2010/main" val="17128860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87FD3-B804-BEDD-5869-722FFF82AA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2CF443-9EF0-172E-7FE7-B2E6E8CDDFCC}"/>
              </a:ext>
            </a:extLst>
          </p:cNvPr>
          <p:cNvSpPr>
            <a:spLocks noGrp="1" noRot="1" noChangeAspect="1"/>
          </p:cNvSpPr>
          <p:nvPr>
            <p:ph type="sldImg"/>
          </p:nvPr>
        </p:nvSpPr>
        <p:spPr>
          <a:xfrm>
            <a:off x="2560638" y="1143000"/>
            <a:ext cx="1736725" cy="3086100"/>
          </a:xfrm>
        </p:spPr>
      </p:sp>
      <p:sp>
        <p:nvSpPr>
          <p:cNvPr id="3" name="Notes Placeholder 2">
            <a:extLst>
              <a:ext uri="{FF2B5EF4-FFF2-40B4-BE49-F238E27FC236}">
                <a16:creationId xmlns:a16="http://schemas.microsoft.com/office/drawing/2014/main" id="{AF489D78-C61A-E594-5805-F96393D395E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17E2BAF-E775-725E-26EF-EED2D6F27810}"/>
              </a:ext>
            </a:extLst>
          </p:cNvPr>
          <p:cNvSpPr>
            <a:spLocks noGrp="1"/>
          </p:cNvSpPr>
          <p:nvPr>
            <p:ph type="sldNum" sz="quarter" idx="5"/>
          </p:nvPr>
        </p:nvSpPr>
        <p:spPr/>
        <p:txBody>
          <a:bodyPr/>
          <a:lstStyle/>
          <a:p>
            <a:fld id="{8C2CF22B-35BF-4240-A798-0A7472ECEF8D}" type="slidenum">
              <a:rPr lang="en-US" smtClean="0"/>
              <a:t>57</a:t>
            </a:fld>
            <a:endParaRPr lang="en-US"/>
          </a:p>
        </p:txBody>
      </p:sp>
    </p:spTree>
    <p:extLst>
      <p:ext uri="{BB962C8B-B14F-4D97-AF65-F5344CB8AC3E}">
        <p14:creationId xmlns:p14="http://schemas.microsoft.com/office/powerpoint/2010/main" val="201272620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31862B-8C1E-AFA9-F749-36B7D479FE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1C2065-E2BF-329F-F91C-B0DBEA340D01}"/>
              </a:ext>
            </a:extLst>
          </p:cNvPr>
          <p:cNvSpPr>
            <a:spLocks noGrp="1" noRot="1" noChangeAspect="1"/>
          </p:cNvSpPr>
          <p:nvPr>
            <p:ph type="sldImg"/>
          </p:nvPr>
        </p:nvSpPr>
        <p:spPr>
          <a:xfrm>
            <a:off x="2560638" y="1143000"/>
            <a:ext cx="1736725" cy="3086100"/>
          </a:xfrm>
        </p:spPr>
      </p:sp>
      <p:sp>
        <p:nvSpPr>
          <p:cNvPr id="3" name="Notes Placeholder 2">
            <a:extLst>
              <a:ext uri="{FF2B5EF4-FFF2-40B4-BE49-F238E27FC236}">
                <a16:creationId xmlns:a16="http://schemas.microsoft.com/office/drawing/2014/main" id="{2ACF200B-7211-6417-F750-42ECDA32F52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31C70BD-37DF-2711-C45E-9F056582B237}"/>
              </a:ext>
            </a:extLst>
          </p:cNvPr>
          <p:cNvSpPr>
            <a:spLocks noGrp="1"/>
          </p:cNvSpPr>
          <p:nvPr>
            <p:ph type="sldNum" sz="quarter" idx="5"/>
          </p:nvPr>
        </p:nvSpPr>
        <p:spPr/>
        <p:txBody>
          <a:bodyPr/>
          <a:lstStyle/>
          <a:p>
            <a:fld id="{8C2CF22B-35BF-4240-A798-0A7472ECEF8D}" type="slidenum">
              <a:rPr lang="en-US" smtClean="0"/>
              <a:t>58</a:t>
            </a:fld>
            <a:endParaRPr lang="en-US"/>
          </a:p>
        </p:txBody>
      </p:sp>
    </p:spTree>
    <p:extLst>
      <p:ext uri="{BB962C8B-B14F-4D97-AF65-F5344CB8AC3E}">
        <p14:creationId xmlns:p14="http://schemas.microsoft.com/office/powerpoint/2010/main" val="103533549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6E158-BAF0-DA75-83F4-DB0DA916DE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EB9C97-14ED-4A22-9324-4E923A17165D}"/>
              </a:ext>
            </a:extLst>
          </p:cNvPr>
          <p:cNvSpPr>
            <a:spLocks noGrp="1" noRot="1" noChangeAspect="1"/>
          </p:cNvSpPr>
          <p:nvPr>
            <p:ph type="sldImg"/>
          </p:nvPr>
        </p:nvSpPr>
        <p:spPr>
          <a:xfrm>
            <a:off x="2560638" y="1143000"/>
            <a:ext cx="1736725" cy="3086100"/>
          </a:xfrm>
        </p:spPr>
      </p:sp>
      <p:sp>
        <p:nvSpPr>
          <p:cNvPr id="3" name="Notes Placeholder 2">
            <a:extLst>
              <a:ext uri="{FF2B5EF4-FFF2-40B4-BE49-F238E27FC236}">
                <a16:creationId xmlns:a16="http://schemas.microsoft.com/office/drawing/2014/main" id="{8663620B-3161-35D7-F0CA-3EE57C4B78B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2186FD-5D41-A5C0-B99B-EF47574BEC6B}"/>
              </a:ext>
            </a:extLst>
          </p:cNvPr>
          <p:cNvSpPr>
            <a:spLocks noGrp="1"/>
          </p:cNvSpPr>
          <p:nvPr>
            <p:ph type="sldNum" sz="quarter" idx="5"/>
          </p:nvPr>
        </p:nvSpPr>
        <p:spPr/>
        <p:txBody>
          <a:bodyPr/>
          <a:lstStyle/>
          <a:p>
            <a:fld id="{8C2CF22B-35BF-4240-A798-0A7472ECEF8D}" type="slidenum">
              <a:rPr lang="en-US" smtClean="0"/>
              <a:t>59</a:t>
            </a:fld>
            <a:endParaRPr lang="en-US"/>
          </a:p>
        </p:txBody>
      </p:sp>
    </p:spTree>
    <p:extLst>
      <p:ext uri="{BB962C8B-B14F-4D97-AF65-F5344CB8AC3E}">
        <p14:creationId xmlns:p14="http://schemas.microsoft.com/office/powerpoint/2010/main" val="564168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8B37B-C9E6-7DDA-A41A-EF8ABFA6A8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B00DAD-76AB-AF63-FCE3-6EC4E8DF449E}"/>
              </a:ext>
            </a:extLst>
          </p:cNvPr>
          <p:cNvSpPr>
            <a:spLocks noGrp="1" noRot="1" noChangeAspect="1"/>
          </p:cNvSpPr>
          <p:nvPr>
            <p:ph type="sldImg"/>
          </p:nvPr>
        </p:nvSpPr>
        <p:spPr>
          <a:xfrm>
            <a:off x="2560638" y="1143000"/>
            <a:ext cx="1736725" cy="3086100"/>
          </a:xfrm>
        </p:spPr>
      </p:sp>
      <p:sp>
        <p:nvSpPr>
          <p:cNvPr id="3" name="Notes Placeholder 2">
            <a:extLst>
              <a:ext uri="{FF2B5EF4-FFF2-40B4-BE49-F238E27FC236}">
                <a16:creationId xmlns:a16="http://schemas.microsoft.com/office/drawing/2014/main" id="{2C2970D5-91B5-D40D-54DC-BBBC4091294A}"/>
              </a:ext>
            </a:extLst>
          </p:cNvPr>
          <p:cNvSpPr>
            <a:spLocks noGrp="1"/>
          </p:cNvSpPr>
          <p:nvPr>
            <p:ph type="body" idx="1"/>
          </p:nvPr>
        </p:nvSpPr>
        <p:spPr/>
        <p:txBody>
          <a:bodyPr/>
          <a:lstStyle/>
          <a:p>
            <a:r>
              <a:rPr lang="en-US" dirty="0"/>
              <a:t>And we believe that they will </a:t>
            </a:r>
            <a:r>
              <a:rPr lang="en-US" sz="1200" dirty="0"/>
              <a:t>correctly choose the exact text far more frequently when it is included in their training data, compared to when it is not.</a:t>
            </a:r>
            <a:endParaRPr lang="en-US" dirty="0"/>
          </a:p>
        </p:txBody>
      </p:sp>
      <p:sp>
        <p:nvSpPr>
          <p:cNvPr id="4" name="Slide Number Placeholder 3">
            <a:extLst>
              <a:ext uri="{FF2B5EF4-FFF2-40B4-BE49-F238E27FC236}">
                <a16:creationId xmlns:a16="http://schemas.microsoft.com/office/drawing/2014/main" id="{A86C92AB-95A2-2295-9176-DC9507C99287}"/>
              </a:ext>
            </a:extLst>
          </p:cNvPr>
          <p:cNvSpPr>
            <a:spLocks noGrp="1"/>
          </p:cNvSpPr>
          <p:nvPr>
            <p:ph type="sldNum" sz="quarter" idx="5"/>
          </p:nvPr>
        </p:nvSpPr>
        <p:spPr/>
        <p:txBody>
          <a:bodyPr/>
          <a:lstStyle/>
          <a:p>
            <a:fld id="{8C2CF22B-35BF-4240-A798-0A7472ECEF8D}" type="slidenum">
              <a:rPr lang="en-US" smtClean="0"/>
              <a:t>6</a:t>
            </a:fld>
            <a:endParaRPr lang="en-US"/>
          </a:p>
        </p:txBody>
      </p:sp>
    </p:spTree>
    <p:extLst>
      <p:ext uri="{BB962C8B-B14F-4D97-AF65-F5344CB8AC3E}">
        <p14:creationId xmlns:p14="http://schemas.microsoft.com/office/powerpoint/2010/main" val="8363621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67855-925E-FD5D-58D7-C0CBF7FAA9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76E6F1-1D80-C56F-32E6-D785CEC60CF6}"/>
              </a:ext>
            </a:extLst>
          </p:cNvPr>
          <p:cNvSpPr>
            <a:spLocks noGrp="1" noRot="1" noChangeAspect="1"/>
          </p:cNvSpPr>
          <p:nvPr>
            <p:ph type="sldImg"/>
          </p:nvPr>
        </p:nvSpPr>
        <p:spPr>
          <a:xfrm>
            <a:off x="2560638" y="1143000"/>
            <a:ext cx="1736725" cy="3086100"/>
          </a:xfrm>
        </p:spPr>
      </p:sp>
      <p:sp>
        <p:nvSpPr>
          <p:cNvPr id="3" name="Notes Placeholder 2">
            <a:extLst>
              <a:ext uri="{FF2B5EF4-FFF2-40B4-BE49-F238E27FC236}">
                <a16:creationId xmlns:a16="http://schemas.microsoft.com/office/drawing/2014/main" id="{2BEBD800-E295-B595-1D97-EF5EEFD73CB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99A2265-F31A-88B6-0263-A87719604CD0}"/>
              </a:ext>
            </a:extLst>
          </p:cNvPr>
          <p:cNvSpPr>
            <a:spLocks noGrp="1"/>
          </p:cNvSpPr>
          <p:nvPr>
            <p:ph type="sldNum" sz="quarter" idx="5"/>
          </p:nvPr>
        </p:nvSpPr>
        <p:spPr/>
        <p:txBody>
          <a:bodyPr/>
          <a:lstStyle/>
          <a:p>
            <a:fld id="{8C2CF22B-35BF-4240-A798-0A7472ECEF8D}" type="slidenum">
              <a:rPr lang="en-US" smtClean="0"/>
              <a:t>60</a:t>
            </a:fld>
            <a:endParaRPr lang="en-US"/>
          </a:p>
        </p:txBody>
      </p:sp>
    </p:spTree>
    <p:extLst>
      <p:ext uri="{BB962C8B-B14F-4D97-AF65-F5344CB8AC3E}">
        <p14:creationId xmlns:p14="http://schemas.microsoft.com/office/powerpoint/2010/main" val="268430720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3EF01-0001-874B-7176-1193A86B67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722619-A15E-D460-25B6-2A2610F8BDE6}"/>
              </a:ext>
            </a:extLst>
          </p:cNvPr>
          <p:cNvSpPr>
            <a:spLocks noGrp="1" noRot="1" noChangeAspect="1"/>
          </p:cNvSpPr>
          <p:nvPr>
            <p:ph type="sldImg"/>
          </p:nvPr>
        </p:nvSpPr>
        <p:spPr>
          <a:xfrm>
            <a:off x="2560638" y="1143000"/>
            <a:ext cx="1736725" cy="3086100"/>
          </a:xfrm>
        </p:spPr>
      </p:sp>
      <p:sp>
        <p:nvSpPr>
          <p:cNvPr id="3" name="Notes Placeholder 2">
            <a:extLst>
              <a:ext uri="{FF2B5EF4-FFF2-40B4-BE49-F238E27FC236}">
                <a16:creationId xmlns:a16="http://schemas.microsoft.com/office/drawing/2014/main" id="{C6B82740-6F79-DA61-F226-D30DA443AC9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03E883D-7081-10FD-77C6-28B52B8FCFE7}"/>
              </a:ext>
            </a:extLst>
          </p:cNvPr>
          <p:cNvSpPr>
            <a:spLocks noGrp="1"/>
          </p:cNvSpPr>
          <p:nvPr>
            <p:ph type="sldNum" sz="quarter" idx="5"/>
          </p:nvPr>
        </p:nvSpPr>
        <p:spPr/>
        <p:txBody>
          <a:bodyPr/>
          <a:lstStyle/>
          <a:p>
            <a:fld id="{8C2CF22B-35BF-4240-A798-0A7472ECEF8D}" type="slidenum">
              <a:rPr lang="en-US" smtClean="0"/>
              <a:t>61</a:t>
            </a:fld>
            <a:endParaRPr lang="en-US"/>
          </a:p>
        </p:txBody>
      </p:sp>
    </p:spTree>
    <p:extLst>
      <p:ext uri="{BB962C8B-B14F-4D97-AF65-F5344CB8AC3E}">
        <p14:creationId xmlns:p14="http://schemas.microsoft.com/office/powerpoint/2010/main" val="34906825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FD96B-0852-CBF8-BEF6-D9A72B2DDB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656D5D-DCED-BA30-CF41-88C9ED1E593A}"/>
              </a:ext>
            </a:extLst>
          </p:cNvPr>
          <p:cNvSpPr>
            <a:spLocks noGrp="1" noRot="1" noChangeAspect="1"/>
          </p:cNvSpPr>
          <p:nvPr>
            <p:ph type="sldImg"/>
          </p:nvPr>
        </p:nvSpPr>
        <p:spPr>
          <a:xfrm>
            <a:off x="2560638" y="1143000"/>
            <a:ext cx="1736725" cy="3086100"/>
          </a:xfrm>
        </p:spPr>
      </p:sp>
      <p:sp>
        <p:nvSpPr>
          <p:cNvPr id="3" name="Notes Placeholder 2">
            <a:extLst>
              <a:ext uri="{FF2B5EF4-FFF2-40B4-BE49-F238E27FC236}">
                <a16:creationId xmlns:a16="http://schemas.microsoft.com/office/drawing/2014/main" id="{3197C682-5796-C484-C758-9C3ABB145FB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E82F12E-23B4-15ED-B8AF-3F0B53472D18}"/>
              </a:ext>
            </a:extLst>
          </p:cNvPr>
          <p:cNvSpPr>
            <a:spLocks noGrp="1"/>
          </p:cNvSpPr>
          <p:nvPr>
            <p:ph type="sldNum" sz="quarter" idx="5"/>
          </p:nvPr>
        </p:nvSpPr>
        <p:spPr/>
        <p:txBody>
          <a:bodyPr/>
          <a:lstStyle/>
          <a:p>
            <a:fld id="{8C2CF22B-35BF-4240-A798-0A7472ECEF8D}" type="slidenum">
              <a:rPr lang="en-US" smtClean="0"/>
              <a:t>62</a:t>
            </a:fld>
            <a:endParaRPr lang="en-US"/>
          </a:p>
        </p:txBody>
      </p:sp>
    </p:spTree>
    <p:extLst>
      <p:ext uri="{BB962C8B-B14F-4D97-AF65-F5344CB8AC3E}">
        <p14:creationId xmlns:p14="http://schemas.microsoft.com/office/powerpoint/2010/main" val="39266389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56689-5F8A-1EEF-BCDC-895DBAADEB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D7591A-1F7A-9667-1266-73192B44A397}"/>
              </a:ext>
            </a:extLst>
          </p:cNvPr>
          <p:cNvSpPr>
            <a:spLocks noGrp="1" noRot="1" noChangeAspect="1"/>
          </p:cNvSpPr>
          <p:nvPr>
            <p:ph type="sldImg"/>
          </p:nvPr>
        </p:nvSpPr>
        <p:spPr>
          <a:xfrm>
            <a:off x="2560638" y="1143000"/>
            <a:ext cx="1736725" cy="3086100"/>
          </a:xfrm>
        </p:spPr>
      </p:sp>
      <p:sp>
        <p:nvSpPr>
          <p:cNvPr id="3" name="Notes Placeholder 2">
            <a:extLst>
              <a:ext uri="{FF2B5EF4-FFF2-40B4-BE49-F238E27FC236}">
                <a16:creationId xmlns:a16="http://schemas.microsoft.com/office/drawing/2014/main" id="{F80C5AB9-8493-AB65-265F-9C16CD7A510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E568457-90EE-333C-9C50-5557F05F9093}"/>
              </a:ext>
            </a:extLst>
          </p:cNvPr>
          <p:cNvSpPr>
            <a:spLocks noGrp="1"/>
          </p:cNvSpPr>
          <p:nvPr>
            <p:ph type="sldNum" sz="quarter" idx="5"/>
          </p:nvPr>
        </p:nvSpPr>
        <p:spPr/>
        <p:txBody>
          <a:bodyPr/>
          <a:lstStyle/>
          <a:p>
            <a:fld id="{8C2CF22B-35BF-4240-A798-0A7472ECEF8D}" type="slidenum">
              <a:rPr lang="en-US" smtClean="0"/>
              <a:t>63</a:t>
            </a:fld>
            <a:endParaRPr lang="en-US"/>
          </a:p>
        </p:txBody>
      </p:sp>
    </p:spTree>
    <p:extLst>
      <p:ext uri="{BB962C8B-B14F-4D97-AF65-F5344CB8AC3E}">
        <p14:creationId xmlns:p14="http://schemas.microsoft.com/office/powerpoint/2010/main" val="8662834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ED367F-228F-EB66-344D-48943738CF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16781E-F8BB-1010-F0A3-2B928501CAE6}"/>
              </a:ext>
            </a:extLst>
          </p:cNvPr>
          <p:cNvSpPr>
            <a:spLocks noGrp="1" noRot="1" noChangeAspect="1"/>
          </p:cNvSpPr>
          <p:nvPr>
            <p:ph type="sldImg"/>
          </p:nvPr>
        </p:nvSpPr>
        <p:spPr>
          <a:xfrm>
            <a:off x="2560638" y="1143000"/>
            <a:ext cx="1736725" cy="3086100"/>
          </a:xfrm>
        </p:spPr>
      </p:sp>
      <p:sp>
        <p:nvSpPr>
          <p:cNvPr id="3" name="Notes Placeholder 2">
            <a:extLst>
              <a:ext uri="{FF2B5EF4-FFF2-40B4-BE49-F238E27FC236}">
                <a16:creationId xmlns:a16="http://schemas.microsoft.com/office/drawing/2014/main" id="{24CB5158-5A27-9979-92D1-D3EBB408BAD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A25C39-2D94-C5D7-8EAE-C7DE58BA8732}"/>
              </a:ext>
            </a:extLst>
          </p:cNvPr>
          <p:cNvSpPr>
            <a:spLocks noGrp="1"/>
          </p:cNvSpPr>
          <p:nvPr>
            <p:ph type="sldNum" sz="quarter" idx="5"/>
          </p:nvPr>
        </p:nvSpPr>
        <p:spPr/>
        <p:txBody>
          <a:bodyPr/>
          <a:lstStyle/>
          <a:p>
            <a:fld id="{8C2CF22B-35BF-4240-A798-0A7472ECEF8D}" type="slidenum">
              <a:rPr lang="en-US" smtClean="0"/>
              <a:t>64</a:t>
            </a:fld>
            <a:endParaRPr lang="en-US"/>
          </a:p>
        </p:txBody>
      </p:sp>
    </p:spTree>
    <p:extLst>
      <p:ext uri="{BB962C8B-B14F-4D97-AF65-F5344CB8AC3E}">
        <p14:creationId xmlns:p14="http://schemas.microsoft.com/office/powerpoint/2010/main" val="13379448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8E762-B422-8787-374D-EACD54483D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37FE11-FCCA-12AA-F745-A626F38A8ECE}"/>
              </a:ext>
            </a:extLst>
          </p:cNvPr>
          <p:cNvSpPr>
            <a:spLocks noGrp="1" noRot="1" noChangeAspect="1"/>
          </p:cNvSpPr>
          <p:nvPr>
            <p:ph type="sldImg"/>
          </p:nvPr>
        </p:nvSpPr>
        <p:spPr>
          <a:xfrm>
            <a:off x="2560638" y="1143000"/>
            <a:ext cx="1736725" cy="3086100"/>
          </a:xfrm>
        </p:spPr>
      </p:sp>
      <p:sp>
        <p:nvSpPr>
          <p:cNvPr id="3" name="Notes Placeholder 2">
            <a:extLst>
              <a:ext uri="{FF2B5EF4-FFF2-40B4-BE49-F238E27FC236}">
                <a16:creationId xmlns:a16="http://schemas.microsoft.com/office/drawing/2014/main" id="{7D7DF63C-BAF6-B653-A0F1-CA68E86BD1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74971F7-79E0-1C80-893C-98548217DDAF}"/>
              </a:ext>
            </a:extLst>
          </p:cNvPr>
          <p:cNvSpPr>
            <a:spLocks noGrp="1"/>
          </p:cNvSpPr>
          <p:nvPr>
            <p:ph type="sldNum" sz="quarter" idx="5"/>
          </p:nvPr>
        </p:nvSpPr>
        <p:spPr/>
        <p:txBody>
          <a:bodyPr/>
          <a:lstStyle/>
          <a:p>
            <a:fld id="{8C2CF22B-35BF-4240-A798-0A7472ECEF8D}" type="slidenum">
              <a:rPr lang="en-US" smtClean="0"/>
              <a:t>65</a:t>
            </a:fld>
            <a:endParaRPr lang="en-US"/>
          </a:p>
        </p:txBody>
      </p:sp>
    </p:spTree>
    <p:extLst>
      <p:ext uri="{BB962C8B-B14F-4D97-AF65-F5344CB8AC3E}">
        <p14:creationId xmlns:p14="http://schemas.microsoft.com/office/powerpoint/2010/main" val="25196155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4407B0-2B96-4F06-BC3E-32761CA2906D}" type="slidenum">
              <a:rPr lang="en-US" smtClean="0"/>
              <a:t>66</a:t>
            </a:fld>
            <a:endParaRPr lang="en-US"/>
          </a:p>
        </p:txBody>
      </p:sp>
    </p:spTree>
    <p:extLst>
      <p:ext uri="{BB962C8B-B14F-4D97-AF65-F5344CB8AC3E}">
        <p14:creationId xmlns:p14="http://schemas.microsoft.com/office/powerpoint/2010/main" val="298782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9A7B8-969B-CF8A-DDB0-679F560CCC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372461-77DD-7E83-7A72-1377F845897E}"/>
              </a:ext>
            </a:extLst>
          </p:cNvPr>
          <p:cNvSpPr>
            <a:spLocks noGrp="1" noRot="1" noChangeAspect="1"/>
          </p:cNvSpPr>
          <p:nvPr>
            <p:ph type="sldImg"/>
          </p:nvPr>
        </p:nvSpPr>
        <p:spPr>
          <a:xfrm>
            <a:off x="2560638" y="1143000"/>
            <a:ext cx="1736725" cy="3086100"/>
          </a:xfrm>
        </p:spPr>
      </p:sp>
      <p:sp>
        <p:nvSpPr>
          <p:cNvPr id="3" name="Notes Placeholder 2">
            <a:extLst>
              <a:ext uri="{FF2B5EF4-FFF2-40B4-BE49-F238E27FC236}">
                <a16:creationId xmlns:a16="http://schemas.microsoft.com/office/drawing/2014/main" id="{C19850F8-A813-1BF4-EA6F-EFB3D02D1A1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4301C2A-9507-41E4-29AA-49955FFB14DA}"/>
              </a:ext>
            </a:extLst>
          </p:cNvPr>
          <p:cNvSpPr>
            <a:spLocks noGrp="1"/>
          </p:cNvSpPr>
          <p:nvPr>
            <p:ph type="sldNum" sz="quarter" idx="5"/>
          </p:nvPr>
        </p:nvSpPr>
        <p:spPr/>
        <p:txBody>
          <a:bodyPr/>
          <a:lstStyle/>
          <a:p>
            <a:fld id="{DB4407B0-2B96-4F06-BC3E-32761CA2906D}" type="slidenum">
              <a:rPr lang="en-US" smtClean="0"/>
              <a:t>67</a:t>
            </a:fld>
            <a:endParaRPr lang="en-US"/>
          </a:p>
        </p:txBody>
      </p:sp>
    </p:spTree>
    <p:extLst>
      <p:ext uri="{BB962C8B-B14F-4D97-AF65-F5344CB8AC3E}">
        <p14:creationId xmlns:p14="http://schemas.microsoft.com/office/powerpoint/2010/main" val="21154519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F0D16-0BD0-E1E8-C706-02A73BCB38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7D9510-0E2A-7E68-25EE-99F368B33754}"/>
              </a:ext>
            </a:extLst>
          </p:cNvPr>
          <p:cNvSpPr>
            <a:spLocks noGrp="1" noRot="1" noChangeAspect="1"/>
          </p:cNvSpPr>
          <p:nvPr>
            <p:ph type="sldImg"/>
          </p:nvPr>
        </p:nvSpPr>
        <p:spPr>
          <a:xfrm>
            <a:off x="2560638" y="1143000"/>
            <a:ext cx="1736725" cy="3086100"/>
          </a:xfrm>
        </p:spPr>
      </p:sp>
      <p:sp>
        <p:nvSpPr>
          <p:cNvPr id="3" name="Notes Placeholder 2">
            <a:extLst>
              <a:ext uri="{FF2B5EF4-FFF2-40B4-BE49-F238E27FC236}">
                <a16:creationId xmlns:a16="http://schemas.microsoft.com/office/drawing/2014/main" id="{092969FC-FAD3-025F-B968-D8CABD6ADF2C}"/>
              </a:ext>
            </a:extLst>
          </p:cNvPr>
          <p:cNvSpPr>
            <a:spLocks noGrp="1"/>
          </p:cNvSpPr>
          <p:nvPr>
            <p:ph type="body" idx="1"/>
          </p:nvPr>
        </p:nvSpPr>
        <p:spPr/>
        <p:txBody>
          <a:bodyPr/>
          <a:lstStyle/>
          <a:p>
            <a:r>
              <a:rPr lang="en-US" dirty="0"/>
              <a:t>And we believe that they will </a:t>
            </a:r>
            <a:r>
              <a:rPr lang="en-US" sz="1200" dirty="0"/>
              <a:t>correctly choose the exact text far more frequently when it is included in their training data, compared to when it is not.</a:t>
            </a:r>
            <a:endParaRPr lang="en-US" dirty="0"/>
          </a:p>
        </p:txBody>
      </p:sp>
      <p:sp>
        <p:nvSpPr>
          <p:cNvPr id="4" name="Slide Number Placeholder 3">
            <a:extLst>
              <a:ext uri="{FF2B5EF4-FFF2-40B4-BE49-F238E27FC236}">
                <a16:creationId xmlns:a16="http://schemas.microsoft.com/office/drawing/2014/main" id="{3ECDB0C7-C210-2D50-805F-61F760DD12C8}"/>
              </a:ext>
            </a:extLst>
          </p:cNvPr>
          <p:cNvSpPr>
            <a:spLocks noGrp="1"/>
          </p:cNvSpPr>
          <p:nvPr>
            <p:ph type="sldNum" sz="quarter" idx="5"/>
          </p:nvPr>
        </p:nvSpPr>
        <p:spPr/>
        <p:txBody>
          <a:bodyPr/>
          <a:lstStyle/>
          <a:p>
            <a:fld id="{8C2CF22B-35BF-4240-A798-0A7472ECEF8D}" type="slidenum">
              <a:rPr lang="en-US" smtClean="0"/>
              <a:t>7</a:t>
            </a:fld>
            <a:endParaRPr lang="en-US"/>
          </a:p>
        </p:txBody>
      </p:sp>
    </p:spTree>
    <p:extLst>
      <p:ext uri="{BB962C8B-B14F-4D97-AF65-F5344CB8AC3E}">
        <p14:creationId xmlns:p14="http://schemas.microsoft.com/office/powerpoint/2010/main" val="2779839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r>
              <a:rPr lang="en-US" dirty="0"/>
              <a:t>So, in order to validate our method, we created a new dataset called </a:t>
            </a:r>
            <a:r>
              <a:rPr lang="en-US" dirty="0" err="1"/>
              <a:t>BookTection</a:t>
            </a:r>
            <a:r>
              <a:rPr lang="en-US" dirty="0"/>
              <a:t>.</a:t>
            </a:r>
          </a:p>
          <a:p>
            <a:r>
              <a:rPr lang="en-US" dirty="0"/>
              <a:t>It contains 165 books and we use the publishing dates as the proxy to know what is definitely clean data and what may be suspect data.</a:t>
            </a:r>
          </a:p>
          <a:p>
            <a:endParaRPr lang="en-US" dirty="0"/>
          </a:p>
          <a:p>
            <a:r>
              <a:rPr lang="en-US" dirty="0"/>
              <a:t>Because there is always uncertainty regarding what suspect books are in fact or not in the training data, we select most of them from the list of the best-selling books of all time, with the rationale that, if some copyrighted books were seen during training, it makes sense, that really famous novels are among the selected ones.</a:t>
            </a:r>
          </a:p>
          <a:p>
            <a:endParaRPr lang="en-US" dirty="0"/>
          </a:p>
          <a:p>
            <a:r>
              <a:rPr lang="en-US" dirty="0"/>
              <a:t>Then, from each book, we extract 30 random passages and subsequently paraphrase them 3 times with Claude 2.0</a:t>
            </a:r>
          </a:p>
        </p:txBody>
      </p:sp>
      <p:sp>
        <p:nvSpPr>
          <p:cNvPr id="4" name="Slide Number Placeholder 3"/>
          <p:cNvSpPr>
            <a:spLocks noGrp="1"/>
          </p:cNvSpPr>
          <p:nvPr>
            <p:ph type="sldNum" sz="quarter" idx="5"/>
          </p:nvPr>
        </p:nvSpPr>
        <p:spPr/>
        <p:txBody>
          <a:bodyPr/>
          <a:lstStyle/>
          <a:p>
            <a:fld id="{DB4407B0-2B96-4F06-BC3E-32761CA2906D}" type="slidenum">
              <a:rPr lang="en-US" smtClean="0"/>
              <a:t>8</a:t>
            </a:fld>
            <a:endParaRPr lang="en-US"/>
          </a:p>
        </p:txBody>
      </p:sp>
    </p:spTree>
    <p:extLst>
      <p:ext uri="{BB962C8B-B14F-4D97-AF65-F5344CB8AC3E}">
        <p14:creationId xmlns:p14="http://schemas.microsoft.com/office/powerpoint/2010/main" val="1905244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121E3-8007-9AAF-C6C9-A8F652CF1A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7980A3-B9BF-D9EB-BF05-0A5C978F747A}"/>
              </a:ext>
            </a:extLst>
          </p:cNvPr>
          <p:cNvSpPr>
            <a:spLocks noGrp="1" noRot="1" noChangeAspect="1"/>
          </p:cNvSpPr>
          <p:nvPr>
            <p:ph type="sldImg"/>
          </p:nvPr>
        </p:nvSpPr>
        <p:spPr>
          <a:xfrm>
            <a:off x="2560638" y="1143000"/>
            <a:ext cx="1736725" cy="3086100"/>
          </a:xfrm>
        </p:spPr>
      </p:sp>
      <p:sp>
        <p:nvSpPr>
          <p:cNvPr id="3" name="Notes Placeholder 2">
            <a:extLst>
              <a:ext uri="{FF2B5EF4-FFF2-40B4-BE49-F238E27FC236}">
                <a16:creationId xmlns:a16="http://schemas.microsoft.com/office/drawing/2014/main" id="{75F6F30A-2A11-95A5-64B5-C0D9D99E77F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aim to evaluate how well our model can distinguish between training and non-training documents.</a:t>
            </a:r>
            <a:endParaRPr lang="en-US" sz="1200" dirty="0"/>
          </a:p>
          <a:p>
            <a:endParaRPr lang="en-US" dirty="0"/>
          </a:p>
          <a:p>
            <a:endParaRPr lang="en-US" dirty="0"/>
          </a:p>
        </p:txBody>
      </p:sp>
      <p:sp>
        <p:nvSpPr>
          <p:cNvPr id="4" name="Slide Number Placeholder 3">
            <a:extLst>
              <a:ext uri="{FF2B5EF4-FFF2-40B4-BE49-F238E27FC236}">
                <a16:creationId xmlns:a16="http://schemas.microsoft.com/office/drawing/2014/main" id="{C3C8529C-5C90-6EEE-289D-E2DADACE9233}"/>
              </a:ext>
            </a:extLst>
          </p:cNvPr>
          <p:cNvSpPr>
            <a:spLocks noGrp="1"/>
          </p:cNvSpPr>
          <p:nvPr>
            <p:ph type="sldNum" sz="quarter" idx="5"/>
          </p:nvPr>
        </p:nvSpPr>
        <p:spPr/>
        <p:txBody>
          <a:bodyPr/>
          <a:lstStyle/>
          <a:p>
            <a:fld id="{8C2CF22B-35BF-4240-A798-0A7472ECEF8D}" type="slidenum">
              <a:rPr lang="en-US" smtClean="0"/>
              <a:t>9</a:t>
            </a:fld>
            <a:endParaRPr lang="en-US"/>
          </a:p>
        </p:txBody>
      </p:sp>
    </p:spTree>
    <p:extLst>
      <p:ext uri="{BB962C8B-B14F-4D97-AF65-F5344CB8AC3E}">
        <p14:creationId xmlns:p14="http://schemas.microsoft.com/office/powerpoint/2010/main" val="23233438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995312"/>
            <a:ext cx="5829300" cy="4244622"/>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6403623"/>
            <a:ext cx="5143500" cy="2943577"/>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2/18/25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Google Shape;9;p2">
            <a:extLst>
              <a:ext uri="{FF2B5EF4-FFF2-40B4-BE49-F238E27FC236}">
                <a16:creationId xmlns:a16="http://schemas.microsoft.com/office/drawing/2014/main" id="{D507F62A-93E1-C673-2967-A896C751F713}"/>
              </a:ext>
            </a:extLst>
          </p:cNvPr>
          <p:cNvPicPr preferRelativeResize="0"/>
          <p:nvPr userDrawn="1"/>
        </p:nvPicPr>
        <p:blipFill rotWithShape="1">
          <a:blip r:embed="rId2">
            <a:alphaModFix/>
            <a:duotone>
              <a:prstClr val="black"/>
              <a:schemeClr val="accent5">
                <a:lumMod val="50000"/>
                <a:tint val="45000"/>
                <a:satMod val="400000"/>
              </a:schemeClr>
            </a:duotone>
          </a:blip>
          <a:srcRect l="80575" b="63070"/>
          <a:stretch/>
        </p:blipFill>
        <p:spPr>
          <a:xfrm flipH="1" flipV="1">
            <a:off x="-3" y="7937320"/>
            <a:ext cx="1285878" cy="4249300"/>
          </a:xfrm>
          <a:prstGeom prst="rect">
            <a:avLst/>
          </a:prstGeom>
          <a:noFill/>
          <a:ln>
            <a:noFill/>
          </a:ln>
        </p:spPr>
      </p:pic>
      <p:pic>
        <p:nvPicPr>
          <p:cNvPr id="8" name="Google Shape;9;p2">
            <a:extLst>
              <a:ext uri="{FF2B5EF4-FFF2-40B4-BE49-F238E27FC236}">
                <a16:creationId xmlns:a16="http://schemas.microsoft.com/office/drawing/2014/main" id="{7BC6AE60-550F-28BD-09F2-999519A4CBB1}"/>
              </a:ext>
            </a:extLst>
          </p:cNvPr>
          <p:cNvPicPr preferRelativeResize="0"/>
          <p:nvPr userDrawn="1"/>
        </p:nvPicPr>
        <p:blipFill rotWithShape="1">
          <a:blip r:embed="rId2">
            <a:alphaModFix/>
            <a:duotone>
              <a:prstClr val="black"/>
              <a:srgbClr val="002060">
                <a:tint val="45000"/>
                <a:satMod val="400000"/>
              </a:srgbClr>
            </a:duotone>
          </a:blip>
          <a:srcRect l="90525" t="76926"/>
          <a:stretch/>
        </p:blipFill>
        <p:spPr>
          <a:xfrm>
            <a:off x="6208204" y="9379713"/>
            <a:ext cx="649796" cy="2813488"/>
          </a:xfrm>
          <a:prstGeom prst="rect">
            <a:avLst/>
          </a:prstGeom>
          <a:noFill/>
          <a:ln>
            <a:noFill/>
          </a:ln>
        </p:spPr>
      </p:pic>
    </p:spTree>
    <p:extLst>
      <p:ext uri="{BB962C8B-B14F-4D97-AF65-F5344CB8AC3E}">
        <p14:creationId xmlns:p14="http://schemas.microsoft.com/office/powerpoint/2010/main" val="3714880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5 March 2024</a:t>
            </a:r>
          </a:p>
        </p:txBody>
      </p:sp>
      <p:sp>
        <p:nvSpPr>
          <p:cNvPr id="5" name="Footer Placeholder 4"/>
          <p:cNvSpPr>
            <a:spLocks noGrp="1"/>
          </p:cNvSpPr>
          <p:nvPr>
            <p:ph type="ftr" sz="quarter" idx="11"/>
          </p:nvPr>
        </p:nvSpPr>
        <p:spPr/>
        <p:txBody>
          <a:bodyPr/>
          <a:lstStyle/>
          <a:p>
            <a:r>
              <a:rPr lang="en-US"/>
              <a:t>ICMLA - 2023</a:t>
            </a:r>
          </a:p>
        </p:txBody>
      </p:sp>
      <p:sp>
        <p:nvSpPr>
          <p:cNvPr id="6" name="Slide Number Placeholder 5"/>
          <p:cNvSpPr>
            <a:spLocks noGrp="1"/>
          </p:cNvSpPr>
          <p:nvPr>
            <p:ph type="sldNum" sz="quarter" idx="12"/>
          </p:nvPr>
        </p:nvSpPr>
        <p:spPr/>
        <p:txBody>
          <a:bodyPr/>
          <a:lstStyle/>
          <a:p>
            <a:fld id="{0F7EC467-8A71-4ADE-B1D3-E7B1DD299F0C}" type="slidenum">
              <a:rPr lang="en-US" smtClean="0"/>
              <a:t>‹#›</a:t>
            </a:fld>
            <a:endParaRPr lang="en-US"/>
          </a:p>
        </p:txBody>
      </p:sp>
    </p:spTree>
    <p:extLst>
      <p:ext uri="{BB962C8B-B14F-4D97-AF65-F5344CB8AC3E}">
        <p14:creationId xmlns:p14="http://schemas.microsoft.com/office/powerpoint/2010/main" val="386950710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649111"/>
            <a:ext cx="1478756"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649111"/>
            <a:ext cx="4350544"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5 March 2024</a:t>
            </a:r>
          </a:p>
        </p:txBody>
      </p:sp>
      <p:sp>
        <p:nvSpPr>
          <p:cNvPr id="5" name="Footer Placeholder 4"/>
          <p:cNvSpPr>
            <a:spLocks noGrp="1"/>
          </p:cNvSpPr>
          <p:nvPr>
            <p:ph type="ftr" sz="quarter" idx="11"/>
          </p:nvPr>
        </p:nvSpPr>
        <p:spPr/>
        <p:txBody>
          <a:bodyPr/>
          <a:lstStyle/>
          <a:p>
            <a:r>
              <a:rPr lang="en-US"/>
              <a:t>ICMLA - 2023</a:t>
            </a:r>
          </a:p>
        </p:txBody>
      </p:sp>
      <p:sp>
        <p:nvSpPr>
          <p:cNvPr id="6" name="Slide Number Placeholder 5"/>
          <p:cNvSpPr>
            <a:spLocks noGrp="1"/>
          </p:cNvSpPr>
          <p:nvPr>
            <p:ph type="sldNum" sz="quarter" idx="12"/>
          </p:nvPr>
        </p:nvSpPr>
        <p:spPr/>
        <p:txBody>
          <a:bodyPr/>
          <a:lstStyle/>
          <a:p>
            <a:fld id="{0F7EC467-8A71-4ADE-B1D3-E7B1DD299F0C}" type="slidenum">
              <a:rPr lang="en-US" smtClean="0"/>
              <a:t>‹#›</a:t>
            </a:fld>
            <a:endParaRPr lang="en-US"/>
          </a:p>
        </p:txBody>
      </p:sp>
    </p:spTree>
    <p:extLst>
      <p:ext uri="{BB962C8B-B14F-4D97-AF65-F5344CB8AC3E}">
        <p14:creationId xmlns:p14="http://schemas.microsoft.com/office/powerpoint/2010/main" val="134009743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F9B263F-13CC-2246-B9F4-801647B853EA}"/>
              </a:ext>
            </a:extLst>
          </p:cNvPr>
          <p:cNvSpPr>
            <a:spLocks noGrp="1"/>
          </p:cNvSpPr>
          <p:nvPr>
            <p:ph type="title"/>
          </p:nvPr>
        </p:nvSpPr>
        <p:spPr/>
        <p:txBody>
          <a:bodyPr/>
          <a:lstStyle/>
          <a:p>
            <a:r>
              <a:rPr lang="en-US"/>
              <a:t>Click to edit Master title style</a:t>
            </a:r>
          </a:p>
        </p:txBody>
      </p:sp>
      <p:sp>
        <p:nvSpPr>
          <p:cNvPr id="2" name="Date Placeholder 1">
            <a:extLst>
              <a:ext uri="{FF2B5EF4-FFF2-40B4-BE49-F238E27FC236}">
                <a16:creationId xmlns:a16="http://schemas.microsoft.com/office/drawing/2014/main" id="{7E93DDF6-3DE4-47B0-D9D5-F7863A7E8D57}"/>
              </a:ext>
            </a:extLst>
          </p:cNvPr>
          <p:cNvSpPr>
            <a:spLocks noGrp="1"/>
          </p:cNvSpPr>
          <p:nvPr>
            <p:ph type="dt" sz="half" idx="10"/>
          </p:nvPr>
        </p:nvSpPr>
        <p:spPr/>
        <p:txBody>
          <a:bodyPr/>
          <a:lstStyle/>
          <a:p>
            <a:r>
              <a:rPr lang="en-US" sz="900">
                <a:solidFill>
                  <a:srgbClr val="C34441"/>
                </a:solidFill>
              </a:rPr>
              <a:t>4/8/19</a:t>
            </a:r>
            <a:endParaRPr lang="en-US" sz="900" dirty="0">
              <a:solidFill>
                <a:srgbClr val="C34441"/>
              </a:solidFill>
            </a:endParaRPr>
          </a:p>
        </p:txBody>
      </p:sp>
      <p:sp>
        <p:nvSpPr>
          <p:cNvPr id="6" name="Footer Placeholder 5">
            <a:extLst>
              <a:ext uri="{FF2B5EF4-FFF2-40B4-BE49-F238E27FC236}">
                <a16:creationId xmlns:a16="http://schemas.microsoft.com/office/drawing/2014/main" id="{0BFF5432-BB2F-0169-1055-0EEAF9CB3E4F}"/>
              </a:ext>
            </a:extLst>
          </p:cNvPr>
          <p:cNvSpPr>
            <a:spLocks noGrp="1"/>
          </p:cNvSpPr>
          <p:nvPr>
            <p:ph type="ftr" sz="quarter" idx="11"/>
          </p:nvPr>
        </p:nvSpPr>
        <p:spPr/>
        <p:txBody>
          <a:bodyPr/>
          <a:lstStyle/>
          <a:p>
            <a:r>
              <a:rPr lang="en-US">
                <a:solidFill>
                  <a:prstClr val="black"/>
                </a:solidFill>
              </a:rPr>
              <a:t>Stanford</a:t>
            </a:r>
            <a:endParaRPr lang="en-US" dirty="0">
              <a:solidFill>
                <a:prstClr val="black"/>
              </a:solidFill>
            </a:endParaRPr>
          </a:p>
        </p:txBody>
      </p:sp>
      <p:sp>
        <p:nvSpPr>
          <p:cNvPr id="8" name="Slide Number Placeholder 7">
            <a:extLst>
              <a:ext uri="{FF2B5EF4-FFF2-40B4-BE49-F238E27FC236}">
                <a16:creationId xmlns:a16="http://schemas.microsoft.com/office/drawing/2014/main" id="{A36E77F2-A552-35DB-BB01-5C80190D7CA4}"/>
              </a:ext>
            </a:extLst>
          </p:cNvPr>
          <p:cNvSpPr>
            <a:spLocks noGrp="1"/>
          </p:cNvSpPr>
          <p:nvPr>
            <p:ph type="sldNum" sz="quarter" idx="12"/>
          </p:nvPr>
        </p:nvSpPr>
        <p:spPr/>
        <p:txBody>
          <a:bodyPr/>
          <a:lstStyle/>
          <a:p>
            <a:fld id="{96652B35-718D-4E28-AFEB-B694A3B357E8}" type="slidenum">
              <a:rPr lang="en-US" smtClean="0">
                <a:solidFill>
                  <a:prstClr val="black"/>
                </a:solidFill>
              </a:rPr>
              <a:pPr/>
              <a:t>‹#›</a:t>
            </a:fld>
            <a:endParaRPr lang="en-US" sz="2000" dirty="0">
              <a:solidFill>
                <a:prstClr val="white"/>
              </a:solidFill>
            </a:endParaRPr>
          </a:p>
        </p:txBody>
      </p:sp>
    </p:spTree>
    <p:extLst>
      <p:ext uri="{BB962C8B-B14F-4D97-AF65-F5344CB8AC3E}">
        <p14:creationId xmlns:p14="http://schemas.microsoft.com/office/powerpoint/2010/main" val="21077792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C0BC9EC-A8FE-97B4-1488-91D4753C8307}"/>
              </a:ext>
            </a:extLst>
          </p:cNvPr>
          <p:cNvGrpSpPr/>
          <p:nvPr userDrawn="1"/>
        </p:nvGrpSpPr>
        <p:grpSpPr>
          <a:xfrm>
            <a:off x="6543043" y="11304725"/>
            <a:ext cx="317459" cy="691748"/>
            <a:chOff x="4469936" y="430528"/>
            <a:chExt cx="665140" cy="389108"/>
          </a:xfrm>
          <a:solidFill>
            <a:srgbClr val="C10000"/>
          </a:solidFill>
        </p:grpSpPr>
        <p:sp>
          <p:nvSpPr>
            <p:cNvPr id="8" name="Rectangle: Rounded Corners 7">
              <a:extLst>
                <a:ext uri="{FF2B5EF4-FFF2-40B4-BE49-F238E27FC236}">
                  <a16:creationId xmlns:a16="http://schemas.microsoft.com/office/drawing/2014/main" id="{CD5E9BCE-7D4F-1864-8E9F-4E2AC7EC6804}"/>
                </a:ext>
              </a:extLst>
            </p:cNvPr>
            <p:cNvSpPr/>
            <p:nvPr/>
          </p:nvSpPr>
          <p:spPr>
            <a:xfrm rot="10800000">
              <a:off x="4469936" y="430529"/>
              <a:ext cx="665140" cy="389107"/>
            </a:xfrm>
            <a:prstGeom prst="roundRect">
              <a:avLst>
                <a:gd name="adj" fmla="val 50000"/>
              </a:avLst>
            </a:prstGeom>
            <a:solidFill>
              <a:srgbClr val="9B383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b="0" i="0" dirty="0">
                <a:latin typeface="Montserrat" pitchFamily="2" charset="77"/>
              </a:endParaRPr>
            </a:p>
          </p:txBody>
        </p:sp>
        <p:sp>
          <p:nvSpPr>
            <p:cNvPr id="9" name="Rectangle: Single Corner Rounded 8">
              <a:extLst>
                <a:ext uri="{FF2B5EF4-FFF2-40B4-BE49-F238E27FC236}">
                  <a16:creationId xmlns:a16="http://schemas.microsoft.com/office/drawing/2014/main" id="{EEFE48A7-36A1-F3DD-869F-477847EC9392}"/>
                </a:ext>
              </a:extLst>
            </p:cNvPr>
            <p:cNvSpPr/>
            <p:nvPr/>
          </p:nvSpPr>
          <p:spPr>
            <a:xfrm flipH="1">
              <a:off x="4817135" y="430528"/>
              <a:ext cx="317939" cy="389108"/>
            </a:xfrm>
            <a:prstGeom prst="round1Rect">
              <a:avLst/>
            </a:prstGeom>
            <a:solidFill>
              <a:srgbClr val="9B383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b="0" i="0" dirty="0">
                <a:latin typeface="Montserrat" pitchFamily="2" charset="77"/>
              </a:endParaRPr>
            </a:p>
          </p:txBody>
        </p:sp>
      </p:grpSp>
      <p:sp>
        <p:nvSpPr>
          <p:cNvPr id="6" name="Slide Number Placeholder 5">
            <a:extLst>
              <a:ext uri="{FF2B5EF4-FFF2-40B4-BE49-F238E27FC236}">
                <a16:creationId xmlns:a16="http://schemas.microsoft.com/office/drawing/2014/main" id="{2F745B33-CAE8-CF3F-5700-9FFE6A4B3EED}"/>
              </a:ext>
            </a:extLst>
          </p:cNvPr>
          <p:cNvSpPr>
            <a:spLocks noGrp="1"/>
          </p:cNvSpPr>
          <p:nvPr>
            <p:ph type="sldNum" sz="quarter" idx="12"/>
          </p:nvPr>
        </p:nvSpPr>
        <p:spPr>
          <a:xfrm>
            <a:off x="6543042" y="11326044"/>
            <a:ext cx="314958" cy="649111"/>
          </a:xfrm>
        </p:spPr>
        <p:txBody>
          <a:bodyPr/>
          <a:lstStyle>
            <a:lvl1pPr algn="ctr">
              <a:defRPr b="0" i="0">
                <a:solidFill>
                  <a:schemeClr val="bg1"/>
                </a:solidFill>
                <a:latin typeface="Montserrat" pitchFamily="2" charset="77"/>
                <a:ea typeface="Verdana" panose="020B0604030504040204" pitchFamily="34" charset="0"/>
              </a:defRPr>
            </a:lvl1pPr>
          </a:lstStyle>
          <a:p>
            <a:fld id="{0F7EC467-8A71-4ADE-B1D3-E7B1DD299F0C}" type="slidenum">
              <a:rPr lang="en-US" smtClean="0"/>
              <a:pPr/>
              <a:t>‹#›</a:t>
            </a:fld>
            <a:endParaRPr lang="en-US" dirty="0"/>
          </a:p>
        </p:txBody>
      </p:sp>
      <p:sp>
        <p:nvSpPr>
          <p:cNvPr id="13" name="Date Placeholder 3">
            <a:extLst>
              <a:ext uri="{FF2B5EF4-FFF2-40B4-BE49-F238E27FC236}">
                <a16:creationId xmlns:a16="http://schemas.microsoft.com/office/drawing/2014/main" id="{F4526253-370D-E85F-6085-C32E67AA06D8}"/>
              </a:ext>
            </a:extLst>
          </p:cNvPr>
          <p:cNvSpPr>
            <a:spLocks noGrp="1"/>
          </p:cNvSpPr>
          <p:nvPr>
            <p:ph type="dt" sz="half" idx="10"/>
          </p:nvPr>
        </p:nvSpPr>
        <p:spPr>
          <a:xfrm>
            <a:off x="471487" y="11300179"/>
            <a:ext cx="1543050" cy="649111"/>
          </a:xfrm>
        </p:spPr>
        <p:txBody>
          <a:bodyPr/>
          <a:lstStyle>
            <a:lvl1pPr>
              <a:defRPr b="0" i="0">
                <a:latin typeface="Montserrat" pitchFamily="2" charset="77"/>
                <a:ea typeface="Verdana" panose="020B0604030504040204" pitchFamily="34" charset="0"/>
              </a:defRPr>
            </a:lvl1pPr>
          </a:lstStyle>
          <a:p>
            <a:r>
              <a:rPr lang="en-US" dirty="0"/>
              <a:t>5 March 2024</a:t>
            </a:r>
          </a:p>
        </p:txBody>
      </p:sp>
      <p:sp>
        <p:nvSpPr>
          <p:cNvPr id="14" name="Footer Placeholder 4">
            <a:extLst>
              <a:ext uri="{FF2B5EF4-FFF2-40B4-BE49-F238E27FC236}">
                <a16:creationId xmlns:a16="http://schemas.microsoft.com/office/drawing/2014/main" id="{73A7A56D-7D70-686B-D3C3-927FEC7D253C}"/>
              </a:ext>
            </a:extLst>
          </p:cNvPr>
          <p:cNvSpPr>
            <a:spLocks noGrp="1"/>
          </p:cNvSpPr>
          <p:nvPr>
            <p:ph type="ftr" sz="quarter" idx="11"/>
          </p:nvPr>
        </p:nvSpPr>
        <p:spPr>
          <a:xfrm>
            <a:off x="2271713" y="11300179"/>
            <a:ext cx="2314575" cy="649111"/>
          </a:xfrm>
        </p:spPr>
        <p:txBody>
          <a:bodyPr/>
          <a:lstStyle>
            <a:lvl1pPr>
              <a:defRPr b="0" i="0">
                <a:latin typeface="Montserrat" pitchFamily="2" charset="77"/>
                <a:ea typeface="Verdana" panose="020B0604030504040204" pitchFamily="34" charset="0"/>
              </a:defRPr>
            </a:lvl1pPr>
          </a:lstStyle>
          <a:p>
            <a:r>
              <a:rPr lang="en-US" dirty="0"/>
              <a:t>ICMLA - 2023</a:t>
            </a:r>
          </a:p>
        </p:txBody>
      </p:sp>
      <p:sp>
        <p:nvSpPr>
          <p:cNvPr id="15" name="Content Placeholder 2">
            <a:extLst>
              <a:ext uri="{FF2B5EF4-FFF2-40B4-BE49-F238E27FC236}">
                <a16:creationId xmlns:a16="http://schemas.microsoft.com/office/drawing/2014/main" id="{4A5E43CB-BA39-C531-DE0C-E7A4EB3CD58D}"/>
              </a:ext>
            </a:extLst>
          </p:cNvPr>
          <p:cNvSpPr>
            <a:spLocks noGrp="1"/>
          </p:cNvSpPr>
          <p:nvPr>
            <p:ph idx="1"/>
          </p:nvPr>
        </p:nvSpPr>
        <p:spPr>
          <a:xfrm>
            <a:off x="471488" y="2405889"/>
            <a:ext cx="5915025" cy="8575380"/>
          </a:xfrm>
        </p:spPr>
        <p:txBody>
          <a:bodyPr/>
          <a:lstStyle>
            <a:lvl1pPr>
              <a:defRPr b="0" i="0">
                <a:solidFill>
                  <a:schemeClr val="bg2">
                    <a:lumMod val="25000"/>
                  </a:schemeClr>
                </a:solidFill>
                <a:latin typeface="Aptos" panose="020B0004020202020204" pitchFamily="34" charset="0"/>
                <a:ea typeface="Verdana" panose="020B0604030504040204" pitchFamily="34" charset="0"/>
              </a:defRPr>
            </a:lvl1pPr>
            <a:lvl2pPr marL="685800" indent="-228600">
              <a:buFont typeface="Verdana" panose="020B0604030504040204" pitchFamily="34" charset="0"/>
              <a:buChar char="–"/>
              <a:defRPr b="0" i="0">
                <a:solidFill>
                  <a:schemeClr val="bg2">
                    <a:lumMod val="25000"/>
                  </a:schemeClr>
                </a:solidFill>
                <a:latin typeface="Aptos" panose="020B0004020202020204" pitchFamily="34" charset="0"/>
                <a:ea typeface="Verdana" panose="020B0604030504040204" pitchFamily="34" charset="0"/>
              </a:defRPr>
            </a:lvl2pPr>
            <a:lvl3pPr>
              <a:defRPr b="0" i="0">
                <a:solidFill>
                  <a:srgbClr val="747474"/>
                </a:solidFill>
                <a:latin typeface="Aptos" panose="020B0004020202020204" pitchFamily="34" charset="0"/>
                <a:ea typeface="Verdana" panose="020B0604030504040204" pitchFamily="34" charset="0"/>
              </a:defRPr>
            </a:lvl3pPr>
            <a:lvl4pPr>
              <a:defRPr b="0" i="0">
                <a:solidFill>
                  <a:srgbClr val="747474"/>
                </a:solidFill>
                <a:latin typeface="Aptos" panose="020B0004020202020204" pitchFamily="34" charset="0"/>
                <a:ea typeface="Verdana" panose="020B0604030504040204" pitchFamily="34" charset="0"/>
              </a:defRPr>
            </a:lvl4pPr>
            <a:lvl5pPr>
              <a:defRPr b="0" i="0">
                <a:solidFill>
                  <a:srgbClr val="747474"/>
                </a:solidFill>
                <a:latin typeface="Aptos" panose="020B0004020202020204" pitchFamily="34" charset="0"/>
                <a:ea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laceholder 1">
            <a:extLst>
              <a:ext uri="{FF2B5EF4-FFF2-40B4-BE49-F238E27FC236}">
                <a16:creationId xmlns:a16="http://schemas.microsoft.com/office/drawing/2014/main" id="{67990502-5D7E-03E7-150D-46E5B2BCB55D}"/>
              </a:ext>
            </a:extLst>
          </p:cNvPr>
          <p:cNvSpPr>
            <a:spLocks noGrp="1"/>
          </p:cNvSpPr>
          <p:nvPr>
            <p:ph type="title"/>
          </p:nvPr>
        </p:nvSpPr>
        <p:spPr>
          <a:xfrm>
            <a:off x="471488" y="49333"/>
            <a:ext cx="5915025" cy="2356556"/>
          </a:xfrm>
          <a:prstGeom prst="rect">
            <a:avLst/>
          </a:prstGeom>
        </p:spPr>
        <p:txBody>
          <a:bodyPr vert="horz" lIns="91440" tIns="45720" rIns="91440" bIns="45720" rtlCol="0" anchor="ctr">
            <a:normAutofit/>
          </a:bodyPr>
          <a:lstStyle>
            <a:lvl1pPr>
              <a:defRPr b="0"/>
            </a:lvl1pPr>
          </a:lstStyle>
          <a:p>
            <a:r>
              <a:rPr lang="en-US" dirty="0"/>
              <a:t>Click to edit Master title style</a:t>
            </a:r>
          </a:p>
        </p:txBody>
      </p:sp>
    </p:spTree>
    <p:extLst>
      <p:ext uri="{BB962C8B-B14F-4D97-AF65-F5344CB8AC3E}">
        <p14:creationId xmlns:p14="http://schemas.microsoft.com/office/powerpoint/2010/main" val="37891532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C0BC9EC-A8FE-97B4-1488-91D4753C8307}"/>
              </a:ext>
            </a:extLst>
          </p:cNvPr>
          <p:cNvGrpSpPr/>
          <p:nvPr userDrawn="1"/>
        </p:nvGrpSpPr>
        <p:grpSpPr>
          <a:xfrm>
            <a:off x="6543043" y="11304725"/>
            <a:ext cx="317459" cy="691748"/>
            <a:chOff x="4469936" y="430528"/>
            <a:chExt cx="665140" cy="389108"/>
          </a:xfrm>
          <a:solidFill>
            <a:schemeClr val="tx1">
              <a:lumMod val="65000"/>
              <a:lumOff val="35000"/>
            </a:schemeClr>
          </a:solidFill>
        </p:grpSpPr>
        <p:sp>
          <p:nvSpPr>
            <p:cNvPr id="8" name="Rectangle: Rounded Corners 7">
              <a:extLst>
                <a:ext uri="{FF2B5EF4-FFF2-40B4-BE49-F238E27FC236}">
                  <a16:creationId xmlns:a16="http://schemas.microsoft.com/office/drawing/2014/main" id="{CD5E9BCE-7D4F-1864-8E9F-4E2AC7EC6804}"/>
                </a:ext>
              </a:extLst>
            </p:cNvPr>
            <p:cNvSpPr/>
            <p:nvPr/>
          </p:nvSpPr>
          <p:spPr>
            <a:xfrm rot="10800000">
              <a:off x="4469936" y="430529"/>
              <a:ext cx="665140" cy="389107"/>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b="0" i="0" dirty="0">
                <a:latin typeface="Montserrat" pitchFamily="2" charset="77"/>
              </a:endParaRPr>
            </a:p>
          </p:txBody>
        </p:sp>
        <p:sp>
          <p:nvSpPr>
            <p:cNvPr id="9" name="Rectangle: Single Corner Rounded 8">
              <a:extLst>
                <a:ext uri="{FF2B5EF4-FFF2-40B4-BE49-F238E27FC236}">
                  <a16:creationId xmlns:a16="http://schemas.microsoft.com/office/drawing/2014/main" id="{EEFE48A7-36A1-F3DD-869F-477847EC9392}"/>
                </a:ext>
              </a:extLst>
            </p:cNvPr>
            <p:cNvSpPr/>
            <p:nvPr/>
          </p:nvSpPr>
          <p:spPr>
            <a:xfrm flipH="1">
              <a:off x="4817135" y="430528"/>
              <a:ext cx="317939" cy="389108"/>
            </a:xfrm>
            <a:prstGeom prst="round1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b="0" i="0" dirty="0">
                <a:latin typeface="Montserrat" pitchFamily="2" charset="77"/>
              </a:endParaRPr>
            </a:p>
          </p:txBody>
        </p:sp>
      </p:grpSp>
      <p:sp>
        <p:nvSpPr>
          <p:cNvPr id="6" name="Slide Number Placeholder 5">
            <a:extLst>
              <a:ext uri="{FF2B5EF4-FFF2-40B4-BE49-F238E27FC236}">
                <a16:creationId xmlns:a16="http://schemas.microsoft.com/office/drawing/2014/main" id="{2F745B33-CAE8-CF3F-5700-9FFE6A4B3EED}"/>
              </a:ext>
            </a:extLst>
          </p:cNvPr>
          <p:cNvSpPr>
            <a:spLocks noGrp="1"/>
          </p:cNvSpPr>
          <p:nvPr>
            <p:ph type="sldNum" sz="quarter" idx="12"/>
          </p:nvPr>
        </p:nvSpPr>
        <p:spPr>
          <a:xfrm>
            <a:off x="6543042" y="11326044"/>
            <a:ext cx="314958" cy="649111"/>
          </a:xfrm>
        </p:spPr>
        <p:txBody>
          <a:bodyPr/>
          <a:lstStyle>
            <a:lvl1pPr algn="ctr">
              <a:defRPr b="0" i="0">
                <a:solidFill>
                  <a:schemeClr val="bg1"/>
                </a:solidFill>
                <a:latin typeface="Montserrat" pitchFamily="2" charset="77"/>
                <a:ea typeface="Verdana" panose="020B0604030504040204" pitchFamily="34" charset="0"/>
              </a:defRPr>
            </a:lvl1pPr>
          </a:lstStyle>
          <a:p>
            <a:fld id="{0F7EC467-8A71-4ADE-B1D3-E7B1DD299F0C}" type="slidenum">
              <a:rPr lang="en-US" smtClean="0"/>
              <a:pPr/>
              <a:t>‹#›</a:t>
            </a:fld>
            <a:endParaRPr lang="en-US" dirty="0"/>
          </a:p>
        </p:txBody>
      </p:sp>
      <p:sp>
        <p:nvSpPr>
          <p:cNvPr id="3" name="Content Placeholder 2">
            <a:extLst>
              <a:ext uri="{FF2B5EF4-FFF2-40B4-BE49-F238E27FC236}">
                <a16:creationId xmlns:a16="http://schemas.microsoft.com/office/drawing/2014/main" id="{FAF956EB-21ED-C6C2-C4CD-B2E865F5F31F}"/>
              </a:ext>
            </a:extLst>
          </p:cNvPr>
          <p:cNvSpPr>
            <a:spLocks noGrp="1"/>
          </p:cNvSpPr>
          <p:nvPr>
            <p:ph idx="1"/>
          </p:nvPr>
        </p:nvSpPr>
        <p:spPr>
          <a:xfrm>
            <a:off x="471488" y="2405889"/>
            <a:ext cx="5915025" cy="8575380"/>
          </a:xfrm>
        </p:spPr>
        <p:txBody>
          <a:bodyPr>
            <a:normAutofit/>
          </a:bodyPr>
          <a:lstStyle>
            <a:lvl1pPr>
              <a:defRPr sz="2800" b="0" i="0">
                <a:solidFill>
                  <a:schemeClr val="bg2">
                    <a:lumMod val="25000"/>
                  </a:schemeClr>
                </a:solidFill>
                <a:latin typeface="Montserrat" panose="00000500000000000000" pitchFamily="2" charset="0"/>
                <a:ea typeface="Verdana" panose="020B0604030504040204" pitchFamily="34" charset="0"/>
              </a:defRPr>
            </a:lvl1pPr>
            <a:lvl2pPr>
              <a:defRPr sz="2400" b="0" i="0">
                <a:solidFill>
                  <a:schemeClr val="bg2">
                    <a:lumMod val="25000"/>
                  </a:schemeClr>
                </a:solidFill>
                <a:latin typeface="Montserrat" panose="00000500000000000000" pitchFamily="2" charset="0"/>
                <a:ea typeface="Verdana" panose="020B0604030504040204" pitchFamily="34" charset="0"/>
              </a:defRPr>
            </a:lvl2pPr>
            <a:lvl3pPr>
              <a:defRPr sz="2000" b="0" i="0">
                <a:solidFill>
                  <a:srgbClr val="747474"/>
                </a:solidFill>
                <a:latin typeface="Montserrat" panose="00000500000000000000" pitchFamily="2" charset="0"/>
                <a:ea typeface="Verdana" panose="020B0604030504040204" pitchFamily="34" charset="0"/>
              </a:defRPr>
            </a:lvl3pPr>
            <a:lvl4pPr>
              <a:defRPr sz="2000" b="0" i="0">
                <a:solidFill>
                  <a:srgbClr val="747474"/>
                </a:solidFill>
                <a:latin typeface="Montserrat" panose="00000500000000000000" pitchFamily="2" charset="0"/>
                <a:ea typeface="Verdana" panose="020B0604030504040204" pitchFamily="34" charset="0"/>
              </a:defRPr>
            </a:lvl4pPr>
            <a:lvl5pPr>
              <a:defRPr sz="2000" b="0" i="0">
                <a:solidFill>
                  <a:srgbClr val="747474"/>
                </a:solidFill>
                <a:latin typeface="Montserrat" panose="00000500000000000000" pitchFamily="2" charset="0"/>
                <a:ea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Date Placeholder 3">
            <a:extLst>
              <a:ext uri="{FF2B5EF4-FFF2-40B4-BE49-F238E27FC236}">
                <a16:creationId xmlns:a16="http://schemas.microsoft.com/office/drawing/2014/main" id="{BE239AD1-14D8-46CE-3488-AFCD2C3AA24F}"/>
              </a:ext>
            </a:extLst>
          </p:cNvPr>
          <p:cNvSpPr>
            <a:spLocks noGrp="1"/>
          </p:cNvSpPr>
          <p:nvPr>
            <p:ph type="dt" sz="half" idx="10"/>
          </p:nvPr>
        </p:nvSpPr>
        <p:spPr>
          <a:xfrm>
            <a:off x="471487" y="11300179"/>
            <a:ext cx="1543050" cy="649111"/>
          </a:xfrm>
        </p:spPr>
        <p:txBody>
          <a:bodyPr/>
          <a:lstStyle>
            <a:lvl1pPr>
              <a:defRPr b="0" i="0">
                <a:latin typeface="Montserrat" pitchFamily="2" charset="77"/>
                <a:ea typeface="Verdana" panose="020B0604030504040204" pitchFamily="34" charset="0"/>
              </a:defRPr>
            </a:lvl1pPr>
          </a:lstStyle>
          <a:p>
            <a:r>
              <a:rPr lang="en-US" dirty="0"/>
              <a:t>5 March 2024</a:t>
            </a:r>
          </a:p>
        </p:txBody>
      </p:sp>
      <p:sp>
        <p:nvSpPr>
          <p:cNvPr id="13" name="Footer Placeholder 4">
            <a:extLst>
              <a:ext uri="{FF2B5EF4-FFF2-40B4-BE49-F238E27FC236}">
                <a16:creationId xmlns:a16="http://schemas.microsoft.com/office/drawing/2014/main" id="{22A58A9E-C287-EC71-26D5-3A01E57FA421}"/>
              </a:ext>
            </a:extLst>
          </p:cNvPr>
          <p:cNvSpPr>
            <a:spLocks noGrp="1"/>
          </p:cNvSpPr>
          <p:nvPr>
            <p:ph type="ftr" sz="quarter" idx="11"/>
          </p:nvPr>
        </p:nvSpPr>
        <p:spPr>
          <a:xfrm>
            <a:off x="2271713" y="11300179"/>
            <a:ext cx="2314575" cy="649111"/>
          </a:xfrm>
        </p:spPr>
        <p:txBody>
          <a:bodyPr/>
          <a:lstStyle>
            <a:lvl1pPr>
              <a:defRPr b="0" i="0">
                <a:latin typeface="Montserrat" pitchFamily="2" charset="77"/>
                <a:ea typeface="Verdana" panose="020B0604030504040204" pitchFamily="34" charset="0"/>
              </a:defRPr>
            </a:lvl1pPr>
          </a:lstStyle>
          <a:p>
            <a:r>
              <a:rPr lang="en-US" dirty="0"/>
              <a:t>ICMLA - 2023</a:t>
            </a:r>
          </a:p>
        </p:txBody>
      </p:sp>
    </p:spTree>
    <p:extLst>
      <p:ext uri="{BB962C8B-B14F-4D97-AF65-F5344CB8AC3E}">
        <p14:creationId xmlns:p14="http://schemas.microsoft.com/office/powerpoint/2010/main" val="3450651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C0BC9EC-A8FE-97B4-1488-91D4753C8307}"/>
              </a:ext>
            </a:extLst>
          </p:cNvPr>
          <p:cNvGrpSpPr/>
          <p:nvPr userDrawn="1"/>
        </p:nvGrpSpPr>
        <p:grpSpPr>
          <a:xfrm>
            <a:off x="6543043" y="11304725"/>
            <a:ext cx="317459" cy="691748"/>
            <a:chOff x="4469936" y="430528"/>
            <a:chExt cx="665140" cy="389108"/>
          </a:xfrm>
          <a:solidFill>
            <a:srgbClr val="869BC1"/>
          </a:solidFill>
        </p:grpSpPr>
        <p:sp>
          <p:nvSpPr>
            <p:cNvPr id="8" name="Rectangle: Rounded Corners 7">
              <a:extLst>
                <a:ext uri="{FF2B5EF4-FFF2-40B4-BE49-F238E27FC236}">
                  <a16:creationId xmlns:a16="http://schemas.microsoft.com/office/drawing/2014/main" id="{CD5E9BCE-7D4F-1864-8E9F-4E2AC7EC6804}"/>
                </a:ext>
              </a:extLst>
            </p:cNvPr>
            <p:cNvSpPr/>
            <p:nvPr/>
          </p:nvSpPr>
          <p:spPr>
            <a:xfrm rot="10800000">
              <a:off x="4469936" y="430529"/>
              <a:ext cx="665140" cy="389107"/>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b="0" i="0" dirty="0">
                <a:latin typeface="Montserrat" pitchFamily="2" charset="77"/>
              </a:endParaRPr>
            </a:p>
          </p:txBody>
        </p:sp>
        <p:sp>
          <p:nvSpPr>
            <p:cNvPr id="9" name="Rectangle: Single Corner Rounded 8">
              <a:extLst>
                <a:ext uri="{FF2B5EF4-FFF2-40B4-BE49-F238E27FC236}">
                  <a16:creationId xmlns:a16="http://schemas.microsoft.com/office/drawing/2014/main" id="{EEFE48A7-36A1-F3DD-869F-477847EC9392}"/>
                </a:ext>
              </a:extLst>
            </p:cNvPr>
            <p:cNvSpPr/>
            <p:nvPr/>
          </p:nvSpPr>
          <p:spPr>
            <a:xfrm flipH="1">
              <a:off x="4817135" y="430528"/>
              <a:ext cx="317939" cy="389108"/>
            </a:xfrm>
            <a:prstGeom prst="round1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b="0" i="0" dirty="0">
                <a:latin typeface="Montserrat" pitchFamily="2" charset="77"/>
              </a:endParaRPr>
            </a:p>
          </p:txBody>
        </p:sp>
      </p:grpSp>
      <p:sp>
        <p:nvSpPr>
          <p:cNvPr id="6" name="Slide Number Placeholder 5">
            <a:extLst>
              <a:ext uri="{FF2B5EF4-FFF2-40B4-BE49-F238E27FC236}">
                <a16:creationId xmlns:a16="http://schemas.microsoft.com/office/drawing/2014/main" id="{2F745B33-CAE8-CF3F-5700-9FFE6A4B3EED}"/>
              </a:ext>
            </a:extLst>
          </p:cNvPr>
          <p:cNvSpPr>
            <a:spLocks noGrp="1"/>
          </p:cNvSpPr>
          <p:nvPr>
            <p:ph type="sldNum" sz="quarter" idx="12"/>
          </p:nvPr>
        </p:nvSpPr>
        <p:spPr>
          <a:xfrm>
            <a:off x="6543042" y="11326044"/>
            <a:ext cx="314958" cy="649111"/>
          </a:xfrm>
        </p:spPr>
        <p:txBody>
          <a:bodyPr/>
          <a:lstStyle>
            <a:lvl1pPr algn="ctr">
              <a:defRPr b="0" i="0">
                <a:solidFill>
                  <a:schemeClr val="bg1"/>
                </a:solidFill>
                <a:latin typeface="Montserrat" pitchFamily="2" charset="77"/>
                <a:ea typeface="Verdana" panose="020B0604030504040204" pitchFamily="34" charset="0"/>
              </a:defRPr>
            </a:lvl1pPr>
          </a:lstStyle>
          <a:p>
            <a:fld id="{0F7EC467-8A71-4ADE-B1D3-E7B1DD299F0C}" type="slidenum">
              <a:rPr lang="en-US" smtClean="0"/>
              <a:pPr/>
              <a:t>‹#›</a:t>
            </a:fld>
            <a:endParaRPr lang="en-US" dirty="0"/>
          </a:p>
        </p:txBody>
      </p:sp>
      <p:sp>
        <p:nvSpPr>
          <p:cNvPr id="14" name="Date Placeholder 3">
            <a:extLst>
              <a:ext uri="{FF2B5EF4-FFF2-40B4-BE49-F238E27FC236}">
                <a16:creationId xmlns:a16="http://schemas.microsoft.com/office/drawing/2014/main" id="{A775A105-C45D-1C95-9637-BFC497CB3E57}"/>
              </a:ext>
            </a:extLst>
          </p:cNvPr>
          <p:cNvSpPr>
            <a:spLocks noGrp="1"/>
          </p:cNvSpPr>
          <p:nvPr>
            <p:ph type="dt" sz="half" idx="10"/>
          </p:nvPr>
        </p:nvSpPr>
        <p:spPr>
          <a:xfrm>
            <a:off x="471487" y="11300179"/>
            <a:ext cx="1543050" cy="649111"/>
          </a:xfrm>
        </p:spPr>
        <p:txBody>
          <a:bodyPr/>
          <a:lstStyle>
            <a:lvl1pPr>
              <a:defRPr b="0" i="0">
                <a:latin typeface="Montserrat" pitchFamily="2" charset="77"/>
                <a:ea typeface="Verdana" panose="020B0604030504040204" pitchFamily="34" charset="0"/>
              </a:defRPr>
            </a:lvl1pPr>
          </a:lstStyle>
          <a:p>
            <a:r>
              <a:rPr lang="en-US" dirty="0"/>
              <a:t>5 March 2024</a:t>
            </a:r>
          </a:p>
        </p:txBody>
      </p:sp>
      <p:sp>
        <p:nvSpPr>
          <p:cNvPr id="15" name="Footer Placeholder 4">
            <a:extLst>
              <a:ext uri="{FF2B5EF4-FFF2-40B4-BE49-F238E27FC236}">
                <a16:creationId xmlns:a16="http://schemas.microsoft.com/office/drawing/2014/main" id="{E52454AD-3DEA-9FF3-A19B-64D56449FC1C}"/>
              </a:ext>
            </a:extLst>
          </p:cNvPr>
          <p:cNvSpPr>
            <a:spLocks noGrp="1"/>
          </p:cNvSpPr>
          <p:nvPr>
            <p:ph type="ftr" sz="quarter" idx="11"/>
          </p:nvPr>
        </p:nvSpPr>
        <p:spPr>
          <a:xfrm>
            <a:off x="2271713" y="11300179"/>
            <a:ext cx="2314575" cy="649111"/>
          </a:xfrm>
        </p:spPr>
        <p:txBody>
          <a:bodyPr/>
          <a:lstStyle>
            <a:lvl1pPr>
              <a:defRPr b="0" i="0">
                <a:latin typeface="Montserrat" pitchFamily="2" charset="77"/>
                <a:ea typeface="Verdana" panose="020B0604030504040204" pitchFamily="34" charset="0"/>
              </a:defRPr>
            </a:lvl1pPr>
          </a:lstStyle>
          <a:p>
            <a:r>
              <a:rPr lang="en-US" dirty="0"/>
              <a:t>ICMLA - 2023</a:t>
            </a:r>
          </a:p>
        </p:txBody>
      </p:sp>
      <p:sp>
        <p:nvSpPr>
          <p:cNvPr id="16" name="Content Placeholder 2">
            <a:extLst>
              <a:ext uri="{FF2B5EF4-FFF2-40B4-BE49-F238E27FC236}">
                <a16:creationId xmlns:a16="http://schemas.microsoft.com/office/drawing/2014/main" id="{5478EF7E-BB25-5470-09FF-811396D57948}"/>
              </a:ext>
            </a:extLst>
          </p:cNvPr>
          <p:cNvSpPr>
            <a:spLocks noGrp="1"/>
          </p:cNvSpPr>
          <p:nvPr>
            <p:ph idx="1"/>
          </p:nvPr>
        </p:nvSpPr>
        <p:spPr>
          <a:xfrm>
            <a:off x="471488" y="2405889"/>
            <a:ext cx="5915025" cy="8575380"/>
          </a:xfrm>
        </p:spPr>
        <p:txBody>
          <a:bodyPr/>
          <a:lstStyle>
            <a:lvl1pPr>
              <a:defRPr b="0" i="0">
                <a:solidFill>
                  <a:schemeClr val="bg2">
                    <a:lumMod val="25000"/>
                  </a:schemeClr>
                </a:solidFill>
                <a:latin typeface="Montserrat" panose="00000500000000000000" pitchFamily="2" charset="0"/>
                <a:ea typeface="Verdana" panose="020B0604030504040204" pitchFamily="34" charset="0"/>
              </a:defRPr>
            </a:lvl1pPr>
            <a:lvl2pPr>
              <a:defRPr b="0" i="0">
                <a:solidFill>
                  <a:schemeClr val="bg2">
                    <a:lumMod val="25000"/>
                  </a:schemeClr>
                </a:solidFill>
                <a:latin typeface="Montserrat" panose="00000500000000000000" pitchFamily="2" charset="0"/>
                <a:ea typeface="Verdana" panose="020B0604030504040204" pitchFamily="34" charset="0"/>
              </a:defRPr>
            </a:lvl2pPr>
            <a:lvl3pPr>
              <a:defRPr b="0" i="0">
                <a:solidFill>
                  <a:srgbClr val="747474"/>
                </a:solidFill>
                <a:latin typeface="Montserrat" panose="00000500000000000000" pitchFamily="2" charset="0"/>
                <a:ea typeface="Verdana" panose="020B0604030504040204" pitchFamily="34" charset="0"/>
              </a:defRPr>
            </a:lvl3pPr>
            <a:lvl4pPr>
              <a:defRPr b="0" i="0">
                <a:solidFill>
                  <a:srgbClr val="747474"/>
                </a:solidFill>
                <a:latin typeface="Montserrat" panose="00000500000000000000" pitchFamily="2" charset="0"/>
                <a:ea typeface="Verdana" panose="020B0604030504040204" pitchFamily="34" charset="0"/>
              </a:defRPr>
            </a:lvl4pPr>
            <a:lvl5pPr>
              <a:defRPr b="0" i="0">
                <a:solidFill>
                  <a:srgbClr val="747474"/>
                </a:solidFill>
                <a:latin typeface="Montserrat" panose="00000500000000000000" pitchFamily="2" charset="0"/>
                <a:ea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45385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C0BC9EC-A8FE-97B4-1488-91D4753C8307}"/>
              </a:ext>
            </a:extLst>
          </p:cNvPr>
          <p:cNvGrpSpPr/>
          <p:nvPr userDrawn="1"/>
        </p:nvGrpSpPr>
        <p:grpSpPr>
          <a:xfrm>
            <a:off x="6543043" y="11304725"/>
            <a:ext cx="317459" cy="691748"/>
            <a:chOff x="4469936" y="430528"/>
            <a:chExt cx="665140" cy="389108"/>
          </a:xfrm>
          <a:solidFill>
            <a:srgbClr val="CE9584"/>
          </a:solidFill>
        </p:grpSpPr>
        <p:sp>
          <p:nvSpPr>
            <p:cNvPr id="8" name="Rectangle: Rounded Corners 7">
              <a:extLst>
                <a:ext uri="{FF2B5EF4-FFF2-40B4-BE49-F238E27FC236}">
                  <a16:creationId xmlns:a16="http://schemas.microsoft.com/office/drawing/2014/main" id="{CD5E9BCE-7D4F-1864-8E9F-4E2AC7EC6804}"/>
                </a:ext>
              </a:extLst>
            </p:cNvPr>
            <p:cNvSpPr/>
            <p:nvPr/>
          </p:nvSpPr>
          <p:spPr>
            <a:xfrm rot="10800000">
              <a:off x="4469936" y="430529"/>
              <a:ext cx="665140" cy="389107"/>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b="0" i="0" dirty="0">
                <a:latin typeface="Montserrat" pitchFamily="2" charset="77"/>
              </a:endParaRPr>
            </a:p>
          </p:txBody>
        </p:sp>
        <p:sp>
          <p:nvSpPr>
            <p:cNvPr id="9" name="Rectangle: Single Corner Rounded 8">
              <a:extLst>
                <a:ext uri="{FF2B5EF4-FFF2-40B4-BE49-F238E27FC236}">
                  <a16:creationId xmlns:a16="http://schemas.microsoft.com/office/drawing/2014/main" id="{EEFE48A7-36A1-F3DD-869F-477847EC9392}"/>
                </a:ext>
              </a:extLst>
            </p:cNvPr>
            <p:cNvSpPr/>
            <p:nvPr/>
          </p:nvSpPr>
          <p:spPr>
            <a:xfrm flipH="1">
              <a:off x="4817135" y="430528"/>
              <a:ext cx="317939" cy="389108"/>
            </a:xfrm>
            <a:prstGeom prst="round1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b="0" i="0" dirty="0">
                <a:latin typeface="Montserrat" pitchFamily="2" charset="77"/>
              </a:endParaRPr>
            </a:p>
          </p:txBody>
        </p:sp>
      </p:grpSp>
      <p:sp>
        <p:nvSpPr>
          <p:cNvPr id="6" name="Slide Number Placeholder 5">
            <a:extLst>
              <a:ext uri="{FF2B5EF4-FFF2-40B4-BE49-F238E27FC236}">
                <a16:creationId xmlns:a16="http://schemas.microsoft.com/office/drawing/2014/main" id="{2F745B33-CAE8-CF3F-5700-9FFE6A4B3EED}"/>
              </a:ext>
            </a:extLst>
          </p:cNvPr>
          <p:cNvSpPr>
            <a:spLocks noGrp="1"/>
          </p:cNvSpPr>
          <p:nvPr>
            <p:ph type="sldNum" sz="quarter" idx="12"/>
          </p:nvPr>
        </p:nvSpPr>
        <p:spPr>
          <a:xfrm>
            <a:off x="6543042" y="11326044"/>
            <a:ext cx="314958" cy="649111"/>
          </a:xfrm>
        </p:spPr>
        <p:txBody>
          <a:bodyPr/>
          <a:lstStyle>
            <a:lvl1pPr algn="ctr">
              <a:defRPr b="0" i="0">
                <a:solidFill>
                  <a:schemeClr val="bg1"/>
                </a:solidFill>
                <a:latin typeface="Montserrat" pitchFamily="2" charset="77"/>
                <a:ea typeface="Verdana" panose="020B0604030504040204" pitchFamily="34" charset="0"/>
              </a:defRPr>
            </a:lvl1pPr>
          </a:lstStyle>
          <a:p>
            <a:fld id="{0F7EC467-8A71-4ADE-B1D3-E7B1DD299F0C}" type="slidenum">
              <a:rPr lang="en-US" smtClean="0"/>
              <a:pPr/>
              <a:t>‹#›</a:t>
            </a:fld>
            <a:endParaRPr lang="en-US" dirty="0"/>
          </a:p>
        </p:txBody>
      </p:sp>
      <p:sp>
        <p:nvSpPr>
          <p:cNvPr id="13" name="Date Placeholder 3">
            <a:extLst>
              <a:ext uri="{FF2B5EF4-FFF2-40B4-BE49-F238E27FC236}">
                <a16:creationId xmlns:a16="http://schemas.microsoft.com/office/drawing/2014/main" id="{97821F1F-CDED-5747-44F5-FCF0F9A302D8}"/>
              </a:ext>
            </a:extLst>
          </p:cNvPr>
          <p:cNvSpPr>
            <a:spLocks noGrp="1"/>
          </p:cNvSpPr>
          <p:nvPr>
            <p:ph type="dt" sz="half" idx="10"/>
          </p:nvPr>
        </p:nvSpPr>
        <p:spPr>
          <a:xfrm>
            <a:off x="471487" y="11300179"/>
            <a:ext cx="1543050" cy="649111"/>
          </a:xfrm>
        </p:spPr>
        <p:txBody>
          <a:bodyPr/>
          <a:lstStyle>
            <a:lvl1pPr>
              <a:defRPr b="0" i="0">
                <a:latin typeface="Montserrat" pitchFamily="2" charset="77"/>
                <a:ea typeface="Verdana" panose="020B0604030504040204" pitchFamily="34" charset="0"/>
              </a:defRPr>
            </a:lvl1pPr>
          </a:lstStyle>
          <a:p>
            <a:r>
              <a:rPr lang="en-US" dirty="0"/>
              <a:t>5 March 2024</a:t>
            </a:r>
          </a:p>
        </p:txBody>
      </p:sp>
      <p:sp>
        <p:nvSpPr>
          <p:cNvPr id="14" name="Footer Placeholder 4">
            <a:extLst>
              <a:ext uri="{FF2B5EF4-FFF2-40B4-BE49-F238E27FC236}">
                <a16:creationId xmlns:a16="http://schemas.microsoft.com/office/drawing/2014/main" id="{9A60FDBD-45DF-71EE-0E39-14BBFAE00955}"/>
              </a:ext>
            </a:extLst>
          </p:cNvPr>
          <p:cNvSpPr>
            <a:spLocks noGrp="1"/>
          </p:cNvSpPr>
          <p:nvPr>
            <p:ph type="ftr" sz="quarter" idx="11"/>
          </p:nvPr>
        </p:nvSpPr>
        <p:spPr>
          <a:xfrm>
            <a:off x="2271713" y="11300179"/>
            <a:ext cx="2314575" cy="649111"/>
          </a:xfrm>
        </p:spPr>
        <p:txBody>
          <a:bodyPr/>
          <a:lstStyle>
            <a:lvl1pPr>
              <a:defRPr b="0" i="0">
                <a:latin typeface="Montserrat" pitchFamily="2" charset="77"/>
                <a:ea typeface="Verdana" panose="020B0604030504040204" pitchFamily="34" charset="0"/>
              </a:defRPr>
            </a:lvl1pPr>
          </a:lstStyle>
          <a:p>
            <a:r>
              <a:rPr lang="en-US" dirty="0"/>
              <a:t>ICMLA - 2023</a:t>
            </a:r>
          </a:p>
        </p:txBody>
      </p:sp>
      <p:sp>
        <p:nvSpPr>
          <p:cNvPr id="15" name="Content Placeholder 2">
            <a:extLst>
              <a:ext uri="{FF2B5EF4-FFF2-40B4-BE49-F238E27FC236}">
                <a16:creationId xmlns:a16="http://schemas.microsoft.com/office/drawing/2014/main" id="{F516A24A-9F34-D4D7-6E3B-0E00B4714638}"/>
              </a:ext>
            </a:extLst>
          </p:cNvPr>
          <p:cNvSpPr>
            <a:spLocks noGrp="1"/>
          </p:cNvSpPr>
          <p:nvPr>
            <p:ph idx="1"/>
          </p:nvPr>
        </p:nvSpPr>
        <p:spPr>
          <a:xfrm>
            <a:off x="471488" y="2405889"/>
            <a:ext cx="5915025" cy="8575380"/>
          </a:xfrm>
        </p:spPr>
        <p:txBody>
          <a:bodyPr/>
          <a:lstStyle>
            <a:lvl1pPr>
              <a:defRPr b="0" i="0">
                <a:solidFill>
                  <a:schemeClr val="bg2">
                    <a:lumMod val="25000"/>
                  </a:schemeClr>
                </a:solidFill>
                <a:latin typeface="Montserrat" pitchFamily="2" charset="77"/>
                <a:ea typeface="Verdana" panose="020B0604030504040204" pitchFamily="34" charset="0"/>
              </a:defRPr>
            </a:lvl1pPr>
            <a:lvl2pPr>
              <a:defRPr b="0" i="0">
                <a:solidFill>
                  <a:schemeClr val="bg2">
                    <a:lumMod val="25000"/>
                  </a:schemeClr>
                </a:solidFill>
                <a:latin typeface="Montserrat" pitchFamily="2" charset="77"/>
                <a:ea typeface="Verdana" panose="020B0604030504040204" pitchFamily="34" charset="0"/>
              </a:defRPr>
            </a:lvl2pPr>
            <a:lvl3pPr>
              <a:defRPr b="0" i="0">
                <a:solidFill>
                  <a:srgbClr val="747474"/>
                </a:solidFill>
                <a:latin typeface="Montserrat" pitchFamily="2" charset="77"/>
                <a:ea typeface="Verdana" panose="020B0604030504040204" pitchFamily="34" charset="0"/>
              </a:defRPr>
            </a:lvl3pPr>
            <a:lvl4pPr>
              <a:defRPr b="0" i="0">
                <a:solidFill>
                  <a:srgbClr val="747474"/>
                </a:solidFill>
                <a:latin typeface="Montserrat" pitchFamily="2" charset="77"/>
                <a:ea typeface="Verdana" panose="020B0604030504040204" pitchFamily="34" charset="0"/>
              </a:defRPr>
            </a:lvl4pPr>
            <a:lvl5pPr>
              <a:defRPr b="0" i="0">
                <a:solidFill>
                  <a:srgbClr val="747474"/>
                </a:solidFill>
                <a:latin typeface="Montserrat" pitchFamily="2" charset="77"/>
                <a:ea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313081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C0BC9EC-A8FE-97B4-1488-91D4753C8307}"/>
              </a:ext>
            </a:extLst>
          </p:cNvPr>
          <p:cNvGrpSpPr/>
          <p:nvPr userDrawn="1"/>
        </p:nvGrpSpPr>
        <p:grpSpPr>
          <a:xfrm>
            <a:off x="6543043" y="11304725"/>
            <a:ext cx="317459" cy="691748"/>
            <a:chOff x="4469936" y="430528"/>
            <a:chExt cx="665140" cy="389108"/>
          </a:xfrm>
          <a:solidFill>
            <a:srgbClr val="C9B58D"/>
          </a:solidFill>
        </p:grpSpPr>
        <p:sp>
          <p:nvSpPr>
            <p:cNvPr id="8" name="Rectangle: Rounded Corners 7">
              <a:extLst>
                <a:ext uri="{FF2B5EF4-FFF2-40B4-BE49-F238E27FC236}">
                  <a16:creationId xmlns:a16="http://schemas.microsoft.com/office/drawing/2014/main" id="{CD5E9BCE-7D4F-1864-8E9F-4E2AC7EC6804}"/>
                </a:ext>
              </a:extLst>
            </p:cNvPr>
            <p:cNvSpPr/>
            <p:nvPr/>
          </p:nvSpPr>
          <p:spPr>
            <a:xfrm rot="10800000">
              <a:off x="4469936" y="430529"/>
              <a:ext cx="665140" cy="389107"/>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b="0" i="0" dirty="0">
                <a:latin typeface="Montserrat" pitchFamily="2" charset="77"/>
              </a:endParaRPr>
            </a:p>
          </p:txBody>
        </p:sp>
        <p:sp>
          <p:nvSpPr>
            <p:cNvPr id="9" name="Rectangle: Single Corner Rounded 8">
              <a:extLst>
                <a:ext uri="{FF2B5EF4-FFF2-40B4-BE49-F238E27FC236}">
                  <a16:creationId xmlns:a16="http://schemas.microsoft.com/office/drawing/2014/main" id="{EEFE48A7-36A1-F3DD-869F-477847EC9392}"/>
                </a:ext>
              </a:extLst>
            </p:cNvPr>
            <p:cNvSpPr/>
            <p:nvPr/>
          </p:nvSpPr>
          <p:spPr>
            <a:xfrm flipH="1">
              <a:off x="4817135" y="430528"/>
              <a:ext cx="317939" cy="389108"/>
            </a:xfrm>
            <a:prstGeom prst="round1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b="0" i="0" dirty="0">
                <a:latin typeface="Montserrat" pitchFamily="2" charset="77"/>
              </a:endParaRPr>
            </a:p>
          </p:txBody>
        </p:sp>
      </p:grpSp>
      <p:sp>
        <p:nvSpPr>
          <p:cNvPr id="6" name="Slide Number Placeholder 5">
            <a:extLst>
              <a:ext uri="{FF2B5EF4-FFF2-40B4-BE49-F238E27FC236}">
                <a16:creationId xmlns:a16="http://schemas.microsoft.com/office/drawing/2014/main" id="{2F745B33-CAE8-CF3F-5700-9FFE6A4B3EED}"/>
              </a:ext>
            </a:extLst>
          </p:cNvPr>
          <p:cNvSpPr>
            <a:spLocks noGrp="1"/>
          </p:cNvSpPr>
          <p:nvPr>
            <p:ph type="sldNum" sz="quarter" idx="12"/>
          </p:nvPr>
        </p:nvSpPr>
        <p:spPr>
          <a:xfrm>
            <a:off x="6543042" y="11326044"/>
            <a:ext cx="314958" cy="649111"/>
          </a:xfrm>
        </p:spPr>
        <p:txBody>
          <a:bodyPr/>
          <a:lstStyle>
            <a:lvl1pPr algn="ctr">
              <a:defRPr b="0" i="0">
                <a:solidFill>
                  <a:schemeClr val="bg1"/>
                </a:solidFill>
                <a:latin typeface="Montserrat" pitchFamily="2" charset="77"/>
                <a:ea typeface="Verdana" panose="020B0604030504040204" pitchFamily="34" charset="0"/>
              </a:defRPr>
            </a:lvl1pPr>
          </a:lstStyle>
          <a:p>
            <a:fld id="{0F7EC467-8A71-4ADE-B1D3-E7B1DD299F0C}" type="slidenum">
              <a:rPr lang="en-US" smtClean="0"/>
              <a:pPr/>
              <a:t>‹#›</a:t>
            </a:fld>
            <a:endParaRPr lang="en-US" dirty="0"/>
          </a:p>
        </p:txBody>
      </p:sp>
      <p:sp>
        <p:nvSpPr>
          <p:cNvPr id="13" name="Date Placeholder 3">
            <a:extLst>
              <a:ext uri="{FF2B5EF4-FFF2-40B4-BE49-F238E27FC236}">
                <a16:creationId xmlns:a16="http://schemas.microsoft.com/office/drawing/2014/main" id="{D3902095-66EF-6792-C606-D9D273CA26D3}"/>
              </a:ext>
            </a:extLst>
          </p:cNvPr>
          <p:cNvSpPr>
            <a:spLocks noGrp="1"/>
          </p:cNvSpPr>
          <p:nvPr>
            <p:ph type="dt" sz="half" idx="10"/>
          </p:nvPr>
        </p:nvSpPr>
        <p:spPr>
          <a:xfrm>
            <a:off x="471487" y="11300179"/>
            <a:ext cx="1543050" cy="649111"/>
          </a:xfrm>
        </p:spPr>
        <p:txBody>
          <a:bodyPr/>
          <a:lstStyle>
            <a:lvl1pPr>
              <a:defRPr b="0" i="0">
                <a:latin typeface="Montserrat" pitchFamily="2" charset="77"/>
                <a:ea typeface="Verdana" panose="020B0604030504040204" pitchFamily="34" charset="0"/>
              </a:defRPr>
            </a:lvl1pPr>
          </a:lstStyle>
          <a:p>
            <a:r>
              <a:rPr lang="en-US" dirty="0"/>
              <a:t>5 March 2024</a:t>
            </a:r>
          </a:p>
        </p:txBody>
      </p:sp>
      <p:sp>
        <p:nvSpPr>
          <p:cNvPr id="14" name="Footer Placeholder 4">
            <a:extLst>
              <a:ext uri="{FF2B5EF4-FFF2-40B4-BE49-F238E27FC236}">
                <a16:creationId xmlns:a16="http://schemas.microsoft.com/office/drawing/2014/main" id="{D777E2E6-4A0C-01E3-B038-18F53D416913}"/>
              </a:ext>
            </a:extLst>
          </p:cNvPr>
          <p:cNvSpPr>
            <a:spLocks noGrp="1"/>
          </p:cNvSpPr>
          <p:nvPr>
            <p:ph type="ftr" sz="quarter" idx="11"/>
          </p:nvPr>
        </p:nvSpPr>
        <p:spPr>
          <a:xfrm>
            <a:off x="2271713" y="11300179"/>
            <a:ext cx="2314575" cy="649111"/>
          </a:xfrm>
        </p:spPr>
        <p:txBody>
          <a:bodyPr/>
          <a:lstStyle>
            <a:lvl1pPr>
              <a:defRPr b="0" i="0">
                <a:latin typeface="Montserrat" pitchFamily="2" charset="77"/>
                <a:ea typeface="Verdana" panose="020B0604030504040204" pitchFamily="34" charset="0"/>
              </a:defRPr>
            </a:lvl1pPr>
          </a:lstStyle>
          <a:p>
            <a:r>
              <a:rPr lang="en-US" dirty="0"/>
              <a:t>ICMLA - 2023</a:t>
            </a:r>
          </a:p>
        </p:txBody>
      </p:sp>
      <p:sp>
        <p:nvSpPr>
          <p:cNvPr id="15" name="Content Placeholder 2">
            <a:extLst>
              <a:ext uri="{FF2B5EF4-FFF2-40B4-BE49-F238E27FC236}">
                <a16:creationId xmlns:a16="http://schemas.microsoft.com/office/drawing/2014/main" id="{4E06A996-3D69-FF7C-1682-71FBF5791413}"/>
              </a:ext>
            </a:extLst>
          </p:cNvPr>
          <p:cNvSpPr>
            <a:spLocks noGrp="1"/>
          </p:cNvSpPr>
          <p:nvPr>
            <p:ph idx="1"/>
          </p:nvPr>
        </p:nvSpPr>
        <p:spPr>
          <a:xfrm>
            <a:off x="471488" y="2405889"/>
            <a:ext cx="5915025" cy="8575380"/>
          </a:xfrm>
        </p:spPr>
        <p:txBody>
          <a:bodyPr/>
          <a:lstStyle>
            <a:lvl1pPr>
              <a:defRPr b="0" i="0">
                <a:solidFill>
                  <a:schemeClr val="bg2">
                    <a:lumMod val="25000"/>
                  </a:schemeClr>
                </a:solidFill>
                <a:latin typeface="Montserrat" pitchFamily="2" charset="77"/>
                <a:ea typeface="Verdana" panose="020B0604030504040204" pitchFamily="34" charset="0"/>
              </a:defRPr>
            </a:lvl1pPr>
            <a:lvl2pPr>
              <a:defRPr b="0" i="0">
                <a:solidFill>
                  <a:schemeClr val="bg2">
                    <a:lumMod val="25000"/>
                  </a:schemeClr>
                </a:solidFill>
                <a:latin typeface="Montserrat" pitchFamily="2" charset="77"/>
                <a:ea typeface="Verdana" panose="020B0604030504040204" pitchFamily="34" charset="0"/>
              </a:defRPr>
            </a:lvl2pPr>
            <a:lvl3pPr>
              <a:defRPr b="0" i="0">
                <a:solidFill>
                  <a:srgbClr val="747474"/>
                </a:solidFill>
                <a:latin typeface="Montserrat" pitchFamily="2" charset="77"/>
                <a:ea typeface="Verdana" panose="020B0604030504040204" pitchFamily="34" charset="0"/>
              </a:defRPr>
            </a:lvl3pPr>
            <a:lvl4pPr>
              <a:defRPr b="0" i="0">
                <a:solidFill>
                  <a:srgbClr val="747474"/>
                </a:solidFill>
                <a:latin typeface="Montserrat" pitchFamily="2" charset="77"/>
                <a:ea typeface="Verdana" panose="020B0604030504040204" pitchFamily="34" charset="0"/>
              </a:defRPr>
            </a:lvl4pPr>
            <a:lvl5pPr>
              <a:defRPr b="0" i="0">
                <a:solidFill>
                  <a:srgbClr val="747474"/>
                </a:solidFill>
                <a:latin typeface="Montserrat" pitchFamily="2" charset="77"/>
                <a:ea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55995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65EBEB-6D3C-D568-CFDD-D54FC61262E6}"/>
              </a:ext>
            </a:extLst>
          </p:cNvPr>
          <p:cNvSpPr>
            <a:spLocks noGrp="1"/>
          </p:cNvSpPr>
          <p:nvPr>
            <p:ph type="dt" sz="half" idx="10"/>
          </p:nvPr>
        </p:nvSpPr>
        <p:spPr/>
        <p:txBody>
          <a:bodyPr/>
          <a:lstStyle>
            <a:lvl1pPr>
              <a:defRPr b="0" i="0">
                <a:latin typeface="Montserrat" pitchFamily="2" charset="77"/>
                <a:ea typeface="Verdana" panose="020B0604030504040204" pitchFamily="34" charset="0"/>
              </a:defRPr>
            </a:lvl1pPr>
          </a:lstStyle>
          <a:p>
            <a:r>
              <a:rPr lang="en-US" dirty="0"/>
              <a:t>5 March 2024</a:t>
            </a:r>
          </a:p>
        </p:txBody>
      </p:sp>
      <p:sp>
        <p:nvSpPr>
          <p:cNvPr id="5" name="Footer Placeholder 4">
            <a:extLst>
              <a:ext uri="{FF2B5EF4-FFF2-40B4-BE49-F238E27FC236}">
                <a16:creationId xmlns:a16="http://schemas.microsoft.com/office/drawing/2014/main" id="{B4F8BA99-60DB-CC98-E6CE-0DC012D54ACA}"/>
              </a:ext>
            </a:extLst>
          </p:cNvPr>
          <p:cNvSpPr>
            <a:spLocks noGrp="1"/>
          </p:cNvSpPr>
          <p:nvPr>
            <p:ph type="ftr" sz="quarter" idx="11"/>
          </p:nvPr>
        </p:nvSpPr>
        <p:spPr/>
        <p:txBody>
          <a:bodyPr/>
          <a:lstStyle>
            <a:lvl1pPr>
              <a:defRPr b="0" i="0">
                <a:latin typeface="Montserrat" pitchFamily="2" charset="77"/>
                <a:ea typeface="Verdana" panose="020B0604030504040204" pitchFamily="34" charset="0"/>
              </a:defRPr>
            </a:lvl1pPr>
          </a:lstStyle>
          <a:p>
            <a:r>
              <a:rPr lang="en-US" dirty="0"/>
              <a:t>ICMLA - 2023</a:t>
            </a:r>
          </a:p>
        </p:txBody>
      </p:sp>
      <p:grpSp>
        <p:nvGrpSpPr>
          <p:cNvPr id="7" name="Group 6">
            <a:extLst>
              <a:ext uri="{FF2B5EF4-FFF2-40B4-BE49-F238E27FC236}">
                <a16:creationId xmlns:a16="http://schemas.microsoft.com/office/drawing/2014/main" id="{2C0BC9EC-A8FE-97B4-1488-91D4753C8307}"/>
              </a:ext>
            </a:extLst>
          </p:cNvPr>
          <p:cNvGrpSpPr/>
          <p:nvPr userDrawn="1"/>
        </p:nvGrpSpPr>
        <p:grpSpPr>
          <a:xfrm>
            <a:off x="6543043" y="11304725"/>
            <a:ext cx="317459" cy="691748"/>
            <a:chOff x="4469936" y="430528"/>
            <a:chExt cx="665140" cy="389108"/>
          </a:xfrm>
          <a:solidFill>
            <a:srgbClr val="C29E97"/>
          </a:solidFill>
        </p:grpSpPr>
        <p:sp>
          <p:nvSpPr>
            <p:cNvPr id="8" name="Rectangle: Rounded Corners 7">
              <a:extLst>
                <a:ext uri="{FF2B5EF4-FFF2-40B4-BE49-F238E27FC236}">
                  <a16:creationId xmlns:a16="http://schemas.microsoft.com/office/drawing/2014/main" id="{CD5E9BCE-7D4F-1864-8E9F-4E2AC7EC6804}"/>
                </a:ext>
              </a:extLst>
            </p:cNvPr>
            <p:cNvSpPr/>
            <p:nvPr/>
          </p:nvSpPr>
          <p:spPr>
            <a:xfrm rot="10800000">
              <a:off x="4469936" y="430529"/>
              <a:ext cx="665140" cy="389107"/>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b="0" i="0" dirty="0">
                <a:latin typeface="Montserrat" pitchFamily="2" charset="77"/>
              </a:endParaRPr>
            </a:p>
          </p:txBody>
        </p:sp>
        <p:sp>
          <p:nvSpPr>
            <p:cNvPr id="9" name="Rectangle: Single Corner Rounded 8">
              <a:extLst>
                <a:ext uri="{FF2B5EF4-FFF2-40B4-BE49-F238E27FC236}">
                  <a16:creationId xmlns:a16="http://schemas.microsoft.com/office/drawing/2014/main" id="{EEFE48A7-36A1-F3DD-869F-477847EC9392}"/>
                </a:ext>
              </a:extLst>
            </p:cNvPr>
            <p:cNvSpPr/>
            <p:nvPr/>
          </p:nvSpPr>
          <p:spPr>
            <a:xfrm flipH="1">
              <a:off x="4817135" y="430528"/>
              <a:ext cx="317939" cy="389108"/>
            </a:xfrm>
            <a:prstGeom prst="round1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b="0" i="0" dirty="0">
                <a:latin typeface="Montserrat" pitchFamily="2" charset="77"/>
              </a:endParaRPr>
            </a:p>
          </p:txBody>
        </p:sp>
      </p:grpSp>
      <p:sp>
        <p:nvSpPr>
          <p:cNvPr id="6" name="Slide Number Placeholder 5">
            <a:extLst>
              <a:ext uri="{FF2B5EF4-FFF2-40B4-BE49-F238E27FC236}">
                <a16:creationId xmlns:a16="http://schemas.microsoft.com/office/drawing/2014/main" id="{2F745B33-CAE8-CF3F-5700-9FFE6A4B3EED}"/>
              </a:ext>
            </a:extLst>
          </p:cNvPr>
          <p:cNvSpPr>
            <a:spLocks noGrp="1"/>
          </p:cNvSpPr>
          <p:nvPr>
            <p:ph type="sldNum" sz="quarter" idx="12"/>
          </p:nvPr>
        </p:nvSpPr>
        <p:spPr>
          <a:xfrm>
            <a:off x="6543042" y="11326044"/>
            <a:ext cx="314958" cy="649111"/>
          </a:xfrm>
        </p:spPr>
        <p:txBody>
          <a:bodyPr/>
          <a:lstStyle>
            <a:lvl1pPr algn="ctr">
              <a:defRPr b="0" i="0">
                <a:solidFill>
                  <a:schemeClr val="bg1"/>
                </a:solidFill>
                <a:latin typeface="Montserrat" pitchFamily="2" charset="77"/>
                <a:ea typeface="Verdana" panose="020B0604030504040204" pitchFamily="34" charset="0"/>
              </a:defRPr>
            </a:lvl1pPr>
          </a:lstStyle>
          <a:p>
            <a:fld id="{0F7EC467-8A71-4ADE-B1D3-E7B1DD299F0C}" type="slidenum">
              <a:rPr lang="en-US" smtClean="0"/>
              <a:pPr/>
              <a:t>‹#›</a:t>
            </a:fld>
            <a:endParaRPr lang="en-US" dirty="0"/>
          </a:p>
        </p:txBody>
      </p:sp>
      <p:sp>
        <p:nvSpPr>
          <p:cNvPr id="13" name="Content Placeholder 2">
            <a:extLst>
              <a:ext uri="{FF2B5EF4-FFF2-40B4-BE49-F238E27FC236}">
                <a16:creationId xmlns:a16="http://schemas.microsoft.com/office/drawing/2014/main" id="{402D0DFD-E66C-01F8-7650-594FA43AD0A8}"/>
              </a:ext>
            </a:extLst>
          </p:cNvPr>
          <p:cNvSpPr>
            <a:spLocks noGrp="1"/>
          </p:cNvSpPr>
          <p:nvPr>
            <p:ph idx="1"/>
          </p:nvPr>
        </p:nvSpPr>
        <p:spPr>
          <a:xfrm>
            <a:off x="471488" y="2405889"/>
            <a:ext cx="5915025" cy="8575380"/>
          </a:xfrm>
        </p:spPr>
        <p:txBody>
          <a:bodyPr/>
          <a:lstStyle>
            <a:lvl1pPr>
              <a:defRPr b="0" i="0">
                <a:solidFill>
                  <a:schemeClr val="bg2">
                    <a:lumMod val="25000"/>
                  </a:schemeClr>
                </a:solidFill>
                <a:latin typeface="Montserrat" pitchFamily="2" charset="77"/>
                <a:ea typeface="Verdana" panose="020B0604030504040204" pitchFamily="34" charset="0"/>
              </a:defRPr>
            </a:lvl1pPr>
            <a:lvl2pPr>
              <a:defRPr b="0" i="0">
                <a:solidFill>
                  <a:schemeClr val="bg2">
                    <a:lumMod val="25000"/>
                  </a:schemeClr>
                </a:solidFill>
                <a:latin typeface="Montserrat" pitchFamily="2" charset="77"/>
                <a:ea typeface="Verdana" panose="020B0604030504040204" pitchFamily="34" charset="0"/>
              </a:defRPr>
            </a:lvl2pPr>
            <a:lvl3pPr>
              <a:defRPr b="0" i="0">
                <a:solidFill>
                  <a:srgbClr val="747474"/>
                </a:solidFill>
                <a:latin typeface="Montserrat" pitchFamily="2" charset="77"/>
                <a:ea typeface="Verdana" panose="020B0604030504040204" pitchFamily="34" charset="0"/>
              </a:defRPr>
            </a:lvl3pPr>
            <a:lvl4pPr>
              <a:defRPr b="0" i="0">
                <a:solidFill>
                  <a:srgbClr val="747474"/>
                </a:solidFill>
                <a:latin typeface="Montserrat" pitchFamily="2" charset="77"/>
                <a:ea typeface="Verdana" panose="020B0604030504040204" pitchFamily="34" charset="0"/>
              </a:defRPr>
            </a:lvl4pPr>
            <a:lvl5pPr>
              <a:defRPr b="0" i="0">
                <a:solidFill>
                  <a:srgbClr val="747474"/>
                </a:solidFill>
                <a:latin typeface="Montserrat" pitchFamily="2" charset="77"/>
                <a:ea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5467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65EBEB-6D3C-D568-CFDD-D54FC61262E6}"/>
              </a:ext>
            </a:extLst>
          </p:cNvPr>
          <p:cNvSpPr>
            <a:spLocks noGrp="1"/>
          </p:cNvSpPr>
          <p:nvPr>
            <p:ph type="dt" sz="half" idx="10"/>
          </p:nvPr>
        </p:nvSpPr>
        <p:spPr/>
        <p:txBody>
          <a:bodyPr/>
          <a:lstStyle>
            <a:lvl1pPr>
              <a:defRPr b="0" i="0">
                <a:latin typeface="Montserrat" pitchFamily="2" charset="77"/>
                <a:ea typeface="Verdana" panose="020B0604030504040204" pitchFamily="34" charset="0"/>
              </a:defRPr>
            </a:lvl1pPr>
          </a:lstStyle>
          <a:p>
            <a:r>
              <a:rPr lang="en-US" dirty="0"/>
              <a:t>5 March 2024</a:t>
            </a:r>
          </a:p>
        </p:txBody>
      </p:sp>
      <p:sp>
        <p:nvSpPr>
          <p:cNvPr id="5" name="Footer Placeholder 4">
            <a:extLst>
              <a:ext uri="{FF2B5EF4-FFF2-40B4-BE49-F238E27FC236}">
                <a16:creationId xmlns:a16="http://schemas.microsoft.com/office/drawing/2014/main" id="{B4F8BA99-60DB-CC98-E6CE-0DC012D54ACA}"/>
              </a:ext>
            </a:extLst>
          </p:cNvPr>
          <p:cNvSpPr>
            <a:spLocks noGrp="1"/>
          </p:cNvSpPr>
          <p:nvPr>
            <p:ph type="ftr" sz="quarter" idx="11"/>
          </p:nvPr>
        </p:nvSpPr>
        <p:spPr/>
        <p:txBody>
          <a:bodyPr/>
          <a:lstStyle>
            <a:lvl1pPr>
              <a:defRPr b="0" i="0">
                <a:latin typeface="Montserrat" pitchFamily="2" charset="77"/>
                <a:ea typeface="Verdana" panose="020B0604030504040204" pitchFamily="34" charset="0"/>
              </a:defRPr>
            </a:lvl1pPr>
          </a:lstStyle>
          <a:p>
            <a:r>
              <a:rPr lang="en-US" dirty="0"/>
              <a:t>ICMLA - 2023</a:t>
            </a:r>
          </a:p>
        </p:txBody>
      </p:sp>
      <p:grpSp>
        <p:nvGrpSpPr>
          <p:cNvPr id="7" name="Group 6">
            <a:extLst>
              <a:ext uri="{FF2B5EF4-FFF2-40B4-BE49-F238E27FC236}">
                <a16:creationId xmlns:a16="http://schemas.microsoft.com/office/drawing/2014/main" id="{2C0BC9EC-A8FE-97B4-1488-91D4753C8307}"/>
              </a:ext>
            </a:extLst>
          </p:cNvPr>
          <p:cNvGrpSpPr/>
          <p:nvPr userDrawn="1"/>
        </p:nvGrpSpPr>
        <p:grpSpPr>
          <a:xfrm>
            <a:off x="6543043" y="11304725"/>
            <a:ext cx="317459" cy="691748"/>
            <a:chOff x="4469936" y="430528"/>
            <a:chExt cx="665140" cy="389108"/>
          </a:xfrm>
          <a:solidFill>
            <a:schemeClr val="bg2">
              <a:lumMod val="50000"/>
            </a:schemeClr>
          </a:solidFill>
        </p:grpSpPr>
        <p:sp>
          <p:nvSpPr>
            <p:cNvPr id="8" name="Rectangle: Rounded Corners 7">
              <a:extLst>
                <a:ext uri="{FF2B5EF4-FFF2-40B4-BE49-F238E27FC236}">
                  <a16:creationId xmlns:a16="http://schemas.microsoft.com/office/drawing/2014/main" id="{CD5E9BCE-7D4F-1864-8E9F-4E2AC7EC6804}"/>
                </a:ext>
              </a:extLst>
            </p:cNvPr>
            <p:cNvSpPr/>
            <p:nvPr/>
          </p:nvSpPr>
          <p:spPr>
            <a:xfrm rot="10800000">
              <a:off x="4469936" y="430529"/>
              <a:ext cx="665140" cy="389107"/>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b="0" i="0" dirty="0">
                <a:latin typeface="Montserrat" pitchFamily="2" charset="77"/>
              </a:endParaRPr>
            </a:p>
          </p:txBody>
        </p:sp>
        <p:sp>
          <p:nvSpPr>
            <p:cNvPr id="9" name="Rectangle: Single Corner Rounded 8">
              <a:extLst>
                <a:ext uri="{FF2B5EF4-FFF2-40B4-BE49-F238E27FC236}">
                  <a16:creationId xmlns:a16="http://schemas.microsoft.com/office/drawing/2014/main" id="{EEFE48A7-36A1-F3DD-869F-477847EC9392}"/>
                </a:ext>
              </a:extLst>
            </p:cNvPr>
            <p:cNvSpPr/>
            <p:nvPr/>
          </p:nvSpPr>
          <p:spPr>
            <a:xfrm flipH="1">
              <a:off x="4817135" y="430528"/>
              <a:ext cx="317939" cy="389108"/>
            </a:xfrm>
            <a:prstGeom prst="round1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b="0" i="0" dirty="0">
                <a:latin typeface="Montserrat" pitchFamily="2" charset="77"/>
              </a:endParaRPr>
            </a:p>
          </p:txBody>
        </p:sp>
      </p:grpSp>
      <p:sp>
        <p:nvSpPr>
          <p:cNvPr id="6" name="Slide Number Placeholder 5">
            <a:extLst>
              <a:ext uri="{FF2B5EF4-FFF2-40B4-BE49-F238E27FC236}">
                <a16:creationId xmlns:a16="http://schemas.microsoft.com/office/drawing/2014/main" id="{2F745B33-CAE8-CF3F-5700-9FFE6A4B3EED}"/>
              </a:ext>
            </a:extLst>
          </p:cNvPr>
          <p:cNvSpPr>
            <a:spLocks noGrp="1"/>
          </p:cNvSpPr>
          <p:nvPr>
            <p:ph type="sldNum" sz="quarter" idx="12"/>
          </p:nvPr>
        </p:nvSpPr>
        <p:spPr>
          <a:xfrm>
            <a:off x="6543042" y="11326044"/>
            <a:ext cx="314958" cy="649111"/>
          </a:xfrm>
        </p:spPr>
        <p:txBody>
          <a:bodyPr/>
          <a:lstStyle>
            <a:lvl1pPr algn="ctr">
              <a:defRPr b="0" i="0">
                <a:solidFill>
                  <a:schemeClr val="bg1"/>
                </a:solidFill>
                <a:latin typeface="Montserrat" pitchFamily="2" charset="77"/>
                <a:ea typeface="Verdana" panose="020B0604030504040204" pitchFamily="34" charset="0"/>
              </a:defRPr>
            </a:lvl1pPr>
          </a:lstStyle>
          <a:p>
            <a:fld id="{0F7EC467-8A71-4ADE-B1D3-E7B1DD299F0C}" type="slidenum">
              <a:rPr lang="en-US" smtClean="0"/>
              <a:pPr/>
              <a:t>‹#›</a:t>
            </a:fld>
            <a:endParaRPr lang="en-US" dirty="0"/>
          </a:p>
        </p:txBody>
      </p:sp>
      <p:sp>
        <p:nvSpPr>
          <p:cNvPr id="13" name="Content Placeholder 2">
            <a:extLst>
              <a:ext uri="{FF2B5EF4-FFF2-40B4-BE49-F238E27FC236}">
                <a16:creationId xmlns:a16="http://schemas.microsoft.com/office/drawing/2014/main" id="{402D0DFD-E66C-01F8-7650-594FA43AD0A8}"/>
              </a:ext>
            </a:extLst>
          </p:cNvPr>
          <p:cNvSpPr>
            <a:spLocks noGrp="1"/>
          </p:cNvSpPr>
          <p:nvPr>
            <p:ph idx="1"/>
          </p:nvPr>
        </p:nvSpPr>
        <p:spPr>
          <a:xfrm>
            <a:off x="471488" y="2405889"/>
            <a:ext cx="5915025" cy="8575380"/>
          </a:xfrm>
        </p:spPr>
        <p:txBody>
          <a:bodyPr/>
          <a:lstStyle>
            <a:lvl1pPr>
              <a:defRPr b="0" i="0">
                <a:solidFill>
                  <a:schemeClr val="bg2">
                    <a:lumMod val="25000"/>
                  </a:schemeClr>
                </a:solidFill>
                <a:latin typeface="Montserrat" pitchFamily="2" charset="77"/>
                <a:ea typeface="Verdana" panose="020B0604030504040204" pitchFamily="34" charset="0"/>
              </a:defRPr>
            </a:lvl1pPr>
            <a:lvl2pPr>
              <a:defRPr b="0" i="0">
                <a:solidFill>
                  <a:schemeClr val="bg2">
                    <a:lumMod val="25000"/>
                  </a:schemeClr>
                </a:solidFill>
                <a:latin typeface="Montserrat" pitchFamily="2" charset="77"/>
                <a:ea typeface="Verdana" panose="020B0604030504040204" pitchFamily="34" charset="0"/>
              </a:defRPr>
            </a:lvl2pPr>
            <a:lvl3pPr>
              <a:defRPr b="0" i="0">
                <a:solidFill>
                  <a:srgbClr val="747474"/>
                </a:solidFill>
                <a:latin typeface="Montserrat" pitchFamily="2" charset="77"/>
                <a:ea typeface="Verdana" panose="020B0604030504040204" pitchFamily="34" charset="0"/>
              </a:defRPr>
            </a:lvl3pPr>
            <a:lvl4pPr>
              <a:defRPr b="0" i="0">
                <a:solidFill>
                  <a:srgbClr val="747474"/>
                </a:solidFill>
                <a:latin typeface="Montserrat" pitchFamily="2" charset="77"/>
                <a:ea typeface="Verdana" panose="020B0604030504040204" pitchFamily="34" charset="0"/>
              </a:defRPr>
            </a:lvl4pPr>
            <a:lvl5pPr>
              <a:defRPr b="0" i="0">
                <a:solidFill>
                  <a:srgbClr val="747474"/>
                </a:solidFill>
                <a:latin typeface="Montserrat" pitchFamily="2" charset="77"/>
                <a:ea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Google Shape;156;p30">
            <a:extLst>
              <a:ext uri="{FF2B5EF4-FFF2-40B4-BE49-F238E27FC236}">
                <a16:creationId xmlns:a16="http://schemas.microsoft.com/office/drawing/2014/main" id="{81C184F5-A644-2395-DBB9-00D1A49944DE}"/>
              </a:ext>
            </a:extLst>
          </p:cNvPr>
          <p:cNvPicPr preferRelativeResize="0"/>
          <p:nvPr userDrawn="1"/>
        </p:nvPicPr>
        <p:blipFill rotWithShape="1">
          <a:blip r:embed="rId2">
            <a:alphaModFix/>
            <a:duotone>
              <a:prstClr val="black"/>
              <a:srgbClr val="595959">
                <a:tint val="45000"/>
                <a:satMod val="400000"/>
              </a:srgbClr>
            </a:duotone>
          </a:blip>
          <a:srcRect r="55285"/>
          <a:stretch/>
        </p:blipFill>
        <p:spPr>
          <a:xfrm>
            <a:off x="0" y="0"/>
            <a:ext cx="3066568" cy="12192000"/>
          </a:xfrm>
          <a:prstGeom prst="rect">
            <a:avLst/>
          </a:prstGeom>
          <a:noFill/>
          <a:ln>
            <a:noFill/>
          </a:ln>
        </p:spPr>
      </p:pic>
      <p:pic>
        <p:nvPicPr>
          <p:cNvPr id="10" name="Google Shape;156;p30">
            <a:extLst>
              <a:ext uri="{FF2B5EF4-FFF2-40B4-BE49-F238E27FC236}">
                <a16:creationId xmlns:a16="http://schemas.microsoft.com/office/drawing/2014/main" id="{61E124F1-4F3D-06B9-CB5E-6F07B08B4C9D}"/>
              </a:ext>
            </a:extLst>
          </p:cNvPr>
          <p:cNvPicPr preferRelativeResize="0"/>
          <p:nvPr userDrawn="1"/>
        </p:nvPicPr>
        <p:blipFill rotWithShape="1">
          <a:blip r:embed="rId3">
            <a:alphaModFix/>
            <a:duotone>
              <a:prstClr val="black"/>
              <a:srgbClr val="595959">
                <a:tint val="45000"/>
                <a:satMod val="400000"/>
              </a:srgbClr>
            </a:duotone>
            <a:extLst>
              <a:ext uri="{BEBA8EAE-BF5A-486C-A8C5-ECC9F3942E4B}">
                <a14:imgProps xmlns:a14="http://schemas.microsoft.com/office/drawing/2010/main">
                  <a14:imgLayer r:embed="rId4">
                    <a14:imgEffect>
                      <a14:backgroundRemoval t="10000" b="90000" l="53333" r="99740">
                        <a14:foregroundMark x1="93021" y1="12685" x2="97135" y2="15370"/>
                        <a14:foregroundMark x1="94375" y1="11296" x2="96354" y2="12037"/>
                        <a14:foregroundMark x1="99115" y1="17778" x2="99740" y2="20926"/>
                        <a14:foregroundMark x1="94635" y1="56667" x2="95365" y2="58426"/>
                      </a14:backgroundRemoval>
                    </a14:imgEffect>
                  </a14:imgLayer>
                </a14:imgProps>
              </a:ext>
            </a:extLst>
          </a:blip>
          <a:srcRect l="48228"/>
          <a:stretch/>
        </p:blipFill>
        <p:spPr>
          <a:xfrm>
            <a:off x="3307466" y="0"/>
            <a:ext cx="3550534" cy="12192000"/>
          </a:xfrm>
          <a:prstGeom prst="rect">
            <a:avLst/>
          </a:prstGeom>
          <a:noFill/>
          <a:ln>
            <a:noFill/>
          </a:ln>
        </p:spPr>
      </p:pic>
    </p:spTree>
    <p:extLst>
      <p:ext uri="{BB962C8B-B14F-4D97-AF65-F5344CB8AC3E}">
        <p14:creationId xmlns:p14="http://schemas.microsoft.com/office/powerpoint/2010/main" val="935029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5 March 2024</a:t>
            </a:r>
          </a:p>
        </p:txBody>
      </p:sp>
      <p:sp>
        <p:nvSpPr>
          <p:cNvPr id="5" name="Footer Placeholder 4"/>
          <p:cNvSpPr>
            <a:spLocks noGrp="1"/>
          </p:cNvSpPr>
          <p:nvPr>
            <p:ph type="ftr" sz="quarter" idx="11"/>
          </p:nvPr>
        </p:nvSpPr>
        <p:spPr/>
        <p:txBody>
          <a:bodyPr/>
          <a:lstStyle/>
          <a:p>
            <a:r>
              <a:rPr lang="en-US"/>
              <a:t>ICMLA - 2023</a:t>
            </a:r>
          </a:p>
        </p:txBody>
      </p:sp>
      <p:sp>
        <p:nvSpPr>
          <p:cNvPr id="6" name="Slide Number Placeholder 5"/>
          <p:cNvSpPr>
            <a:spLocks noGrp="1"/>
          </p:cNvSpPr>
          <p:nvPr>
            <p:ph type="sldNum" sz="quarter" idx="12"/>
          </p:nvPr>
        </p:nvSpPr>
        <p:spPr/>
        <p:txBody>
          <a:bodyPr/>
          <a:lstStyle/>
          <a:p>
            <a:fld id="{0F7EC467-8A71-4ADE-B1D3-E7B1DD299F0C}" type="slidenum">
              <a:rPr lang="en-US" smtClean="0"/>
              <a:t>‹#›</a:t>
            </a:fld>
            <a:endParaRPr lang="en-US"/>
          </a:p>
        </p:txBody>
      </p:sp>
    </p:spTree>
    <p:extLst>
      <p:ext uri="{BB962C8B-B14F-4D97-AF65-F5344CB8AC3E}">
        <p14:creationId xmlns:p14="http://schemas.microsoft.com/office/powerpoint/2010/main" val="3758697326"/>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65EBEB-6D3C-D568-CFDD-D54FC61262E6}"/>
              </a:ext>
            </a:extLst>
          </p:cNvPr>
          <p:cNvSpPr>
            <a:spLocks noGrp="1"/>
          </p:cNvSpPr>
          <p:nvPr>
            <p:ph type="dt" sz="half" idx="10"/>
          </p:nvPr>
        </p:nvSpPr>
        <p:spPr/>
        <p:txBody>
          <a:bodyPr/>
          <a:lstStyle>
            <a:lvl1pPr>
              <a:defRPr b="0" i="0">
                <a:latin typeface="Montserrat" pitchFamily="2" charset="77"/>
                <a:ea typeface="Verdana" panose="020B0604030504040204" pitchFamily="34" charset="0"/>
              </a:defRPr>
            </a:lvl1pPr>
          </a:lstStyle>
          <a:p>
            <a:r>
              <a:rPr lang="en-US" dirty="0"/>
              <a:t>5 March 2024</a:t>
            </a:r>
          </a:p>
        </p:txBody>
      </p:sp>
      <p:sp>
        <p:nvSpPr>
          <p:cNvPr id="5" name="Footer Placeholder 4">
            <a:extLst>
              <a:ext uri="{FF2B5EF4-FFF2-40B4-BE49-F238E27FC236}">
                <a16:creationId xmlns:a16="http://schemas.microsoft.com/office/drawing/2014/main" id="{B4F8BA99-60DB-CC98-E6CE-0DC012D54ACA}"/>
              </a:ext>
            </a:extLst>
          </p:cNvPr>
          <p:cNvSpPr>
            <a:spLocks noGrp="1"/>
          </p:cNvSpPr>
          <p:nvPr>
            <p:ph type="ftr" sz="quarter" idx="11"/>
          </p:nvPr>
        </p:nvSpPr>
        <p:spPr/>
        <p:txBody>
          <a:bodyPr/>
          <a:lstStyle>
            <a:lvl1pPr>
              <a:defRPr b="0" i="0">
                <a:latin typeface="Montserrat" pitchFamily="2" charset="77"/>
                <a:ea typeface="Verdana" panose="020B0604030504040204" pitchFamily="34" charset="0"/>
              </a:defRPr>
            </a:lvl1pPr>
          </a:lstStyle>
          <a:p>
            <a:r>
              <a:rPr lang="en-US" dirty="0"/>
              <a:t>ICMLA - 2023</a:t>
            </a:r>
          </a:p>
        </p:txBody>
      </p:sp>
      <p:grpSp>
        <p:nvGrpSpPr>
          <p:cNvPr id="7" name="Group 6">
            <a:extLst>
              <a:ext uri="{FF2B5EF4-FFF2-40B4-BE49-F238E27FC236}">
                <a16:creationId xmlns:a16="http://schemas.microsoft.com/office/drawing/2014/main" id="{2C0BC9EC-A8FE-97B4-1488-91D4753C8307}"/>
              </a:ext>
            </a:extLst>
          </p:cNvPr>
          <p:cNvGrpSpPr/>
          <p:nvPr userDrawn="1"/>
        </p:nvGrpSpPr>
        <p:grpSpPr>
          <a:xfrm>
            <a:off x="6543043" y="11304725"/>
            <a:ext cx="317459" cy="691748"/>
            <a:chOff x="4469936" y="430528"/>
            <a:chExt cx="665140" cy="389108"/>
          </a:xfrm>
          <a:solidFill>
            <a:srgbClr val="2C5760"/>
          </a:solidFill>
        </p:grpSpPr>
        <p:sp>
          <p:nvSpPr>
            <p:cNvPr id="8" name="Rectangle: Rounded Corners 7">
              <a:extLst>
                <a:ext uri="{FF2B5EF4-FFF2-40B4-BE49-F238E27FC236}">
                  <a16:creationId xmlns:a16="http://schemas.microsoft.com/office/drawing/2014/main" id="{CD5E9BCE-7D4F-1864-8E9F-4E2AC7EC6804}"/>
                </a:ext>
              </a:extLst>
            </p:cNvPr>
            <p:cNvSpPr/>
            <p:nvPr/>
          </p:nvSpPr>
          <p:spPr>
            <a:xfrm rot="10800000">
              <a:off x="4469936" y="430529"/>
              <a:ext cx="665140" cy="389107"/>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b="0" i="0" dirty="0">
                <a:latin typeface="Montserrat" pitchFamily="2" charset="77"/>
              </a:endParaRPr>
            </a:p>
          </p:txBody>
        </p:sp>
        <p:sp>
          <p:nvSpPr>
            <p:cNvPr id="9" name="Rectangle: Single Corner Rounded 8">
              <a:extLst>
                <a:ext uri="{FF2B5EF4-FFF2-40B4-BE49-F238E27FC236}">
                  <a16:creationId xmlns:a16="http://schemas.microsoft.com/office/drawing/2014/main" id="{EEFE48A7-36A1-F3DD-869F-477847EC9392}"/>
                </a:ext>
              </a:extLst>
            </p:cNvPr>
            <p:cNvSpPr/>
            <p:nvPr/>
          </p:nvSpPr>
          <p:spPr>
            <a:xfrm flipH="1">
              <a:off x="4817135" y="430528"/>
              <a:ext cx="317939" cy="389108"/>
            </a:xfrm>
            <a:prstGeom prst="round1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b="0" i="0" dirty="0">
                <a:latin typeface="Montserrat" pitchFamily="2" charset="77"/>
              </a:endParaRPr>
            </a:p>
          </p:txBody>
        </p:sp>
      </p:grpSp>
      <p:sp>
        <p:nvSpPr>
          <p:cNvPr id="6" name="Slide Number Placeholder 5">
            <a:extLst>
              <a:ext uri="{FF2B5EF4-FFF2-40B4-BE49-F238E27FC236}">
                <a16:creationId xmlns:a16="http://schemas.microsoft.com/office/drawing/2014/main" id="{2F745B33-CAE8-CF3F-5700-9FFE6A4B3EED}"/>
              </a:ext>
            </a:extLst>
          </p:cNvPr>
          <p:cNvSpPr>
            <a:spLocks noGrp="1"/>
          </p:cNvSpPr>
          <p:nvPr>
            <p:ph type="sldNum" sz="quarter" idx="12"/>
          </p:nvPr>
        </p:nvSpPr>
        <p:spPr>
          <a:xfrm>
            <a:off x="6543042" y="11326044"/>
            <a:ext cx="314958" cy="649111"/>
          </a:xfrm>
        </p:spPr>
        <p:txBody>
          <a:bodyPr/>
          <a:lstStyle>
            <a:lvl1pPr algn="ctr">
              <a:defRPr b="0" i="0">
                <a:solidFill>
                  <a:schemeClr val="bg1"/>
                </a:solidFill>
                <a:latin typeface="Montserrat" pitchFamily="2" charset="77"/>
                <a:ea typeface="Verdana" panose="020B0604030504040204" pitchFamily="34" charset="0"/>
              </a:defRPr>
            </a:lvl1pPr>
          </a:lstStyle>
          <a:p>
            <a:fld id="{0F7EC467-8A71-4ADE-B1D3-E7B1DD299F0C}" type="slidenum">
              <a:rPr lang="en-US" smtClean="0"/>
              <a:pPr/>
              <a:t>‹#›</a:t>
            </a:fld>
            <a:endParaRPr lang="en-US" dirty="0"/>
          </a:p>
        </p:txBody>
      </p:sp>
      <p:sp>
        <p:nvSpPr>
          <p:cNvPr id="13" name="Content Placeholder 2">
            <a:extLst>
              <a:ext uri="{FF2B5EF4-FFF2-40B4-BE49-F238E27FC236}">
                <a16:creationId xmlns:a16="http://schemas.microsoft.com/office/drawing/2014/main" id="{402D0DFD-E66C-01F8-7650-594FA43AD0A8}"/>
              </a:ext>
            </a:extLst>
          </p:cNvPr>
          <p:cNvSpPr>
            <a:spLocks noGrp="1"/>
          </p:cNvSpPr>
          <p:nvPr>
            <p:ph idx="1"/>
          </p:nvPr>
        </p:nvSpPr>
        <p:spPr>
          <a:xfrm>
            <a:off x="471488" y="2405889"/>
            <a:ext cx="5915025" cy="8575380"/>
          </a:xfrm>
        </p:spPr>
        <p:txBody>
          <a:bodyPr/>
          <a:lstStyle>
            <a:lvl1pPr>
              <a:defRPr b="0" i="0">
                <a:solidFill>
                  <a:schemeClr val="bg2">
                    <a:lumMod val="25000"/>
                  </a:schemeClr>
                </a:solidFill>
                <a:latin typeface="Montserrat" pitchFamily="2" charset="77"/>
                <a:ea typeface="Verdana" panose="020B0604030504040204" pitchFamily="34" charset="0"/>
              </a:defRPr>
            </a:lvl1pPr>
            <a:lvl2pPr>
              <a:defRPr b="0" i="0">
                <a:solidFill>
                  <a:schemeClr val="bg2">
                    <a:lumMod val="25000"/>
                  </a:schemeClr>
                </a:solidFill>
                <a:latin typeface="Montserrat" pitchFamily="2" charset="77"/>
                <a:ea typeface="Verdana" panose="020B0604030504040204" pitchFamily="34" charset="0"/>
              </a:defRPr>
            </a:lvl2pPr>
            <a:lvl3pPr>
              <a:defRPr b="0" i="0">
                <a:solidFill>
                  <a:srgbClr val="747474"/>
                </a:solidFill>
                <a:latin typeface="Montserrat" pitchFamily="2" charset="77"/>
                <a:ea typeface="Verdana" panose="020B0604030504040204" pitchFamily="34" charset="0"/>
              </a:defRPr>
            </a:lvl3pPr>
            <a:lvl4pPr>
              <a:defRPr b="0" i="0">
                <a:solidFill>
                  <a:srgbClr val="747474"/>
                </a:solidFill>
                <a:latin typeface="Montserrat" pitchFamily="2" charset="77"/>
                <a:ea typeface="Verdana" panose="020B0604030504040204" pitchFamily="34" charset="0"/>
              </a:defRPr>
            </a:lvl4pPr>
            <a:lvl5pPr>
              <a:defRPr b="0" i="0">
                <a:solidFill>
                  <a:srgbClr val="747474"/>
                </a:solidFill>
                <a:latin typeface="Montserrat" pitchFamily="2" charset="77"/>
                <a:ea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oogle Shape;156;p30">
            <a:extLst>
              <a:ext uri="{FF2B5EF4-FFF2-40B4-BE49-F238E27FC236}">
                <a16:creationId xmlns:a16="http://schemas.microsoft.com/office/drawing/2014/main" id="{AED65C44-FF4D-0D8F-DC99-91611A7E51A3}"/>
              </a:ext>
            </a:extLst>
          </p:cNvPr>
          <p:cNvPicPr preferRelativeResize="0"/>
          <p:nvPr userDrawn="1"/>
        </p:nvPicPr>
        <p:blipFill rotWithShape="1">
          <a:blip r:embed="rId2">
            <a:alphaModFix/>
            <a:duotone>
              <a:prstClr val="black"/>
              <a:srgbClr val="7397CA">
                <a:tint val="45000"/>
                <a:satMod val="400000"/>
              </a:srgbClr>
            </a:duotone>
          </a:blip>
          <a:srcRect r="73513"/>
          <a:stretch/>
        </p:blipFill>
        <p:spPr>
          <a:xfrm>
            <a:off x="1" y="6317210"/>
            <a:ext cx="1086097" cy="5874793"/>
          </a:xfrm>
          <a:prstGeom prst="rect">
            <a:avLst/>
          </a:prstGeom>
          <a:noFill/>
          <a:ln>
            <a:noFill/>
          </a:ln>
        </p:spPr>
      </p:pic>
      <p:pic>
        <p:nvPicPr>
          <p:cNvPr id="11" name="Google Shape;156;p30">
            <a:extLst>
              <a:ext uri="{FF2B5EF4-FFF2-40B4-BE49-F238E27FC236}">
                <a16:creationId xmlns:a16="http://schemas.microsoft.com/office/drawing/2014/main" id="{B67DAEE9-C1CA-46E6-891D-7B8B1B1812CF}"/>
              </a:ext>
            </a:extLst>
          </p:cNvPr>
          <p:cNvPicPr preferRelativeResize="0"/>
          <p:nvPr userDrawn="1"/>
        </p:nvPicPr>
        <p:blipFill rotWithShape="1">
          <a:blip r:embed="rId2">
            <a:alphaModFix/>
            <a:duotone>
              <a:prstClr val="black"/>
              <a:srgbClr val="00B0F0">
                <a:tint val="45000"/>
                <a:satMod val="400000"/>
              </a:srgbClr>
            </a:duotone>
          </a:blip>
          <a:srcRect l="49446" b="51224"/>
          <a:stretch/>
        </p:blipFill>
        <p:spPr>
          <a:xfrm>
            <a:off x="3391020" y="4"/>
            <a:ext cx="3466980" cy="4177175"/>
          </a:xfrm>
          <a:prstGeom prst="rect">
            <a:avLst/>
          </a:prstGeom>
          <a:noFill/>
          <a:ln>
            <a:noFill/>
          </a:ln>
        </p:spPr>
      </p:pic>
    </p:spTree>
    <p:extLst>
      <p:ext uri="{BB962C8B-B14F-4D97-AF65-F5344CB8AC3E}">
        <p14:creationId xmlns:p14="http://schemas.microsoft.com/office/powerpoint/2010/main" val="33187309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buClr>
                <a:schemeClr val="tx1">
                  <a:lumMod val="95000"/>
                  <a:lumOff val="5000"/>
                </a:schemeClr>
              </a:buClr>
              <a:defRPr sz="3200" b="0" i="0">
                <a:latin typeface="Arial" panose="020B0604020202020204" pitchFamily="34" charset="0"/>
                <a:ea typeface="Helvetica Neue" panose="02000503000000020004" pitchFamily="2" charset="0"/>
                <a:cs typeface="Arial" panose="020B0604020202020204" pitchFamily="34" charset="0"/>
              </a:defRPr>
            </a:lvl1pPr>
            <a:lvl2pPr marL="914400" indent="-330200">
              <a:buClr>
                <a:schemeClr val="tx1">
                  <a:lumMod val="85000"/>
                  <a:lumOff val="15000"/>
                </a:schemeClr>
              </a:buClr>
              <a:buFont typeface="Courier New" panose="02070309020205020404" pitchFamily="49" charset="0"/>
              <a:buChar char="o"/>
              <a:defRPr sz="2800" b="0" i="0">
                <a:latin typeface="Arial" panose="020B0604020202020204" pitchFamily="34" charset="0"/>
                <a:ea typeface="Helvetica Neue" panose="02000503000000020004" pitchFamily="2" charset="0"/>
                <a:cs typeface="Arial" panose="020B0604020202020204" pitchFamily="34" charset="0"/>
              </a:defRPr>
            </a:lvl2pPr>
            <a:lvl3pPr>
              <a:defRPr sz="2400" b="0" i="0">
                <a:latin typeface="Arial" panose="020B0604020202020204" pitchFamily="34" charset="0"/>
                <a:ea typeface="Helvetica Neue" panose="02000503000000020004" pitchFamily="2" charset="0"/>
                <a:cs typeface="Arial" panose="020B0604020202020204" pitchFamily="34" charset="0"/>
              </a:defRPr>
            </a:lvl3pPr>
            <a:lvl4pPr>
              <a:defRPr sz="2000" b="0" i="0">
                <a:latin typeface="Arial" panose="020B0604020202020204" pitchFamily="34" charset="0"/>
                <a:ea typeface="Helvetica Neue" panose="02000503000000020004" pitchFamily="2" charset="0"/>
                <a:cs typeface="Arial" panose="020B0604020202020204" pitchFamily="34" charset="0"/>
              </a:defRPr>
            </a:lvl4pPr>
            <a:lvl5pPr>
              <a:defRPr sz="2000" b="0" i="0">
                <a:latin typeface="Arial" panose="020B0604020202020204" pitchFamily="34" charset="0"/>
                <a:ea typeface="Helvetica Neue" panose="02000503000000020004" pitchFamily="2" charset="0"/>
                <a:cs typeface="Arial" panose="020B0604020202020204" pitchFamily="34"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p:cNvSpPr>
            <a:spLocks noGrp="1"/>
          </p:cNvSpPr>
          <p:nvPr>
            <p:ph type="dt" sz="half" idx="10"/>
          </p:nvPr>
        </p:nvSpPr>
        <p:spPr/>
        <p:txBody>
          <a:bodyPr/>
          <a:lstStyle>
            <a:lvl1pPr>
              <a:defRPr b="0" i="0" smtClean="0">
                <a:ea typeface="Helvetica Neue" panose="02000503000000020004" pitchFamily="2" charset="0"/>
                <a:cs typeface="Arial" panose="020B0604020202020204" pitchFamily="34" charset="0"/>
              </a:defRPr>
            </a:lvl1pPr>
          </a:lstStyle>
          <a:p>
            <a:r>
              <a:rPr lang="en-US" sz="900" dirty="0">
                <a:solidFill>
                  <a:srgbClr val="C34441"/>
                </a:solidFill>
                <a:latin typeface="Calibri"/>
              </a:rPr>
              <a:t>4/8/19</a:t>
            </a:r>
          </a:p>
        </p:txBody>
      </p:sp>
      <p:sp>
        <p:nvSpPr>
          <p:cNvPr id="5" name="页脚占位符 4"/>
          <p:cNvSpPr>
            <a:spLocks noGrp="1"/>
          </p:cNvSpPr>
          <p:nvPr>
            <p:ph type="ftr" sz="quarter" idx="11"/>
          </p:nvPr>
        </p:nvSpPr>
        <p:spPr/>
        <p:txBody>
          <a:bodyPr/>
          <a:lstStyle>
            <a:lvl1pPr>
              <a:defRPr b="0" i="0">
                <a:solidFill>
                  <a:schemeClr val="tx1"/>
                </a:solidFill>
              </a:defRPr>
            </a:lvl1pPr>
          </a:lstStyle>
          <a:p>
            <a:r>
              <a:rPr lang="en-US" dirty="0">
                <a:solidFill>
                  <a:prstClr val="black"/>
                </a:solidFill>
                <a:latin typeface="Calibri"/>
              </a:rPr>
              <a:t>Stanford</a:t>
            </a:r>
          </a:p>
        </p:txBody>
      </p:sp>
      <p:sp>
        <p:nvSpPr>
          <p:cNvPr id="6" name="灯片编号占位符 5"/>
          <p:cNvSpPr>
            <a:spLocks noGrp="1"/>
          </p:cNvSpPr>
          <p:nvPr>
            <p:ph type="sldNum" sz="quarter" idx="12"/>
          </p:nvPr>
        </p:nvSpPr>
        <p:spPr/>
        <p:txBody>
          <a:bodyPr/>
          <a:lstStyle>
            <a:lvl1pPr>
              <a:defRPr b="0" i="0" smtClean="0"/>
            </a:lvl1pPr>
          </a:lstStyle>
          <a:p>
            <a:fld id="{96652B35-718D-4E28-AFEB-B694A3B357E8}" type="slidenum">
              <a:rPr lang="en-US" smtClean="0">
                <a:solidFill>
                  <a:prstClr val="black"/>
                </a:solidFill>
                <a:latin typeface="Calibri"/>
              </a:rPr>
              <a:pPr/>
              <a:t>‹#›</a:t>
            </a:fld>
            <a:endParaRPr lang="en-US" sz="2000" dirty="0">
              <a:solidFill>
                <a:prstClr val="white"/>
              </a:solidFill>
              <a:latin typeface="Calibri"/>
            </a:endParaRPr>
          </a:p>
        </p:txBody>
      </p:sp>
      <p:sp>
        <p:nvSpPr>
          <p:cNvPr id="11" name="Title 10">
            <a:extLst>
              <a:ext uri="{FF2B5EF4-FFF2-40B4-BE49-F238E27FC236}">
                <a16:creationId xmlns:a16="http://schemas.microsoft.com/office/drawing/2014/main" id="{3FDC4DF4-96B1-624A-BDD8-C0F223792838}"/>
              </a:ext>
            </a:extLst>
          </p:cNvPr>
          <p:cNvSpPr>
            <a:spLocks noGrp="1"/>
          </p:cNvSpPr>
          <p:nvPr>
            <p:ph type="title"/>
          </p:nvPr>
        </p:nvSpPr>
        <p:spPr/>
        <p:txBody>
          <a:bodyPr/>
          <a:lstStyle>
            <a:lvl1pPr>
              <a:defRPr sz="40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8547492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3039537"/>
            <a:ext cx="5915025" cy="5071532"/>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8159048"/>
            <a:ext cx="5915025" cy="2666999"/>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5 March 2024</a:t>
            </a:r>
          </a:p>
        </p:txBody>
      </p:sp>
      <p:sp>
        <p:nvSpPr>
          <p:cNvPr id="5" name="Footer Placeholder 4"/>
          <p:cNvSpPr>
            <a:spLocks noGrp="1"/>
          </p:cNvSpPr>
          <p:nvPr>
            <p:ph type="ftr" sz="quarter" idx="11"/>
          </p:nvPr>
        </p:nvSpPr>
        <p:spPr/>
        <p:txBody>
          <a:bodyPr/>
          <a:lstStyle/>
          <a:p>
            <a:r>
              <a:rPr lang="en-US"/>
              <a:t>ICMLA - 2023</a:t>
            </a:r>
          </a:p>
        </p:txBody>
      </p:sp>
      <p:sp>
        <p:nvSpPr>
          <p:cNvPr id="6" name="Slide Number Placeholder 5"/>
          <p:cNvSpPr>
            <a:spLocks noGrp="1"/>
          </p:cNvSpPr>
          <p:nvPr>
            <p:ph type="sldNum" sz="quarter" idx="12"/>
          </p:nvPr>
        </p:nvSpPr>
        <p:spPr/>
        <p:txBody>
          <a:bodyPr/>
          <a:lstStyle/>
          <a:p>
            <a:fld id="{0F7EC467-8A71-4ADE-B1D3-E7B1DD299F0C}" type="slidenum">
              <a:rPr lang="en-US" smtClean="0"/>
              <a:t>‹#›</a:t>
            </a:fld>
            <a:endParaRPr lang="en-US"/>
          </a:p>
        </p:txBody>
      </p:sp>
    </p:spTree>
    <p:extLst>
      <p:ext uri="{BB962C8B-B14F-4D97-AF65-F5344CB8AC3E}">
        <p14:creationId xmlns:p14="http://schemas.microsoft.com/office/powerpoint/2010/main" val="1124481008"/>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3245556"/>
            <a:ext cx="291465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3245556"/>
            <a:ext cx="291465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5 March 2024</a:t>
            </a:r>
          </a:p>
        </p:txBody>
      </p:sp>
      <p:sp>
        <p:nvSpPr>
          <p:cNvPr id="6" name="Footer Placeholder 5"/>
          <p:cNvSpPr>
            <a:spLocks noGrp="1"/>
          </p:cNvSpPr>
          <p:nvPr>
            <p:ph type="ftr" sz="quarter" idx="11"/>
          </p:nvPr>
        </p:nvSpPr>
        <p:spPr/>
        <p:txBody>
          <a:bodyPr/>
          <a:lstStyle/>
          <a:p>
            <a:r>
              <a:rPr lang="en-US"/>
              <a:t>ICMLA - 2023</a:t>
            </a:r>
          </a:p>
        </p:txBody>
      </p:sp>
      <p:sp>
        <p:nvSpPr>
          <p:cNvPr id="7" name="Slide Number Placeholder 6"/>
          <p:cNvSpPr>
            <a:spLocks noGrp="1"/>
          </p:cNvSpPr>
          <p:nvPr>
            <p:ph type="sldNum" sz="quarter" idx="12"/>
          </p:nvPr>
        </p:nvSpPr>
        <p:spPr/>
        <p:txBody>
          <a:bodyPr/>
          <a:lstStyle/>
          <a:p>
            <a:fld id="{0F7EC467-8A71-4ADE-B1D3-E7B1DD299F0C}" type="slidenum">
              <a:rPr lang="en-US" smtClean="0"/>
              <a:t>‹#›</a:t>
            </a:fld>
            <a:endParaRPr lang="en-US"/>
          </a:p>
        </p:txBody>
      </p:sp>
    </p:spTree>
    <p:extLst>
      <p:ext uri="{BB962C8B-B14F-4D97-AF65-F5344CB8AC3E}">
        <p14:creationId xmlns:p14="http://schemas.microsoft.com/office/powerpoint/2010/main" val="371121611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649114"/>
            <a:ext cx="591502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988734"/>
            <a:ext cx="2901255" cy="146473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4453467"/>
            <a:ext cx="2901255"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988734"/>
            <a:ext cx="2915543" cy="146473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4453467"/>
            <a:ext cx="291554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5 March 2024</a:t>
            </a:r>
          </a:p>
        </p:txBody>
      </p:sp>
      <p:sp>
        <p:nvSpPr>
          <p:cNvPr id="8" name="Footer Placeholder 7"/>
          <p:cNvSpPr>
            <a:spLocks noGrp="1"/>
          </p:cNvSpPr>
          <p:nvPr>
            <p:ph type="ftr" sz="quarter" idx="11"/>
          </p:nvPr>
        </p:nvSpPr>
        <p:spPr/>
        <p:txBody>
          <a:bodyPr/>
          <a:lstStyle/>
          <a:p>
            <a:r>
              <a:rPr lang="en-US"/>
              <a:t>ICMLA - 2023</a:t>
            </a:r>
          </a:p>
        </p:txBody>
      </p:sp>
      <p:sp>
        <p:nvSpPr>
          <p:cNvPr id="9" name="Slide Number Placeholder 8"/>
          <p:cNvSpPr>
            <a:spLocks noGrp="1"/>
          </p:cNvSpPr>
          <p:nvPr>
            <p:ph type="sldNum" sz="quarter" idx="12"/>
          </p:nvPr>
        </p:nvSpPr>
        <p:spPr/>
        <p:txBody>
          <a:bodyPr/>
          <a:lstStyle/>
          <a:p>
            <a:fld id="{0F7EC467-8A71-4ADE-B1D3-E7B1DD299F0C}" type="slidenum">
              <a:rPr lang="en-US" smtClean="0"/>
              <a:t>‹#›</a:t>
            </a:fld>
            <a:endParaRPr lang="en-US"/>
          </a:p>
        </p:txBody>
      </p:sp>
    </p:spTree>
    <p:extLst>
      <p:ext uri="{BB962C8B-B14F-4D97-AF65-F5344CB8AC3E}">
        <p14:creationId xmlns:p14="http://schemas.microsoft.com/office/powerpoint/2010/main" val="268002268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5 March 2024</a:t>
            </a:r>
          </a:p>
        </p:txBody>
      </p:sp>
      <p:sp>
        <p:nvSpPr>
          <p:cNvPr id="4" name="Footer Placeholder 3"/>
          <p:cNvSpPr>
            <a:spLocks noGrp="1"/>
          </p:cNvSpPr>
          <p:nvPr>
            <p:ph type="ftr" sz="quarter" idx="11"/>
          </p:nvPr>
        </p:nvSpPr>
        <p:spPr/>
        <p:txBody>
          <a:bodyPr/>
          <a:lstStyle/>
          <a:p>
            <a:r>
              <a:rPr lang="en-US"/>
              <a:t>ICMLA - 2023</a:t>
            </a:r>
          </a:p>
        </p:txBody>
      </p:sp>
      <p:sp>
        <p:nvSpPr>
          <p:cNvPr id="5" name="Slide Number Placeholder 4"/>
          <p:cNvSpPr>
            <a:spLocks noGrp="1"/>
          </p:cNvSpPr>
          <p:nvPr>
            <p:ph type="sldNum" sz="quarter" idx="12"/>
          </p:nvPr>
        </p:nvSpPr>
        <p:spPr/>
        <p:txBody>
          <a:bodyPr/>
          <a:lstStyle/>
          <a:p>
            <a:fld id="{0F7EC467-8A71-4ADE-B1D3-E7B1DD299F0C}" type="slidenum">
              <a:rPr lang="en-US" smtClean="0"/>
              <a:t>‹#›</a:t>
            </a:fld>
            <a:endParaRPr lang="en-US"/>
          </a:p>
        </p:txBody>
      </p:sp>
    </p:spTree>
    <p:extLst>
      <p:ext uri="{BB962C8B-B14F-4D97-AF65-F5344CB8AC3E}">
        <p14:creationId xmlns:p14="http://schemas.microsoft.com/office/powerpoint/2010/main" val="96245068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5 March 2024</a:t>
            </a:r>
          </a:p>
        </p:txBody>
      </p:sp>
      <p:sp>
        <p:nvSpPr>
          <p:cNvPr id="3" name="Footer Placeholder 2"/>
          <p:cNvSpPr>
            <a:spLocks noGrp="1"/>
          </p:cNvSpPr>
          <p:nvPr>
            <p:ph type="ftr" sz="quarter" idx="11"/>
          </p:nvPr>
        </p:nvSpPr>
        <p:spPr/>
        <p:txBody>
          <a:bodyPr/>
          <a:lstStyle/>
          <a:p>
            <a:r>
              <a:rPr lang="en-US"/>
              <a:t>ICMLA - 2023</a:t>
            </a:r>
          </a:p>
        </p:txBody>
      </p:sp>
      <p:sp>
        <p:nvSpPr>
          <p:cNvPr id="4" name="Slide Number Placeholder 3"/>
          <p:cNvSpPr>
            <a:spLocks noGrp="1"/>
          </p:cNvSpPr>
          <p:nvPr>
            <p:ph type="sldNum" sz="quarter" idx="12"/>
          </p:nvPr>
        </p:nvSpPr>
        <p:spPr/>
        <p:txBody>
          <a:bodyPr/>
          <a:lstStyle/>
          <a:p>
            <a:fld id="{0F7EC467-8A71-4ADE-B1D3-E7B1DD299F0C}" type="slidenum">
              <a:rPr lang="en-US" smtClean="0"/>
              <a:t>‹#›</a:t>
            </a:fld>
            <a:endParaRPr lang="en-US"/>
          </a:p>
        </p:txBody>
      </p:sp>
    </p:spTree>
    <p:extLst>
      <p:ext uri="{BB962C8B-B14F-4D97-AF65-F5344CB8AC3E}">
        <p14:creationId xmlns:p14="http://schemas.microsoft.com/office/powerpoint/2010/main" val="2542907528"/>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812800"/>
            <a:ext cx="2211884" cy="28448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755425"/>
            <a:ext cx="3471863" cy="8664222"/>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3657600"/>
            <a:ext cx="2211884" cy="677615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5 March 2024</a:t>
            </a:r>
          </a:p>
        </p:txBody>
      </p:sp>
      <p:sp>
        <p:nvSpPr>
          <p:cNvPr id="6" name="Footer Placeholder 5"/>
          <p:cNvSpPr>
            <a:spLocks noGrp="1"/>
          </p:cNvSpPr>
          <p:nvPr>
            <p:ph type="ftr" sz="quarter" idx="11"/>
          </p:nvPr>
        </p:nvSpPr>
        <p:spPr/>
        <p:txBody>
          <a:bodyPr/>
          <a:lstStyle/>
          <a:p>
            <a:r>
              <a:rPr lang="en-US"/>
              <a:t>ICMLA - 2023</a:t>
            </a:r>
          </a:p>
        </p:txBody>
      </p:sp>
      <p:sp>
        <p:nvSpPr>
          <p:cNvPr id="7" name="Slide Number Placeholder 6"/>
          <p:cNvSpPr>
            <a:spLocks noGrp="1"/>
          </p:cNvSpPr>
          <p:nvPr>
            <p:ph type="sldNum" sz="quarter" idx="12"/>
          </p:nvPr>
        </p:nvSpPr>
        <p:spPr/>
        <p:txBody>
          <a:bodyPr/>
          <a:lstStyle/>
          <a:p>
            <a:fld id="{0F7EC467-8A71-4ADE-B1D3-E7B1DD299F0C}" type="slidenum">
              <a:rPr lang="en-US" smtClean="0"/>
              <a:t>‹#›</a:t>
            </a:fld>
            <a:endParaRPr lang="en-US"/>
          </a:p>
        </p:txBody>
      </p:sp>
    </p:spTree>
    <p:extLst>
      <p:ext uri="{BB962C8B-B14F-4D97-AF65-F5344CB8AC3E}">
        <p14:creationId xmlns:p14="http://schemas.microsoft.com/office/powerpoint/2010/main" val="4206262866"/>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812800"/>
            <a:ext cx="2211884" cy="28448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755425"/>
            <a:ext cx="3471863" cy="8664222"/>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3657600"/>
            <a:ext cx="2211884" cy="677615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5 March 2024</a:t>
            </a:r>
          </a:p>
        </p:txBody>
      </p:sp>
      <p:sp>
        <p:nvSpPr>
          <p:cNvPr id="6" name="Footer Placeholder 5"/>
          <p:cNvSpPr>
            <a:spLocks noGrp="1"/>
          </p:cNvSpPr>
          <p:nvPr>
            <p:ph type="ftr" sz="quarter" idx="11"/>
          </p:nvPr>
        </p:nvSpPr>
        <p:spPr/>
        <p:txBody>
          <a:bodyPr/>
          <a:lstStyle/>
          <a:p>
            <a:r>
              <a:rPr lang="en-US"/>
              <a:t>ICMLA - 2023</a:t>
            </a:r>
          </a:p>
        </p:txBody>
      </p:sp>
      <p:sp>
        <p:nvSpPr>
          <p:cNvPr id="7" name="Slide Number Placeholder 6"/>
          <p:cNvSpPr>
            <a:spLocks noGrp="1"/>
          </p:cNvSpPr>
          <p:nvPr>
            <p:ph type="sldNum" sz="quarter" idx="12"/>
          </p:nvPr>
        </p:nvSpPr>
        <p:spPr/>
        <p:txBody>
          <a:bodyPr/>
          <a:lstStyle/>
          <a:p>
            <a:fld id="{0F7EC467-8A71-4ADE-B1D3-E7B1DD299F0C}" type="slidenum">
              <a:rPr lang="en-US" smtClean="0"/>
              <a:t>‹#›</a:t>
            </a:fld>
            <a:endParaRPr lang="en-US"/>
          </a:p>
        </p:txBody>
      </p:sp>
    </p:spTree>
    <p:extLst>
      <p:ext uri="{BB962C8B-B14F-4D97-AF65-F5344CB8AC3E}">
        <p14:creationId xmlns:p14="http://schemas.microsoft.com/office/powerpoint/2010/main" val="4175166771"/>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649114"/>
            <a:ext cx="591502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3245556"/>
            <a:ext cx="591502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7" y="11300181"/>
            <a:ext cx="1543050" cy="649111"/>
          </a:xfrm>
          <a:prstGeom prst="rect">
            <a:avLst/>
          </a:prstGeom>
        </p:spPr>
        <p:txBody>
          <a:bodyPr vert="horz" lIns="91440" tIns="45720" rIns="91440" bIns="45720" rtlCol="0" anchor="ctr"/>
          <a:lstStyle>
            <a:lvl1pPr algn="l">
              <a:defRPr sz="900">
                <a:solidFill>
                  <a:schemeClr val="tx1">
                    <a:tint val="82000"/>
                  </a:schemeClr>
                </a:solidFill>
              </a:defRPr>
            </a:lvl1pPr>
          </a:lstStyle>
          <a:p>
            <a:r>
              <a:rPr lang="en-US"/>
              <a:t>5 March 2024</a:t>
            </a:r>
          </a:p>
        </p:txBody>
      </p:sp>
      <p:sp>
        <p:nvSpPr>
          <p:cNvPr id="5" name="Footer Placeholder 4"/>
          <p:cNvSpPr>
            <a:spLocks noGrp="1"/>
          </p:cNvSpPr>
          <p:nvPr>
            <p:ph type="ftr" sz="quarter" idx="3"/>
          </p:nvPr>
        </p:nvSpPr>
        <p:spPr>
          <a:xfrm>
            <a:off x="2271713" y="11300181"/>
            <a:ext cx="2314575" cy="649111"/>
          </a:xfrm>
          <a:prstGeom prst="rect">
            <a:avLst/>
          </a:prstGeom>
        </p:spPr>
        <p:txBody>
          <a:bodyPr vert="horz" lIns="91440" tIns="45720" rIns="91440" bIns="45720" rtlCol="0" anchor="ctr"/>
          <a:lstStyle>
            <a:lvl1pPr algn="ctr">
              <a:defRPr sz="900">
                <a:solidFill>
                  <a:schemeClr val="tx1">
                    <a:tint val="82000"/>
                  </a:schemeClr>
                </a:solidFill>
              </a:defRPr>
            </a:lvl1pPr>
          </a:lstStyle>
          <a:p>
            <a:r>
              <a:rPr lang="en-US"/>
              <a:t>ICMLA - 2023</a:t>
            </a:r>
          </a:p>
        </p:txBody>
      </p:sp>
      <p:sp>
        <p:nvSpPr>
          <p:cNvPr id="6" name="Slide Number Placeholder 5"/>
          <p:cNvSpPr>
            <a:spLocks noGrp="1"/>
          </p:cNvSpPr>
          <p:nvPr>
            <p:ph type="sldNum" sz="quarter" idx="4"/>
          </p:nvPr>
        </p:nvSpPr>
        <p:spPr>
          <a:xfrm>
            <a:off x="4843463" y="11300181"/>
            <a:ext cx="1543050" cy="649111"/>
          </a:xfrm>
          <a:prstGeom prst="rect">
            <a:avLst/>
          </a:prstGeom>
        </p:spPr>
        <p:txBody>
          <a:bodyPr vert="horz" lIns="91440" tIns="45720" rIns="91440" bIns="45720" rtlCol="0" anchor="ctr"/>
          <a:lstStyle>
            <a:lvl1pPr algn="r">
              <a:defRPr sz="900">
                <a:solidFill>
                  <a:schemeClr val="tx1">
                    <a:tint val="82000"/>
                  </a:schemeClr>
                </a:solidFill>
              </a:defRPr>
            </a:lvl1pPr>
          </a:lstStyle>
          <a:p>
            <a:fld id="{0F7EC467-8A71-4ADE-B1D3-E7B1DD299F0C}" type="slidenum">
              <a:rPr lang="en-US" smtClean="0"/>
              <a:t>‹#›</a:t>
            </a:fld>
            <a:endParaRPr lang="en-US"/>
          </a:p>
        </p:txBody>
      </p:sp>
    </p:spTree>
    <p:extLst>
      <p:ext uri="{BB962C8B-B14F-4D97-AF65-F5344CB8AC3E}">
        <p14:creationId xmlns:p14="http://schemas.microsoft.com/office/powerpoint/2010/main" val="3988178404"/>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52" r:id="rId14"/>
    <p:sldLayoutId id="2147483653" r:id="rId15"/>
    <p:sldLayoutId id="2147483655" r:id="rId16"/>
    <p:sldLayoutId id="2147483656" r:id="rId17"/>
    <p:sldLayoutId id="2147483657" r:id="rId18"/>
    <p:sldLayoutId id="2147483658" r:id="rId19"/>
    <p:sldLayoutId id="2147483659" r:id="rId20"/>
    <p:sldLayoutId id="2147483661" r:id="rId2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36.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18" Type="http://schemas.openxmlformats.org/officeDocument/2006/relationships/chart" Target="../charts/chart7.xml"/><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chart" Target="../charts/chart7.xml"/><Relationship Id="rId2" Type="http://schemas.openxmlformats.org/officeDocument/2006/relationships/notesSlide" Target="../notesSlides/notesSlide19.xml"/><Relationship Id="rId16" Type="http://schemas.openxmlformats.org/officeDocument/2006/relationships/image" Target="../media/image26.svg"/><Relationship Id="rId1" Type="http://schemas.openxmlformats.org/officeDocument/2006/relationships/slideLayout" Target="../slideLayouts/slideLayout13.xml"/><Relationship Id="rId6" Type="http://schemas.openxmlformats.org/officeDocument/2006/relationships/image" Target="../media/image16.svg"/><Relationship Id="rId11" Type="http://schemas.openxmlformats.org/officeDocument/2006/relationships/image" Target="../media/image21.sv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7.png"/><Relationship Id="rId4" Type="http://schemas.openxmlformats.org/officeDocument/2006/relationships/image" Target="../media/image14.svg"/><Relationship Id="rId9" Type="http://schemas.openxmlformats.org/officeDocument/2006/relationships/image" Target="../media/image19.svg"/><Relationship Id="rId14" Type="http://schemas.openxmlformats.org/officeDocument/2006/relationships/image" Target="../media/image24.sv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39.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2.svg"/></Relationships>
</file>

<file path=ppt/slides/_rels/slide30.xml.rels><?xml version="1.0" encoding="UTF-8" standalone="yes"?>
<Relationships xmlns="http://schemas.openxmlformats.org/package/2006/relationships"><Relationship Id="rId8" Type="http://schemas.openxmlformats.org/officeDocument/2006/relationships/image" Target="../media/image470.png"/><Relationship Id="rId3" Type="http://schemas.openxmlformats.org/officeDocument/2006/relationships/image" Target="../media/image47.png"/><Relationship Id="rId7"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microsoft.com/office/2007/relationships/hdphoto" Target="../media/hdphoto3.wdp"/><Relationship Id="rId5" Type="http://schemas.openxmlformats.org/officeDocument/2006/relationships/image" Target="../media/image48.png"/><Relationship Id="rId4" Type="http://schemas.microsoft.com/office/2007/relationships/hdphoto" Target="../media/hdphoto2.wdp"/></Relationships>
</file>

<file path=ppt/slides/_rels/slide31.xml.rels><?xml version="1.0" encoding="UTF-8" standalone="yes"?>
<Relationships xmlns="http://schemas.openxmlformats.org/package/2006/relationships"><Relationship Id="rId8" Type="http://schemas.openxmlformats.org/officeDocument/2006/relationships/image" Target="../media/image470.png"/><Relationship Id="rId3" Type="http://schemas.openxmlformats.org/officeDocument/2006/relationships/image" Target="../media/image47.png"/><Relationship Id="rId7"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microsoft.com/office/2007/relationships/hdphoto" Target="../media/hdphoto5.wdp"/><Relationship Id="rId5" Type="http://schemas.openxmlformats.org/officeDocument/2006/relationships/image" Target="../media/image48.png"/><Relationship Id="rId4" Type="http://schemas.microsoft.com/office/2007/relationships/hdphoto" Target="../media/hdphoto4.wdp"/></Relationships>
</file>

<file path=ppt/slides/_rels/slide32.xml.rels><?xml version="1.0" encoding="UTF-8" standalone="yes"?>
<Relationships xmlns="http://schemas.openxmlformats.org/package/2006/relationships"><Relationship Id="rId8" Type="http://schemas.openxmlformats.org/officeDocument/2006/relationships/image" Target="../media/image55.jpeg"/><Relationship Id="rId13" Type="http://schemas.openxmlformats.org/officeDocument/2006/relationships/image" Target="../media/image60.jpeg"/><Relationship Id="rId3" Type="http://schemas.openxmlformats.org/officeDocument/2006/relationships/image" Target="../media/image50.jpeg"/><Relationship Id="rId7" Type="http://schemas.openxmlformats.org/officeDocument/2006/relationships/image" Target="../media/image54.jpeg"/><Relationship Id="rId12" Type="http://schemas.openxmlformats.org/officeDocument/2006/relationships/image" Target="../media/image59.jpeg"/><Relationship Id="rId2" Type="http://schemas.openxmlformats.org/officeDocument/2006/relationships/notesSlide" Target="../notesSlides/notesSlide32.xml"/><Relationship Id="rId16" Type="http://schemas.openxmlformats.org/officeDocument/2006/relationships/image" Target="../media/image63.jpeg"/><Relationship Id="rId1" Type="http://schemas.openxmlformats.org/officeDocument/2006/relationships/slideLayout" Target="../slideLayouts/slideLayout13.xml"/><Relationship Id="rId6" Type="http://schemas.openxmlformats.org/officeDocument/2006/relationships/image" Target="../media/image53.jpeg"/><Relationship Id="rId11" Type="http://schemas.openxmlformats.org/officeDocument/2006/relationships/image" Target="../media/image58.jpeg"/><Relationship Id="rId5" Type="http://schemas.openxmlformats.org/officeDocument/2006/relationships/image" Target="../media/image52.jpeg"/><Relationship Id="rId15" Type="http://schemas.openxmlformats.org/officeDocument/2006/relationships/image" Target="../media/image62.jpeg"/><Relationship Id="rId10" Type="http://schemas.openxmlformats.org/officeDocument/2006/relationships/image" Target="../media/image57.jpeg"/><Relationship Id="rId4" Type="http://schemas.openxmlformats.org/officeDocument/2006/relationships/image" Target="../media/image51.jpeg"/><Relationship Id="rId9" Type="http://schemas.openxmlformats.org/officeDocument/2006/relationships/image" Target="../media/image56.jpeg"/><Relationship Id="rId14" Type="http://schemas.openxmlformats.org/officeDocument/2006/relationships/image" Target="../media/image61.jpeg"/></Relationships>
</file>

<file path=ppt/slides/_rels/slide33.xml.rels><?xml version="1.0" encoding="UTF-8" standalone="yes"?>
<Relationships xmlns="http://schemas.openxmlformats.org/package/2006/relationships"><Relationship Id="rId8" Type="http://schemas.openxmlformats.org/officeDocument/2006/relationships/image" Target="../media/image470.png"/><Relationship Id="rId3" Type="http://schemas.openxmlformats.org/officeDocument/2006/relationships/image" Target="../media/image47.png"/><Relationship Id="rId7"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microsoft.com/office/2007/relationships/hdphoto" Target="../media/hdphoto7.wdp"/><Relationship Id="rId11" Type="http://schemas.openxmlformats.org/officeDocument/2006/relationships/image" Target="../media/image640.png"/><Relationship Id="rId5" Type="http://schemas.openxmlformats.org/officeDocument/2006/relationships/image" Target="../media/image48.png"/><Relationship Id="rId10" Type="http://schemas.openxmlformats.org/officeDocument/2006/relationships/image" Target="../media/image65.svg"/><Relationship Id="rId4" Type="http://schemas.microsoft.com/office/2007/relationships/hdphoto" Target="../media/hdphoto6.wdp"/><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18" Type="http://schemas.openxmlformats.org/officeDocument/2006/relationships/image" Target="../media/image76.svg"/><Relationship Id="rId3" Type="http://schemas.openxmlformats.org/officeDocument/2006/relationships/image" Target="../media/image47.png"/><Relationship Id="rId7" Type="http://schemas.openxmlformats.org/officeDocument/2006/relationships/image" Target="../media/image49.png"/><Relationship Id="rId12" Type="http://schemas.openxmlformats.org/officeDocument/2006/relationships/image" Target="../media/image70.png"/><Relationship Id="rId17" Type="http://schemas.openxmlformats.org/officeDocument/2006/relationships/image" Target="../media/image75.png"/><Relationship Id="rId2" Type="http://schemas.openxmlformats.org/officeDocument/2006/relationships/notesSlide" Target="../notesSlides/notesSlide34.xml"/><Relationship Id="rId16" Type="http://schemas.openxmlformats.org/officeDocument/2006/relationships/image" Target="../media/image74.svg"/><Relationship Id="rId1" Type="http://schemas.openxmlformats.org/officeDocument/2006/relationships/slideLayout" Target="../slideLayouts/slideLayout13.xml"/><Relationship Id="rId6" Type="http://schemas.microsoft.com/office/2007/relationships/hdphoto" Target="../media/hdphoto7.wdp"/><Relationship Id="rId11" Type="http://schemas.openxmlformats.org/officeDocument/2006/relationships/image" Target="../media/image69.png"/><Relationship Id="rId5" Type="http://schemas.openxmlformats.org/officeDocument/2006/relationships/image" Target="../media/image48.png"/><Relationship Id="rId15" Type="http://schemas.openxmlformats.org/officeDocument/2006/relationships/image" Target="../media/image73.png"/><Relationship Id="rId10" Type="http://schemas.openxmlformats.org/officeDocument/2006/relationships/image" Target="../media/image68.svg"/><Relationship Id="rId4" Type="http://schemas.microsoft.com/office/2007/relationships/hdphoto" Target="../media/hdphoto6.wdp"/><Relationship Id="rId9" Type="http://schemas.openxmlformats.org/officeDocument/2006/relationships/image" Target="../media/image67.png"/><Relationship Id="rId14" Type="http://schemas.openxmlformats.org/officeDocument/2006/relationships/image" Target="../media/image72.png"/></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78.svg"/></Relationships>
</file>

<file path=ppt/slides/_rels/slide36.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2.png"/><Relationship Id="rId18" Type="http://schemas.openxmlformats.org/officeDocument/2006/relationships/image" Target="../media/image79.png"/><Relationship Id="rId3" Type="http://schemas.openxmlformats.org/officeDocument/2006/relationships/image" Target="../media/image47.png"/><Relationship Id="rId7" Type="http://schemas.openxmlformats.org/officeDocument/2006/relationships/image" Target="../media/image49.png"/><Relationship Id="rId12" Type="http://schemas.openxmlformats.org/officeDocument/2006/relationships/image" Target="../media/image71.png"/><Relationship Id="rId17" Type="http://schemas.openxmlformats.org/officeDocument/2006/relationships/image" Target="../media/image76.svg"/><Relationship Id="rId2" Type="http://schemas.openxmlformats.org/officeDocument/2006/relationships/notesSlide" Target="../notesSlides/notesSlide36.xml"/><Relationship Id="rId16" Type="http://schemas.openxmlformats.org/officeDocument/2006/relationships/image" Target="../media/image75.png"/><Relationship Id="rId1" Type="http://schemas.openxmlformats.org/officeDocument/2006/relationships/slideLayout" Target="../slideLayouts/slideLayout13.xml"/><Relationship Id="rId6" Type="http://schemas.microsoft.com/office/2007/relationships/hdphoto" Target="../media/hdphoto7.wdp"/><Relationship Id="rId11" Type="http://schemas.openxmlformats.org/officeDocument/2006/relationships/image" Target="../media/image76.png"/><Relationship Id="rId5" Type="http://schemas.openxmlformats.org/officeDocument/2006/relationships/image" Target="../media/image48.png"/><Relationship Id="rId15" Type="http://schemas.openxmlformats.org/officeDocument/2006/relationships/image" Target="../media/image74.svg"/><Relationship Id="rId10" Type="http://schemas.openxmlformats.org/officeDocument/2006/relationships/image" Target="../media/image68.svg"/><Relationship Id="rId4" Type="http://schemas.microsoft.com/office/2007/relationships/hdphoto" Target="../media/hdphoto6.wdp"/><Relationship Id="rId9" Type="http://schemas.openxmlformats.org/officeDocument/2006/relationships/image" Target="../media/image67.png"/><Relationship Id="rId14" Type="http://schemas.openxmlformats.org/officeDocument/2006/relationships/image" Target="../media/image7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2.png"/><Relationship Id="rId18" Type="http://schemas.openxmlformats.org/officeDocument/2006/relationships/chart" Target="../charts/chart8.xml"/><Relationship Id="rId3" Type="http://schemas.openxmlformats.org/officeDocument/2006/relationships/image" Target="../media/image47.png"/><Relationship Id="rId21" Type="http://schemas.openxmlformats.org/officeDocument/2006/relationships/image" Target="../media/image82.png"/><Relationship Id="rId7" Type="http://schemas.openxmlformats.org/officeDocument/2006/relationships/image" Target="../media/image49.png"/><Relationship Id="rId12" Type="http://schemas.openxmlformats.org/officeDocument/2006/relationships/image" Target="../media/image71.png"/><Relationship Id="rId17" Type="http://schemas.openxmlformats.org/officeDocument/2006/relationships/image" Target="../media/image76.svg"/><Relationship Id="rId2" Type="http://schemas.openxmlformats.org/officeDocument/2006/relationships/notesSlide" Target="../notesSlides/notesSlide39.xml"/><Relationship Id="rId16" Type="http://schemas.openxmlformats.org/officeDocument/2006/relationships/image" Target="../media/image75.png"/><Relationship Id="rId20" Type="http://schemas.openxmlformats.org/officeDocument/2006/relationships/image" Target="../media/image30.png"/><Relationship Id="rId1" Type="http://schemas.openxmlformats.org/officeDocument/2006/relationships/slideLayout" Target="../slideLayouts/slideLayout13.xml"/><Relationship Id="rId6" Type="http://schemas.microsoft.com/office/2007/relationships/hdphoto" Target="../media/hdphoto7.wdp"/><Relationship Id="rId11" Type="http://schemas.openxmlformats.org/officeDocument/2006/relationships/image" Target="../media/image69.png"/><Relationship Id="rId5" Type="http://schemas.openxmlformats.org/officeDocument/2006/relationships/image" Target="../media/image48.png"/><Relationship Id="rId15" Type="http://schemas.openxmlformats.org/officeDocument/2006/relationships/image" Target="../media/image74.svg"/><Relationship Id="rId10" Type="http://schemas.openxmlformats.org/officeDocument/2006/relationships/image" Target="../media/image68.svg"/><Relationship Id="rId19" Type="http://schemas.openxmlformats.org/officeDocument/2006/relationships/image" Target="../media/image81.png"/><Relationship Id="rId4" Type="http://schemas.microsoft.com/office/2007/relationships/hdphoto" Target="../media/hdphoto6.wdp"/><Relationship Id="rId9" Type="http://schemas.openxmlformats.org/officeDocument/2006/relationships/image" Target="../media/image67.png"/><Relationship Id="rId14" Type="http://schemas.openxmlformats.org/officeDocument/2006/relationships/image" Target="../media/image73.png"/><Relationship Id="rId22" Type="http://schemas.openxmlformats.org/officeDocument/2006/relationships/image" Target="../media/image83.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18" Type="http://schemas.openxmlformats.org/officeDocument/2006/relationships/chart" Target="../charts/chart1.xml"/><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chart" Target="../charts/chart1.xml"/><Relationship Id="rId2" Type="http://schemas.openxmlformats.org/officeDocument/2006/relationships/notesSlide" Target="../notesSlides/notesSlide4.xml"/><Relationship Id="rId16" Type="http://schemas.openxmlformats.org/officeDocument/2006/relationships/image" Target="../media/image26.svg"/><Relationship Id="rId1" Type="http://schemas.openxmlformats.org/officeDocument/2006/relationships/slideLayout" Target="../slideLayouts/slideLayout13.xml"/><Relationship Id="rId6" Type="http://schemas.openxmlformats.org/officeDocument/2006/relationships/image" Target="../media/image16.svg"/><Relationship Id="rId11" Type="http://schemas.openxmlformats.org/officeDocument/2006/relationships/image" Target="../media/image21.sv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7.png"/><Relationship Id="rId4" Type="http://schemas.openxmlformats.org/officeDocument/2006/relationships/image" Target="../media/image14.svg"/><Relationship Id="rId9" Type="http://schemas.openxmlformats.org/officeDocument/2006/relationships/image" Target="../media/image19.svg"/><Relationship Id="rId14" Type="http://schemas.openxmlformats.org/officeDocument/2006/relationships/image" Target="../media/image24.svg"/></Relationships>
</file>

<file path=ppt/slides/_rels/slide40.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2.png"/><Relationship Id="rId18" Type="http://schemas.openxmlformats.org/officeDocument/2006/relationships/chart" Target="../charts/chart9.xml"/><Relationship Id="rId3" Type="http://schemas.openxmlformats.org/officeDocument/2006/relationships/image" Target="../media/image47.png"/><Relationship Id="rId21" Type="http://schemas.openxmlformats.org/officeDocument/2006/relationships/image" Target="../media/image82.png"/><Relationship Id="rId7" Type="http://schemas.openxmlformats.org/officeDocument/2006/relationships/image" Target="../media/image49.png"/><Relationship Id="rId12" Type="http://schemas.openxmlformats.org/officeDocument/2006/relationships/image" Target="../media/image71.png"/><Relationship Id="rId17" Type="http://schemas.openxmlformats.org/officeDocument/2006/relationships/image" Target="../media/image76.svg"/><Relationship Id="rId2" Type="http://schemas.openxmlformats.org/officeDocument/2006/relationships/notesSlide" Target="../notesSlides/notesSlide40.xml"/><Relationship Id="rId16" Type="http://schemas.openxmlformats.org/officeDocument/2006/relationships/image" Target="../media/image75.png"/><Relationship Id="rId20" Type="http://schemas.openxmlformats.org/officeDocument/2006/relationships/image" Target="../media/image30.png"/><Relationship Id="rId1" Type="http://schemas.openxmlformats.org/officeDocument/2006/relationships/slideLayout" Target="../slideLayouts/slideLayout13.xml"/><Relationship Id="rId6" Type="http://schemas.microsoft.com/office/2007/relationships/hdphoto" Target="../media/hdphoto7.wdp"/><Relationship Id="rId11" Type="http://schemas.openxmlformats.org/officeDocument/2006/relationships/image" Target="../media/image76.png"/><Relationship Id="rId5" Type="http://schemas.openxmlformats.org/officeDocument/2006/relationships/image" Target="../media/image48.png"/><Relationship Id="rId15" Type="http://schemas.openxmlformats.org/officeDocument/2006/relationships/image" Target="../media/image74.svg"/><Relationship Id="rId10" Type="http://schemas.openxmlformats.org/officeDocument/2006/relationships/image" Target="../media/image68.svg"/><Relationship Id="rId19" Type="http://schemas.openxmlformats.org/officeDocument/2006/relationships/image" Target="../media/image81.png"/><Relationship Id="rId4" Type="http://schemas.microsoft.com/office/2007/relationships/hdphoto" Target="../media/hdphoto6.wdp"/><Relationship Id="rId9" Type="http://schemas.openxmlformats.org/officeDocument/2006/relationships/image" Target="../media/image67.png"/><Relationship Id="rId14" Type="http://schemas.openxmlformats.org/officeDocument/2006/relationships/image" Target="../media/image73.png"/><Relationship Id="rId22" Type="http://schemas.openxmlformats.org/officeDocument/2006/relationships/image" Target="../media/image83.png"/></Relationships>
</file>

<file path=ppt/slides/_rels/slide4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5.xml"/><Relationship Id="rId1" Type="http://schemas.openxmlformats.org/officeDocument/2006/relationships/slideLayout" Target="../slideLayouts/slideLayout13.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svg"/><Relationship Id="rId18" Type="http://schemas.openxmlformats.org/officeDocument/2006/relationships/image" Target="../media/image30.png"/><Relationship Id="rId3" Type="http://schemas.openxmlformats.org/officeDocument/2006/relationships/image" Target="../media/image28.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chart" Target="../charts/chart2.xml"/><Relationship Id="rId2" Type="http://schemas.openxmlformats.org/officeDocument/2006/relationships/notesSlide" Target="../notesSlides/notesSlide5.xml"/><Relationship Id="rId16" Type="http://schemas.openxmlformats.org/officeDocument/2006/relationships/image" Target="../media/image17.png"/><Relationship Id="rId1" Type="http://schemas.openxmlformats.org/officeDocument/2006/relationships/slideLayout" Target="../slideLayouts/slideLayout13.xml"/><Relationship Id="rId6" Type="http://schemas.openxmlformats.org/officeDocument/2006/relationships/image" Target="../media/image19.svg"/><Relationship Id="rId11" Type="http://schemas.openxmlformats.org/officeDocument/2006/relationships/image" Target="../media/image24.svg"/><Relationship Id="rId5" Type="http://schemas.openxmlformats.org/officeDocument/2006/relationships/image" Target="../media/image18.png"/><Relationship Id="rId15" Type="http://schemas.openxmlformats.org/officeDocument/2006/relationships/image" Target="../media/image16.svg"/><Relationship Id="rId10" Type="http://schemas.openxmlformats.org/officeDocument/2006/relationships/image" Target="../media/image23.svg"/><Relationship Id="rId4" Type="http://schemas.openxmlformats.org/officeDocument/2006/relationships/image" Target="../media/image29.svg"/><Relationship Id="rId9" Type="http://schemas.openxmlformats.org/officeDocument/2006/relationships/image" Target="../media/image22.png"/><Relationship Id="rId14" Type="http://schemas.openxmlformats.org/officeDocument/2006/relationships/image" Target="../media/image15.png"/></Relationships>
</file>

<file path=ppt/slides/_rels/slide50.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89.png"/><Relationship Id="rId7"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13.xml"/><Relationship Id="rId6" Type="http://schemas.openxmlformats.org/officeDocument/2006/relationships/image" Target="../media/image72.pn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90.jpeg"/><Relationship Id="rId9" Type="http://schemas.openxmlformats.org/officeDocument/2006/relationships/image" Target="../media/image75.png"/></Relationships>
</file>

<file path=ppt/slides/_rels/slide5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2.xml"/><Relationship Id="rId1" Type="http://schemas.openxmlformats.org/officeDocument/2006/relationships/slideLayout" Target="../slideLayouts/slideLayout13.xml"/><Relationship Id="rId4" Type="http://schemas.openxmlformats.org/officeDocument/2006/relationships/image" Target="../media/image93.png"/></Relationships>
</file>

<file path=ppt/slides/_rels/slide5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9.xml"/><Relationship Id="rId1" Type="http://schemas.openxmlformats.org/officeDocument/2006/relationships/slideLayout" Target="../slideLayouts/slideLayout13.xml"/><Relationship Id="rId4" Type="http://schemas.openxmlformats.org/officeDocument/2006/relationships/chart" Target="../charts/chart13.xml"/></Relationships>
</file>

<file path=ppt/slides/_rels/slide6.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svg"/><Relationship Id="rId18" Type="http://schemas.openxmlformats.org/officeDocument/2006/relationships/image" Target="../media/image30.png"/><Relationship Id="rId3" Type="http://schemas.openxmlformats.org/officeDocument/2006/relationships/image" Target="../media/image13.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chart" Target="../charts/chart3.xml"/><Relationship Id="rId2" Type="http://schemas.openxmlformats.org/officeDocument/2006/relationships/notesSlide" Target="../notesSlides/notesSlide6.xml"/><Relationship Id="rId16" Type="http://schemas.openxmlformats.org/officeDocument/2006/relationships/image" Target="../media/image17.png"/><Relationship Id="rId1" Type="http://schemas.openxmlformats.org/officeDocument/2006/relationships/slideLayout" Target="../slideLayouts/slideLayout13.xml"/><Relationship Id="rId6" Type="http://schemas.openxmlformats.org/officeDocument/2006/relationships/image" Target="../media/image19.svg"/><Relationship Id="rId11" Type="http://schemas.openxmlformats.org/officeDocument/2006/relationships/image" Target="../media/image24.svg"/><Relationship Id="rId5" Type="http://schemas.openxmlformats.org/officeDocument/2006/relationships/image" Target="../media/image18.png"/><Relationship Id="rId15" Type="http://schemas.openxmlformats.org/officeDocument/2006/relationships/image" Target="../media/image16.svg"/><Relationship Id="rId10" Type="http://schemas.openxmlformats.org/officeDocument/2006/relationships/image" Target="../media/image23.svg"/><Relationship Id="rId4" Type="http://schemas.openxmlformats.org/officeDocument/2006/relationships/image" Target="../media/image14.svg"/><Relationship Id="rId9" Type="http://schemas.openxmlformats.org/officeDocument/2006/relationships/image" Target="../media/image22.png"/><Relationship Id="rId14" Type="http://schemas.openxmlformats.org/officeDocument/2006/relationships/image" Target="../media/image15.png"/></Relationships>
</file>

<file path=ppt/slides/_rels/slide60.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98.png"/><Relationship Id="rId7" Type="http://schemas.openxmlformats.org/officeDocument/2006/relationships/image" Target="../media/image73.png"/><Relationship Id="rId12" Type="http://schemas.openxmlformats.org/officeDocument/2006/relationships/image" Target="../media/image101.png"/><Relationship Id="rId2" Type="http://schemas.openxmlformats.org/officeDocument/2006/relationships/notesSlide" Target="../notesSlides/notesSlide60.xml"/><Relationship Id="rId1" Type="http://schemas.openxmlformats.org/officeDocument/2006/relationships/slideLayout" Target="../slideLayouts/slideLayout13.xml"/><Relationship Id="rId6" Type="http://schemas.openxmlformats.org/officeDocument/2006/relationships/image" Target="../media/image76.svg"/><Relationship Id="rId11" Type="http://schemas.openxmlformats.org/officeDocument/2006/relationships/image" Target="../media/image100.png"/><Relationship Id="rId5" Type="http://schemas.openxmlformats.org/officeDocument/2006/relationships/image" Target="../media/image75.png"/><Relationship Id="rId10" Type="http://schemas.openxmlformats.org/officeDocument/2006/relationships/image" Target="../media/image99.png"/><Relationship Id="rId4" Type="http://schemas.openxmlformats.org/officeDocument/2006/relationships/image" Target="../media/image71.png"/><Relationship Id="rId9" Type="http://schemas.openxmlformats.org/officeDocument/2006/relationships/image" Target="../media/image72.png"/></Relationships>
</file>

<file path=ppt/slides/_rels/slide6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1.xml"/><Relationship Id="rId1" Type="http://schemas.openxmlformats.org/officeDocument/2006/relationships/slideLayout" Target="../slideLayouts/slideLayout13.xml"/><Relationship Id="rId5" Type="http://schemas.openxmlformats.org/officeDocument/2006/relationships/image" Target="../media/image104.emf"/><Relationship Id="rId4" Type="http://schemas.openxmlformats.org/officeDocument/2006/relationships/image" Target="../media/image103.emf"/></Relationships>
</file>

<file path=ppt/slides/_rels/slide62.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notesSlide" Target="../notesSlides/notesSlide62.xml"/><Relationship Id="rId1" Type="http://schemas.openxmlformats.org/officeDocument/2006/relationships/slideLayout" Target="../slideLayouts/slideLayout13.xml"/><Relationship Id="rId4" Type="http://schemas.openxmlformats.org/officeDocument/2006/relationships/image" Target="../media/image106.emf"/></Relationships>
</file>

<file path=ppt/slides/_rels/slide63.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notesSlide" Target="../notesSlides/notesSlide63.xml"/><Relationship Id="rId1" Type="http://schemas.openxmlformats.org/officeDocument/2006/relationships/slideLayout" Target="../slideLayouts/slideLayout13.xml"/><Relationship Id="rId4" Type="http://schemas.openxmlformats.org/officeDocument/2006/relationships/image" Target="../media/image108.emf"/></Relationships>
</file>

<file path=ppt/slides/_rels/slide64.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64.xml"/><Relationship Id="rId1" Type="http://schemas.openxmlformats.org/officeDocument/2006/relationships/slideLayout" Target="../slideLayouts/slideLayout13.xml"/><Relationship Id="rId4" Type="http://schemas.openxmlformats.org/officeDocument/2006/relationships/image" Target="../media/image109.emf"/></Relationships>
</file>

<file path=ppt/slides/_rels/slide65.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65.xml"/><Relationship Id="rId1" Type="http://schemas.openxmlformats.org/officeDocument/2006/relationships/slideLayout" Target="../slideLayouts/slideLayout13.xml"/><Relationship Id="rId4" Type="http://schemas.openxmlformats.org/officeDocument/2006/relationships/image" Target="../media/image109.emf"/></Relationships>
</file>

<file path=ppt/slides/_rels/slide6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6.xml"/><Relationship Id="rId1" Type="http://schemas.openxmlformats.org/officeDocument/2006/relationships/slideLayout" Target="../slideLayouts/slideLayout13.xml"/><Relationship Id="rId4" Type="http://schemas.openxmlformats.org/officeDocument/2006/relationships/image" Target="../media/image111.emf"/></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svg"/><Relationship Id="rId18" Type="http://schemas.openxmlformats.org/officeDocument/2006/relationships/image" Target="../media/image30.png"/><Relationship Id="rId3" Type="http://schemas.openxmlformats.org/officeDocument/2006/relationships/image" Target="../media/image13.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chart" Target="../charts/chart4.xml"/><Relationship Id="rId2" Type="http://schemas.openxmlformats.org/officeDocument/2006/relationships/notesSlide" Target="../notesSlides/notesSlide7.xml"/><Relationship Id="rId16" Type="http://schemas.openxmlformats.org/officeDocument/2006/relationships/image" Target="../media/image17.png"/><Relationship Id="rId1" Type="http://schemas.openxmlformats.org/officeDocument/2006/relationships/slideLayout" Target="../slideLayouts/slideLayout13.xml"/><Relationship Id="rId6" Type="http://schemas.openxmlformats.org/officeDocument/2006/relationships/image" Target="../media/image19.svg"/><Relationship Id="rId11" Type="http://schemas.openxmlformats.org/officeDocument/2006/relationships/image" Target="../media/image24.svg"/><Relationship Id="rId5" Type="http://schemas.openxmlformats.org/officeDocument/2006/relationships/image" Target="../media/image18.png"/><Relationship Id="rId15" Type="http://schemas.openxmlformats.org/officeDocument/2006/relationships/image" Target="../media/image16.svg"/><Relationship Id="rId10" Type="http://schemas.openxmlformats.org/officeDocument/2006/relationships/image" Target="../media/image23.svg"/><Relationship Id="rId4" Type="http://schemas.openxmlformats.org/officeDocument/2006/relationships/image" Target="../media/image14.svg"/><Relationship Id="rId9" Type="http://schemas.openxmlformats.org/officeDocument/2006/relationships/image" Target="../media/image22.png"/><Relationship Id="rId1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List_of_best-selling_books"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34F45-5F00-F3A7-AC23-7A0431D83DD3}"/>
              </a:ext>
            </a:extLst>
          </p:cNvPr>
          <p:cNvSpPr>
            <a:spLocks noGrp="1"/>
          </p:cNvSpPr>
          <p:nvPr>
            <p:ph type="title"/>
          </p:nvPr>
        </p:nvSpPr>
        <p:spPr>
          <a:xfrm>
            <a:off x="-1846255" y="4664590"/>
            <a:ext cx="10515600" cy="1325563"/>
          </a:xfrm>
        </p:spPr>
        <p:txBody>
          <a:bodyPr anchor="ctr">
            <a:noAutofit/>
          </a:bodyPr>
          <a:lstStyle/>
          <a:p>
            <a:r>
              <a:rPr lang="en-US" sz="4800" b="1" noProof="1">
                <a:solidFill>
                  <a:schemeClr val="tx1">
                    <a:lumMod val="75000"/>
                    <a:lumOff val="25000"/>
                  </a:schemeClr>
                </a:solidFill>
                <a:highlight>
                  <a:srgbClr val="FFFFFF"/>
                </a:highlight>
              </a:rPr>
              <a:t>DE-COP</a:t>
            </a:r>
            <a:r>
              <a:rPr lang="en-US" sz="4800" noProof="1">
                <a:solidFill>
                  <a:schemeClr val="tx1">
                    <a:lumMod val="75000"/>
                    <a:lumOff val="25000"/>
                  </a:schemeClr>
                </a:solidFill>
                <a:highlight>
                  <a:srgbClr val="FFFFFF"/>
                </a:highlight>
              </a:rPr>
              <a:t>:</a:t>
            </a:r>
            <a:r>
              <a:rPr lang="en-US" sz="4800" noProof="1">
                <a:solidFill>
                  <a:schemeClr val="tx1">
                    <a:lumMod val="85000"/>
                    <a:lumOff val="15000"/>
                  </a:schemeClr>
                </a:solidFill>
                <a:highlight>
                  <a:srgbClr val="FFFFFF"/>
                </a:highlight>
              </a:rPr>
              <a:t> </a:t>
            </a:r>
            <a:r>
              <a:rPr lang="en-US" sz="4800" noProof="1">
                <a:solidFill>
                  <a:srgbClr val="9B3836"/>
                </a:solidFill>
                <a:highlight>
                  <a:srgbClr val="FFFFFF"/>
                </a:highlight>
              </a:rPr>
              <a:t>Detecting Copyrighted</a:t>
            </a:r>
            <a:br>
              <a:rPr lang="en-US" sz="4800" noProof="1">
                <a:solidFill>
                  <a:srgbClr val="9B3836"/>
                </a:solidFill>
                <a:highlight>
                  <a:srgbClr val="FFFFFF"/>
                </a:highlight>
              </a:rPr>
            </a:br>
            <a:r>
              <a:rPr lang="en-US" sz="4800" noProof="1">
                <a:solidFill>
                  <a:srgbClr val="9B3836"/>
                </a:solidFill>
                <a:highlight>
                  <a:srgbClr val="FFFFFF"/>
                </a:highlight>
              </a:rPr>
              <a:t>Content in Language Models Training Data</a:t>
            </a:r>
          </a:p>
        </p:txBody>
      </p:sp>
      <p:sp>
        <p:nvSpPr>
          <p:cNvPr id="14" name="TextBox 13">
            <a:extLst>
              <a:ext uri="{FF2B5EF4-FFF2-40B4-BE49-F238E27FC236}">
                <a16:creationId xmlns:a16="http://schemas.microsoft.com/office/drawing/2014/main" id="{61C77054-4D60-379A-1174-67D717247DD7}"/>
              </a:ext>
            </a:extLst>
          </p:cNvPr>
          <p:cNvSpPr txBox="1"/>
          <p:nvPr/>
        </p:nvSpPr>
        <p:spPr>
          <a:xfrm>
            <a:off x="-1813610" y="6378830"/>
            <a:ext cx="10420035" cy="1149033"/>
          </a:xfrm>
          <a:prstGeom prst="rect">
            <a:avLst/>
          </a:prstGeom>
          <a:noFill/>
        </p:spPr>
        <p:txBody>
          <a:bodyPr wrap="square" rtlCol="0">
            <a:spAutoFit/>
          </a:bodyPr>
          <a:lstStyle/>
          <a:p>
            <a:r>
              <a:rPr lang="en-US" sz="2800" noProof="1">
                <a:solidFill>
                  <a:schemeClr val="bg2">
                    <a:lumMod val="25000"/>
                  </a:schemeClr>
                </a:solidFill>
                <a:latin typeface="Aptos" panose="020B0004020202020204" pitchFamily="34" charset="0"/>
                <a:ea typeface="Verdana" panose="020B0604030504040204" pitchFamily="34" charset="0"/>
              </a:rPr>
              <a:t>André Duarte</a:t>
            </a:r>
            <a:r>
              <a:rPr lang="en-US" sz="2800" baseline="30000" noProof="1">
                <a:solidFill>
                  <a:schemeClr val="bg2">
                    <a:lumMod val="25000"/>
                  </a:schemeClr>
                </a:solidFill>
                <a:latin typeface="Aptos" panose="020B0004020202020204" pitchFamily="34" charset="0"/>
                <a:ea typeface="Verdana" panose="020B0604030504040204" pitchFamily="34" charset="0"/>
              </a:rPr>
              <a:t>1</a:t>
            </a:r>
            <a:r>
              <a:rPr lang="en-US" sz="2800" noProof="1">
                <a:solidFill>
                  <a:schemeClr val="bg2">
                    <a:lumMod val="25000"/>
                  </a:schemeClr>
                </a:solidFill>
                <a:latin typeface="Aptos" panose="020B0004020202020204" pitchFamily="34" charset="0"/>
                <a:ea typeface="Verdana" panose="020B0604030504040204" pitchFamily="34" charset="0"/>
              </a:rPr>
              <a:t>, Xuandong Zhao</a:t>
            </a:r>
            <a:r>
              <a:rPr lang="en-US" sz="2800" baseline="30000" noProof="1">
                <a:solidFill>
                  <a:schemeClr val="bg2">
                    <a:lumMod val="25000"/>
                  </a:schemeClr>
                </a:solidFill>
                <a:latin typeface="Aptos" panose="020B0004020202020204" pitchFamily="34" charset="0"/>
                <a:ea typeface="Verdana" panose="020B0604030504040204" pitchFamily="34" charset="0"/>
              </a:rPr>
              <a:t>2</a:t>
            </a:r>
            <a:r>
              <a:rPr lang="en-US" sz="2800" noProof="1">
                <a:solidFill>
                  <a:schemeClr val="bg2">
                    <a:lumMod val="25000"/>
                  </a:schemeClr>
                </a:solidFill>
                <a:latin typeface="Aptos" panose="020B0004020202020204" pitchFamily="34" charset="0"/>
                <a:ea typeface="Verdana" panose="020B0604030504040204" pitchFamily="34" charset="0"/>
              </a:rPr>
              <a:t>, Arlindo Oliveira</a:t>
            </a:r>
            <a:r>
              <a:rPr lang="en-US" sz="2800" baseline="30000" noProof="1">
                <a:solidFill>
                  <a:schemeClr val="bg2">
                    <a:lumMod val="25000"/>
                  </a:schemeClr>
                </a:solidFill>
                <a:latin typeface="Aptos" panose="020B0004020202020204" pitchFamily="34" charset="0"/>
                <a:ea typeface="Verdana" panose="020B0604030504040204" pitchFamily="34" charset="0"/>
              </a:rPr>
              <a:t>1</a:t>
            </a:r>
            <a:r>
              <a:rPr lang="en-US" sz="2800" noProof="1">
                <a:solidFill>
                  <a:schemeClr val="bg2">
                    <a:lumMod val="25000"/>
                  </a:schemeClr>
                </a:solidFill>
                <a:latin typeface="Aptos" panose="020B0004020202020204" pitchFamily="34" charset="0"/>
                <a:ea typeface="Verdana" panose="020B0604030504040204" pitchFamily="34" charset="0"/>
              </a:rPr>
              <a:t>, Lei Li</a:t>
            </a:r>
            <a:r>
              <a:rPr lang="en-US" sz="2800" baseline="30000" noProof="1">
                <a:solidFill>
                  <a:schemeClr val="bg2">
                    <a:lumMod val="25000"/>
                  </a:schemeClr>
                </a:solidFill>
                <a:latin typeface="Aptos" panose="020B0004020202020204" pitchFamily="34" charset="0"/>
                <a:ea typeface="Verdana" panose="020B0604030504040204" pitchFamily="34" charset="0"/>
              </a:rPr>
              <a:t>3</a:t>
            </a:r>
          </a:p>
          <a:p>
            <a:endParaRPr lang="en-US" sz="2800" baseline="30000" noProof="1">
              <a:solidFill>
                <a:schemeClr val="bg2">
                  <a:lumMod val="25000"/>
                </a:schemeClr>
              </a:solidFill>
              <a:latin typeface="Aptos" panose="020B0004020202020204" pitchFamily="34" charset="0"/>
              <a:ea typeface="Verdana" panose="020B0604030504040204" pitchFamily="34" charset="0"/>
            </a:endParaRPr>
          </a:p>
          <a:p>
            <a:r>
              <a:rPr lang="en-US" sz="2200" baseline="30000" noProof="1">
                <a:solidFill>
                  <a:schemeClr val="bg2">
                    <a:lumMod val="25000"/>
                  </a:schemeClr>
                </a:solidFill>
                <a:latin typeface="Aptos" panose="020B0004020202020204" pitchFamily="34" charset="0"/>
                <a:ea typeface="Verdana" panose="020B0604030504040204" pitchFamily="34" charset="0"/>
              </a:rPr>
              <a:t>1</a:t>
            </a:r>
            <a:r>
              <a:rPr lang="en-US" sz="2200" noProof="1">
                <a:solidFill>
                  <a:schemeClr val="bg2">
                    <a:lumMod val="25000"/>
                  </a:schemeClr>
                </a:solidFill>
                <a:latin typeface="Aptos" panose="020B0004020202020204" pitchFamily="34" charset="0"/>
                <a:ea typeface="Verdana" panose="020B0604030504040204" pitchFamily="34" charset="0"/>
              </a:rPr>
              <a:t>INESC-ID / Instituto Superior Técnico </a:t>
            </a:r>
            <a:r>
              <a:rPr lang="en-US" sz="2200" baseline="30000" noProof="1">
                <a:solidFill>
                  <a:schemeClr val="bg2">
                    <a:lumMod val="25000"/>
                  </a:schemeClr>
                </a:solidFill>
                <a:latin typeface="Aptos" panose="020B0004020202020204" pitchFamily="34" charset="0"/>
                <a:ea typeface="Verdana" panose="020B0604030504040204" pitchFamily="34" charset="0"/>
              </a:rPr>
              <a:t>2</a:t>
            </a:r>
            <a:r>
              <a:rPr lang="en-US" sz="2200" noProof="1">
                <a:solidFill>
                  <a:schemeClr val="bg2">
                    <a:lumMod val="25000"/>
                  </a:schemeClr>
                </a:solidFill>
                <a:latin typeface="Aptos" panose="020B0004020202020204" pitchFamily="34" charset="0"/>
                <a:ea typeface="Verdana" panose="020B0604030504040204" pitchFamily="34" charset="0"/>
              </a:rPr>
              <a:t>UC Santa Barbara </a:t>
            </a:r>
            <a:r>
              <a:rPr lang="en-US" sz="2200" baseline="30000" noProof="1">
                <a:solidFill>
                  <a:schemeClr val="bg2">
                    <a:lumMod val="25000"/>
                  </a:schemeClr>
                </a:solidFill>
                <a:latin typeface="Aptos" panose="020B0004020202020204" pitchFamily="34" charset="0"/>
                <a:ea typeface="Verdana" panose="020B0604030504040204" pitchFamily="34" charset="0"/>
              </a:rPr>
              <a:t>3</a:t>
            </a:r>
            <a:r>
              <a:rPr lang="en-US" sz="2200" noProof="1">
                <a:solidFill>
                  <a:schemeClr val="bg2">
                    <a:lumMod val="25000"/>
                  </a:schemeClr>
                </a:solidFill>
                <a:latin typeface="Aptos" panose="020B0004020202020204" pitchFamily="34" charset="0"/>
                <a:ea typeface="Verdana" panose="020B0604030504040204" pitchFamily="34" charset="0"/>
              </a:rPr>
              <a:t>Carnegie Mellon University </a:t>
            </a:r>
          </a:p>
        </p:txBody>
      </p:sp>
      <p:grpSp>
        <p:nvGrpSpPr>
          <p:cNvPr id="21" name="Group 20">
            <a:extLst>
              <a:ext uri="{FF2B5EF4-FFF2-40B4-BE49-F238E27FC236}">
                <a16:creationId xmlns:a16="http://schemas.microsoft.com/office/drawing/2014/main" id="{DA97F610-8096-B3E0-305F-997540E93249}"/>
              </a:ext>
            </a:extLst>
          </p:cNvPr>
          <p:cNvGrpSpPr/>
          <p:nvPr/>
        </p:nvGrpSpPr>
        <p:grpSpPr>
          <a:xfrm>
            <a:off x="-1725928" y="8992130"/>
            <a:ext cx="8159836" cy="368130"/>
            <a:chOff x="2885590" y="6325130"/>
            <a:chExt cx="8159836" cy="368130"/>
          </a:xfrm>
        </p:grpSpPr>
        <p:pic>
          <p:nvPicPr>
            <p:cNvPr id="20" name="Picture 19" descr="Blue text on a white background&#10;&#10;Description automatically generated">
              <a:extLst>
                <a:ext uri="{FF2B5EF4-FFF2-40B4-BE49-F238E27FC236}">
                  <a16:creationId xmlns:a16="http://schemas.microsoft.com/office/drawing/2014/main" id="{17930242-F1CC-041C-FA89-E055F37AC4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5590" y="6325130"/>
              <a:ext cx="2251386" cy="368130"/>
            </a:xfrm>
            <a:prstGeom prst="rect">
              <a:avLst/>
            </a:prstGeom>
          </p:spPr>
        </p:pic>
        <p:pic>
          <p:nvPicPr>
            <p:cNvPr id="1034" name="Picture 10" descr="undefined">
              <a:extLst>
                <a:ext uri="{FF2B5EF4-FFF2-40B4-BE49-F238E27FC236}">
                  <a16:creationId xmlns:a16="http://schemas.microsoft.com/office/drawing/2014/main" id="{B771FF70-9A42-2536-0400-99AA5F30F9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7974" y="6403304"/>
              <a:ext cx="2653335" cy="21178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undefined">
              <a:extLst>
                <a:ext uri="{FF2B5EF4-FFF2-40B4-BE49-F238E27FC236}">
                  <a16:creationId xmlns:a16="http://schemas.microsoft.com/office/drawing/2014/main" id="{9C17A412-EEE1-9502-2259-D4B0E2F29C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2306" y="6412059"/>
              <a:ext cx="2853120" cy="254477"/>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Graphic 2">
            <a:extLst>
              <a:ext uri="{FF2B5EF4-FFF2-40B4-BE49-F238E27FC236}">
                <a16:creationId xmlns:a16="http://schemas.microsoft.com/office/drawing/2014/main" id="{AEEEDB0D-DFAA-7C58-D917-5541C9692C3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20022" y="2936413"/>
            <a:ext cx="1942995" cy="675825"/>
          </a:xfrm>
          <a:prstGeom prst="rect">
            <a:avLst/>
          </a:prstGeom>
        </p:spPr>
      </p:pic>
    </p:spTree>
    <p:extLst>
      <p:ext uri="{BB962C8B-B14F-4D97-AF65-F5344CB8AC3E}">
        <p14:creationId xmlns:p14="http://schemas.microsoft.com/office/powerpoint/2010/main" val="8161397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B790B9-8B15-0881-CE82-81312E6C11F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8EF7850-5102-1B22-7057-77D4A9B312FE}"/>
              </a:ext>
            </a:extLst>
          </p:cNvPr>
          <p:cNvSpPr>
            <a:spLocks noGrp="1"/>
          </p:cNvSpPr>
          <p:nvPr>
            <p:ph type="sldNum" sz="quarter" idx="12"/>
          </p:nvPr>
        </p:nvSpPr>
        <p:spPr/>
        <p:txBody>
          <a:bodyPr/>
          <a:lstStyle/>
          <a:p>
            <a:fld id="{28FA43E8-6E12-5244-BC34-D42229B1484F}" type="slidenum">
              <a:rPr lang="en-US" noProof="1" smtClean="0"/>
              <a:t>10</a:t>
            </a:fld>
            <a:endParaRPr lang="en-US" noProof="1"/>
          </a:p>
        </p:txBody>
      </p:sp>
      <p:sp>
        <p:nvSpPr>
          <p:cNvPr id="3" name="Content Placeholder 35">
            <a:extLst>
              <a:ext uri="{FF2B5EF4-FFF2-40B4-BE49-F238E27FC236}">
                <a16:creationId xmlns:a16="http://schemas.microsoft.com/office/drawing/2014/main" id="{C0C1C386-1548-306E-97DF-06A2AC87A4C1}"/>
              </a:ext>
            </a:extLst>
          </p:cNvPr>
          <p:cNvSpPr>
            <a:spLocks noGrp="1"/>
          </p:cNvSpPr>
          <p:nvPr>
            <p:ph idx="1"/>
          </p:nvPr>
        </p:nvSpPr>
        <p:spPr/>
        <p:txBody>
          <a:bodyPr>
            <a:noAutofit/>
          </a:bodyPr>
          <a:lstStyle/>
          <a:p>
            <a:pPr algn="just">
              <a:defRPr/>
            </a:pPr>
            <a:r>
              <a:rPr lang="en-US" sz="3000" noProof="1"/>
              <a:t>We aim to evaluate how good can the model ‘separate’ training and non-training documents.</a:t>
            </a:r>
          </a:p>
        </p:txBody>
      </p:sp>
      <p:sp>
        <p:nvSpPr>
          <p:cNvPr id="23" name="Title 1">
            <a:extLst>
              <a:ext uri="{FF2B5EF4-FFF2-40B4-BE49-F238E27FC236}">
                <a16:creationId xmlns:a16="http://schemas.microsoft.com/office/drawing/2014/main" id="{49C4399F-A660-EB57-FDF1-BA154C83D9A2}"/>
              </a:ext>
            </a:extLst>
          </p:cNvPr>
          <p:cNvSpPr>
            <a:spLocks noGrp="1"/>
          </p:cNvSpPr>
          <p:nvPr>
            <p:ph type="title"/>
          </p:nvPr>
        </p:nvSpPr>
        <p:spPr/>
        <p:txBody>
          <a:bodyPr/>
          <a:lstStyle/>
          <a:p>
            <a:r>
              <a:rPr lang="en-US" b="1" noProof="1">
                <a:solidFill>
                  <a:srgbClr val="9B3836"/>
                </a:solidFill>
                <a:ea typeface="Verdana" panose="020B0604030504040204" pitchFamily="34" charset="0"/>
                <a:cs typeface="Open Sans" panose="020B0606030504020204" pitchFamily="34" charset="0"/>
              </a:rPr>
              <a:t>Experiments: </a:t>
            </a:r>
            <a:r>
              <a:rPr lang="en-US" b="1" noProof="1">
                <a:solidFill>
                  <a:schemeClr val="tx1">
                    <a:lumMod val="75000"/>
                    <a:lumOff val="25000"/>
                  </a:schemeClr>
                </a:solidFill>
                <a:ea typeface="Verdana" panose="020B0604030504040204" pitchFamily="34" charset="0"/>
                <a:cs typeface="Open Sans" panose="020B0606030504020204" pitchFamily="34" charset="0"/>
              </a:rPr>
              <a:t>Setup</a:t>
            </a:r>
            <a:endParaRPr lang="en-US" noProof="1">
              <a:solidFill>
                <a:schemeClr val="tx1">
                  <a:lumMod val="75000"/>
                  <a:lumOff val="25000"/>
                </a:schemeClr>
              </a:solidFill>
              <a:latin typeface="Aptos" panose="020B0004020202020204" pitchFamily="34" charset="0"/>
            </a:endParaRPr>
          </a:p>
        </p:txBody>
      </p:sp>
      <p:grpSp>
        <p:nvGrpSpPr>
          <p:cNvPr id="289" name="Group 288">
            <a:extLst>
              <a:ext uri="{FF2B5EF4-FFF2-40B4-BE49-F238E27FC236}">
                <a16:creationId xmlns:a16="http://schemas.microsoft.com/office/drawing/2014/main" id="{AB722D48-D1E0-EA23-B26A-B3968817BA23}"/>
              </a:ext>
            </a:extLst>
          </p:cNvPr>
          <p:cNvGrpSpPr/>
          <p:nvPr/>
        </p:nvGrpSpPr>
        <p:grpSpPr>
          <a:xfrm>
            <a:off x="4906800" y="5109219"/>
            <a:ext cx="3780000" cy="3780000"/>
            <a:chOff x="7573800" y="2440791"/>
            <a:chExt cx="3780000" cy="3780000"/>
          </a:xfrm>
        </p:grpSpPr>
        <p:sp>
          <p:nvSpPr>
            <p:cNvPr id="12" name="Rectangle 11">
              <a:extLst>
                <a:ext uri="{FF2B5EF4-FFF2-40B4-BE49-F238E27FC236}">
                  <a16:creationId xmlns:a16="http://schemas.microsoft.com/office/drawing/2014/main" id="{692E72BE-F5A9-66B4-64E6-F1773DE0B40F}"/>
                </a:ext>
              </a:extLst>
            </p:cNvPr>
            <p:cNvSpPr/>
            <p:nvPr/>
          </p:nvSpPr>
          <p:spPr>
            <a:xfrm>
              <a:off x="7573800" y="2440791"/>
              <a:ext cx="3780000" cy="378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7" name="TextBox 6">
              <a:extLst>
                <a:ext uri="{FF2B5EF4-FFF2-40B4-BE49-F238E27FC236}">
                  <a16:creationId xmlns:a16="http://schemas.microsoft.com/office/drawing/2014/main" id="{BE1ADAA8-439D-AFAE-F14D-BCCA56F680CB}"/>
                </a:ext>
              </a:extLst>
            </p:cNvPr>
            <p:cNvSpPr txBox="1"/>
            <p:nvPr/>
          </p:nvSpPr>
          <p:spPr>
            <a:xfrm>
              <a:off x="7668442" y="3899013"/>
              <a:ext cx="215444" cy="651973"/>
            </a:xfrm>
            <a:prstGeom prst="rect">
              <a:avLst/>
            </a:prstGeom>
            <a:noFill/>
          </p:spPr>
          <p:txBody>
            <a:bodyPr vert="vert270" wrap="none" lIns="0" tIns="0" rIns="0" bIns="0" rtlCol="0" anchor="ctr" anchorCtr="0">
              <a:spAutoFit/>
            </a:bodyPr>
            <a:lstStyle/>
            <a:p>
              <a:r>
                <a:rPr lang="en-US" sz="1400" noProof="1">
                  <a:latin typeface="Calibri" panose="020F0502020204030204" pitchFamily="34" charset="0"/>
                  <a:cs typeface="Calibri" panose="020F0502020204030204" pitchFamily="34" charset="0"/>
                </a:rPr>
                <a:t>Accuracy</a:t>
              </a:r>
            </a:p>
          </p:txBody>
        </p:sp>
        <p:grpSp>
          <p:nvGrpSpPr>
            <p:cNvPr id="13" name="Group 12">
              <a:extLst>
                <a:ext uri="{FF2B5EF4-FFF2-40B4-BE49-F238E27FC236}">
                  <a16:creationId xmlns:a16="http://schemas.microsoft.com/office/drawing/2014/main" id="{9818062E-77F6-4CBF-D546-166722B4CCCA}"/>
                </a:ext>
              </a:extLst>
            </p:cNvPr>
            <p:cNvGrpSpPr/>
            <p:nvPr/>
          </p:nvGrpSpPr>
          <p:grpSpPr>
            <a:xfrm>
              <a:off x="7804707" y="2548860"/>
              <a:ext cx="3466268" cy="3576087"/>
              <a:chOff x="7804707" y="2548860"/>
              <a:chExt cx="3466268" cy="3576087"/>
            </a:xfrm>
          </p:grpSpPr>
          <p:sp>
            <p:nvSpPr>
              <p:cNvPr id="14" name="Freeform: Shape 13">
                <a:extLst>
                  <a:ext uri="{FF2B5EF4-FFF2-40B4-BE49-F238E27FC236}">
                    <a16:creationId xmlns:a16="http://schemas.microsoft.com/office/drawing/2014/main" id="{6D7DD405-663F-A6F7-686E-F7416C207BD9}"/>
                  </a:ext>
                </a:extLst>
              </p:cNvPr>
              <p:cNvSpPr/>
              <p:nvPr/>
            </p:nvSpPr>
            <p:spPr>
              <a:xfrm>
                <a:off x="8187560" y="2560046"/>
                <a:ext cx="1506930" cy="3301955"/>
              </a:xfrm>
              <a:custGeom>
                <a:avLst/>
                <a:gdLst>
                  <a:gd name="connsiteX0" fmla="*/ 0 w 1506930"/>
                  <a:gd name="connsiteY0" fmla="*/ 3301956 h 3301955"/>
                  <a:gd name="connsiteX1" fmla="*/ 1506930 w 1506930"/>
                  <a:gd name="connsiteY1" fmla="*/ 3301956 h 3301955"/>
                  <a:gd name="connsiteX2" fmla="*/ 1506930 w 1506930"/>
                  <a:gd name="connsiteY2" fmla="*/ 0 h 3301955"/>
                  <a:gd name="connsiteX3" fmla="*/ 0 w 1506930"/>
                  <a:gd name="connsiteY3" fmla="*/ 0 h 3301955"/>
                </a:gdLst>
                <a:ahLst/>
                <a:cxnLst>
                  <a:cxn ang="0">
                    <a:pos x="connsiteX0" y="connsiteY0"/>
                  </a:cxn>
                  <a:cxn ang="0">
                    <a:pos x="connsiteX1" y="connsiteY1"/>
                  </a:cxn>
                  <a:cxn ang="0">
                    <a:pos x="connsiteX2" y="connsiteY2"/>
                  </a:cxn>
                  <a:cxn ang="0">
                    <a:pos x="connsiteX3" y="connsiteY3"/>
                  </a:cxn>
                </a:cxnLst>
                <a:rect l="l" t="t" r="r" b="b"/>
                <a:pathLst>
                  <a:path w="1506930" h="3301955">
                    <a:moveTo>
                      <a:pt x="0" y="3301956"/>
                    </a:moveTo>
                    <a:lnTo>
                      <a:pt x="1506930" y="3301956"/>
                    </a:lnTo>
                    <a:lnTo>
                      <a:pt x="1506930" y="0"/>
                    </a:lnTo>
                    <a:lnTo>
                      <a:pt x="0" y="0"/>
                    </a:lnTo>
                    <a:close/>
                  </a:path>
                </a:pathLst>
              </a:custGeom>
              <a:solidFill>
                <a:srgbClr val="D9F2D0"/>
              </a:solidFill>
              <a:ln w="12689" cap="flat">
                <a:noFill/>
                <a:prstDash val="solid"/>
                <a:miter/>
              </a:ln>
            </p:spPr>
            <p:txBody>
              <a:bodyPr rtlCol="0" anchor="ctr"/>
              <a:lstStyle/>
              <a:p>
                <a:endParaRPr lang="en-US" noProof="1"/>
              </a:p>
            </p:txBody>
          </p:sp>
          <p:sp>
            <p:nvSpPr>
              <p:cNvPr id="16" name="Freeform: Shape 15">
                <a:extLst>
                  <a:ext uri="{FF2B5EF4-FFF2-40B4-BE49-F238E27FC236}">
                    <a16:creationId xmlns:a16="http://schemas.microsoft.com/office/drawing/2014/main" id="{9BC3B952-F616-5050-5A38-D71E2598D21D}"/>
                  </a:ext>
                </a:extLst>
              </p:cNvPr>
              <p:cNvSpPr/>
              <p:nvPr/>
            </p:nvSpPr>
            <p:spPr>
              <a:xfrm>
                <a:off x="8187560" y="3610673"/>
                <a:ext cx="1506930" cy="12700"/>
              </a:xfrm>
              <a:custGeom>
                <a:avLst/>
                <a:gdLst>
                  <a:gd name="connsiteX0" fmla="*/ 0 w 1506930"/>
                  <a:gd name="connsiteY0" fmla="*/ 0 h 12700"/>
                  <a:gd name="connsiteX1" fmla="*/ 1506930 w 1506930"/>
                  <a:gd name="connsiteY1" fmla="*/ 0 h 12700"/>
                </a:gdLst>
                <a:ahLst/>
                <a:cxnLst>
                  <a:cxn ang="0">
                    <a:pos x="connsiteX0" y="connsiteY0"/>
                  </a:cxn>
                  <a:cxn ang="0">
                    <a:pos x="connsiteX1" y="connsiteY1"/>
                  </a:cxn>
                </a:cxnLst>
                <a:rect l="l" t="t" r="r" b="b"/>
                <a:pathLst>
                  <a:path w="1506930" h="12700">
                    <a:moveTo>
                      <a:pt x="0" y="0"/>
                    </a:moveTo>
                    <a:lnTo>
                      <a:pt x="1506930" y="0"/>
                    </a:lnTo>
                  </a:path>
                </a:pathLst>
              </a:custGeom>
              <a:noFill/>
              <a:ln w="6770" cap="flat">
                <a:solidFill>
                  <a:srgbClr val="FFFFFF"/>
                </a:solidFill>
                <a:prstDash val="solid"/>
                <a:round/>
              </a:ln>
            </p:spPr>
            <p:txBody>
              <a:bodyPr rtlCol="0" anchor="ctr"/>
              <a:lstStyle/>
              <a:p>
                <a:endParaRPr lang="en-US" noProof="1"/>
              </a:p>
            </p:txBody>
          </p:sp>
          <p:sp>
            <p:nvSpPr>
              <p:cNvPr id="17" name="Freeform: Shape 16">
                <a:extLst>
                  <a:ext uri="{FF2B5EF4-FFF2-40B4-BE49-F238E27FC236}">
                    <a16:creationId xmlns:a16="http://schemas.microsoft.com/office/drawing/2014/main" id="{87CB7DAD-AE36-EA76-1578-F4AF7682A7E0}"/>
                  </a:ext>
                </a:extLst>
              </p:cNvPr>
              <p:cNvSpPr/>
              <p:nvPr/>
            </p:nvSpPr>
            <p:spPr>
              <a:xfrm>
                <a:off x="8187560" y="3010301"/>
                <a:ext cx="1506930" cy="12700"/>
              </a:xfrm>
              <a:custGeom>
                <a:avLst/>
                <a:gdLst>
                  <a:gd name="connsiteX0" fmla="*/ 0 w 1506930"/>
                  <a:gd name="connsiteY0" fmla="*/ 0 h 12700"/>
                  <a:gd name="connsiteX1" fmla="*/ 1506930 w 1506930"/>
                  <a:gd name="connsiteY1" fmla="*/ 0 h 12700"/>
                </a:gdLst>
                <a:ahLst/>
                <a:cxnLst>
                  <a:cxn ang="0">
                    <a:pos x="connsiteX0" y="connsiteY0"/>
                  </a:cxn>
                  <a:cxn ang="0">
                    <a:pos x="connsiteX1" y="connsiteY1"/>
                  </a:cxn>
                </a:cxnLst>
                <a:rect l="l" t="t" r="r" b="b"/>
                <a:pathLst>
                  <a:path w="1506930" h="12700">
                    <a:moveTo>
                      <a:pt x="0" y="0"/>
                    </a:moveTo>
                    <a:lnTo>
                      <a:pt x="1506930" y="0"/>
                    </a:lnTo>
                  </a:path>
                </a:pathLst>
              </a:custGeom>
              <a:noFill/>
              <a:ln w="6770" cap="flat">
                <a:solidFill>
                  <a:srgbClr val="FFFFFF"/>
                </a:solidFill>
                <a:prstDash val="solid"/>
                <a:round/>
              </a:ln>
            </p:spPr>
            <p:txBody>
              <a:bodyPr rtlCol="0" anchor="ctr"/>
              <a:lstStyle/>
              <a:p>
                <a:endParaRPr lang="en-US" noProof="1"/>
              </a:p>
            </p:txBody>
          </p:sp>
          <p:sp>
            <p:nvSpPr>
              <p:cNvPr id="18" name="Freeform: Shape 17">
                <a:extLst>
                  <a:ext uri="{FF2B5EF4-FFF2-40B4-BE49-F238E27FC236}">
                    <a16:creationId xmlns:a16="http://schemas.microsoft.com/office/drawing/2014/main" id="{6E0BEC29-3F5A-4E9B-62EA-776D5ED5358F}"/>
                  </a:ext>
                </a:extLst>
              </p:cNvPr>
              <p:cNvSpPr/>
              <p:nvPr/>
            </p:nvSpPr>
            <p:spPr>
              <a:xfrm>
                <a:off x="8187560" y="5711876"/>
                <a:ext cx="1506930" cy="12700"/>
              </a:xfrm>
              <a:custGeom>
                <a:avLst/>
                <a:gdLst>
                  <a:gd name="connsiteX0" fmla="*/ 0 w 1506930"/>
                  <a:gd name="connsiteY0" fmla="*/ 0 h 12700"/>
                  <a:gd name="connsiteX1" fmla="*/ 1506930 w 1506930"/>
                  <a:gd name="connsiteY1" fmla="*/ 0 h 12700"/>
                </a:gdLst>
                <a:ahLst/>
                <a:cxnLst>
                  <a:cxn ang="0">
                    <a:pos x="connsiteX0" y="connsiteY0"/>
                  </a:cxn>
                  <a:cxn ang="0">
                    <a:pos x="connsiteX1" y="connsiteY1"/>
                  </a:cxn>
                </a:cxnLst>
                <a:rect l="l" t="t" r="r" b="b"/>
                <a:pathLst>
                  <a:path w="1506930" h="12700">
                    <a:moveTo>
                      <a:pt x="0" y="0"/>
                    </a:moveTo>
                    <a:lnTo>
                      <a:pt x="1506930" y="0"/>
                    </a:lnTo>
                  </a:path>
                </a:pathLst>
              </a:custGeom>
              <a:noFill/>
              <a:ln w="13539" cap="flat">
                <a:solidFill>
                  <a:srgbClr val="FFFFFF"/>
                </a:solidFill>
                <a:prstDash val="solid"/>
                <a:round/>
              </a:ln>
            </p:spPr>
            <p:txBody>
              <a:bodyPr rtlCol="0" anchor="ctr"/>
              <a:lstStyle/>
              <a:p>
                <a:endParaRPr lang="en-US" noProof="1"/>
              </a:p>
            </p:txBody>
          </p:sp>
          <p:sp>
            <p:nvSpPr>
              <p:cNvPr id="19" name="Freeform: Shape 18">
                <a:extLst>
                  <a:ext uri="{FF2B5EF4-FFF2-40B4-BE49-F238E27FC236}">
                    <a16:creationId xmlns:a16="http://schemas.microsoft.com/office/drawing/2014/main" id="{F99CEC16-5F11-30E8-931F-493C8C4B66DF}"/>
                  </a:ext>
                </a:extLst>
              </p:cNvPr>
              <p:cNvSpPr/>
              <p:nvPr/>
            </p:nvSpPr>
            <p:spPr>
              <a:xfrm>
                <a:off x="8187560" y="3310487"/>
                <a:ext cx="1506930" cy="12700"/>
              </a:xfrm>
              <a:custGeom>
                <a:avLst/>
                <a:gdLst>
                  <a:gd name="connsiteX0" fmla="*/ 0 w 1506930"/>
                  <a:gd name="connsiteY0" fmla="*/ 0 h 12700"/>
                  <a:gd name="connsiteX1" fmla="*/ 1506930 w 1506930"/>
                  <a:gd name="connsiteY1" fmla="*/ 0 h 12700"/>
                </a:gdLst>
                <a:ahLst/>
                <a:cxnLst>
                  <a:cxn ang="0">
                    <a:pos x="connsiteX0" y="connsiteY0"/>
                  </a:cxn>
                  <a:cxn ang="0">
                    <a:pos x="connsiteX1" y="connsiteY1"/>
                  </a:cxn>
                </a:cxnLst>
                <a:rect l="l" t="t" r="r" b="b"/>
                <a:pathLst>
                  <a:path w="1506930" h="12700">
                    <a:moveTo>
                      <a:pt x="0" y="0"/>
                    </a:moveTo>
                    <a:lnTo>
                      <a:pt x="1506930" y="0"/>
                    </a:lnTo>
                  </a:path>
                </a:pathLst>
              </a:custGeom>
              <a:noFill/>
              <a:ln w="13539" cap="flat">
                <a:solidFill>
                  <a:srgbClr val="FFFFFF"/>
                </a:solidFill>
                <a:prstDash val="solid"/>
                <a:round/>
              </a:ln>
            </p:spPr>
            <p:txBody>
              <a:bodyPr rtlCol="0" anchor="ctr"/>
              <a:lstStyle/>
              <a:p>
                <a:endParaRPr lang="en-US" noProof="1"/>
              </a:p>
            </p:txBody>
          </p:sp>
          <p:sp>
            <p:nvSpPr>
              <p:cNvPr id="20" name="Freeform: Shape 19">
                <a:extLst>
                  <a:ext uri="{FF2B5EF4-FFF2-40B4-BE49-F238E27FC236}">
                    <a16:creationId xmlns:a16="http://schemas.microsoft.com/office/drawing/2014/main" id="{826C8B6D-519C-C8C4-762E-050759BE8996}"/>
                  </a:ext>
                </a:extLst>
              </p:cNvPr>
              <p:cNvSpPr/>
              <p:nvPr/>
            </p:nvSpPr>
            <p:spPr>
              <a:xfrm>
                <a:off x="8187560" y="2710115"/>
                <a:ext cx="1506930" cy="12700"/>
              </a:xfrm>
              <a:custGeom>
                <a:avLst/>
                <a:gdLst>
                  <a:gd name="connsiteX0" fmla="*/ 0 w 1506930"/>
                  <a:gd name="connsiteY0" fmla="*/ 0 h 12700"/>
                  <a:gd name="connsiteX1" fmla="*/ 1506930 w 1506930"/>
                  <a:gd name="connsiteY1" fmla="*/ 0 h 12700"/>
                </a:gdLst>
                <a:ahLst/>
                <a:cxnLst>
                  <a:cxn ang="0">
                    <a:pos x="connsiteX0" y="connsiteY0"/>
                  </a:cxn>
                  <a:cxn ang="0">
                    <a:pos x="connsiteX1" y="connsiteY1"/>
                  </a:cxn>
                </a:cxnLst>
                <a:rect l="l" t="t" r="r" b="b"/>
                <a:pathLst>
                  <a:path w="1506930" h="12700">
                    <a:moveTo>
                      <a:pt x="0" y="0"/>
                    </a:moveTo>
                    <a:lnTo>
                      <a:pt x="1506930" y="0"/>
                    </a:lnTo>
                  </a:path>
                </a:pathLst>
              </a:custGeom>
              <a:noFill/>
              <a:ln w="13539" cap="flat">
                <a:solidFill>
                  <a:srgbClr val="FFFFFF"/>
                </a:solidFill>
                <a:prstDash val="solid"/>
                <a:round/>
              </a:ln>
            </p:spPr>
            <p:txBody>
              <a:bodyPr rtlCol="0" anchor="ctr"/>
              <a:lstStyle/>
              <a:p>
                <a:endParaRPr lang="en-US" noProof="1"/>
              </a:p>
            </p:txBody>
          </p:sp>
          <p:sp>
            <p:nvSpPr>
              <p:cNvPr id="21" name="Freeform: Shape 20">
                <a:extLst>
                  <a:ext uri="{FF2B5EF4-FFF2-40B4-BE49-F238E27FC236}">
                    <a16:creationId xmlns:a16="http://schemas.microsoft.com/office/drawing/2014/main" id="{38AEE6F1-ADAF-3928-0050-30371ADBEC7E}"/>
                  </a:ext>
                </a:extLst>
              </p:cNvPr>
              <p:cNvSpPr/>
              <p:nvPr/>
            </p:nvSpPr>
            <p:spPr>
              <a:xfrm>
                <a:off x="8941023" y="2560046"/>
                <a:ext cx="12689" cy="3301955"/>
              </a:xfrm>
              <a:custGeom>
                <a:avLst/>
                <a:gdLst>
                  <a:gd name="connsiteX0" fmla="*/ 0 w 12689"/>
                  <a:gd name="connsiteY0" fmla="*/ 3301956 h 3301955"/>
                  <a:gd name="connsiteX1" fmla="*/ 0 w 12689"/>
                  <a:gd name="connsiteY1" fmla="*/ 0 h 3301955"/>
                </a:gdLst>
                <a:ahLst/>
                <a:cxnLst>
                  <a:cxn ang="0">
                    <a:pos x="connsiteX0" y="connsiteY0"/>
                  </a:cxn>
                  <a:cxn ang="0">
                    <a:pos x="connsiteX1" y="connsiteY1"/>
                  </a:cxn>
                </a:cxnLst>
                <a:rect l="l" t="t" r="r" b="b"/>
                <a:pathLst>
                  <a:path w="12689" h="3301955">
                    <a:moveTo>
                      <a:pt x="0" y="3301956"/>
                    </a:moveTo>
                    <a:lnTo>
                      <a:pt x="0" y="0"/>
                    </a:lnTo>
                  </a:path>
                </a:pathLst>
              </a:custGeom>
              <a:noFill/>
              <a:ln w="13539" cap="flat">
                <a:solidFill>
                  <a:srgbClr val="FFFFFF"/>
                </a:solidFill>
                <a:prstDash val="solid"/>
                <a:round/>
              </a:ln>
            </p:spPr>
            <p:txBody>
              <a:bodyPr rtlCol="0" anchor="ctr"/>
              <a:lstStyle/>
              <a:p>
                <a:endParaRPr lang="en-US" noProof="1"/>
              </a:p>
            </p:txBody>
          </p:sp>
          <p:sp>
            <p:nvSpPr>
              <p:cNvPr id="22" name="Freeform: Shape 21">
                <a:extLst>
                  <a:ext uri="{FF2B5EF4-FFF2-40B4-BE49-F238E27FC236}">
                    <a16:creationId xmlns:a16="http://schemas.microsoft.com/office/drawing/2014/main" id="{904BD1EA-347C-37F4-B052-195021759642}"/>
                  </a:ext>
                </a:extLst>
              </p:cNvPr>
              <p:cNvSpPr/>
              <p:nvPr/>
            </p:nvSpPr>
            <p:spPr>
              <a:xfrm>
                <a:off x="9764040" y="2560046"/>
                <a:ext cx="1506935" cy="3301955"/>
              </a:xfrm>
              <a:custGeom>
                <a:avLst/>
                <a:gdLst>
                  <a:gd name="connsiteX0" fmla="*/ 0 w 1506935"/>
                  <a:gd name="connsiteY0" fmla="*/ 3301956 h 3301955"/>
                  <a:gd name="connsiteX1" fmla="*/ 1506935 w 1506935"/>
                  <a:gd name="connsiteY1" fmla="*/ 3301956 h 3301955"/>
                  <a:gd name="connsiteX2" fmla="*/ 1506935 w 1506935"/>
                  <a:gd name="connsiteY2" fmla="*/ 0 h 3301955"/>
                  <a:gd name="connsiteX3" fmla="*/ 0 w 1506935"/>
                  <a:gd name="connsiteY3" fmla="*/ 0 h 3301955"/>
                </a:gdLst>
                <a:ahLst/>
                <a:cxnLst>
                  <a:cxn ang="0">
                    <a:pos x="connsiteX0" y="connsiteY0"/>
                  </a:cxn>
                  <a:cxn ang="0">
                    <a:pos x="connsiteX1" y="connsiteY1"/>
                  </a:cxn>
                  <a:cxn ang="0">
                    <a:pos x="connsiteX2" y="connsiteY2"/>
                  </a:cxn>
                  <a:cxn ang="0">
                    <a:pos x="connsiteX3" y="connsiteY3"/>
                  </a:cxn>
                </a:cxnLst>
                <a:rect l="l" t="t" r="r" b="b"/>
                <a:pathLst>
                  <a:path w="1506935" h="3301955">
                    <a:moveTo>
                      <a:pt x="0" y="3301956"/>
                    </a:moveTo>
                    <a:lnTo>
                      <a:pt x="1506935" y="3301956"/>
                    </a:lnTo>
                    <a:lnTo>
                      <a:pt x="1506935" y="0"/>
                    </a:lnTo>
                    <a:lnTo>
                      <a:pt x="0" y="0"/>
                    </a:lnTo>
                    <a:close/>
                  </a:path>
                </a:pathLst>
              </a:custGeom>
              <a:solidFill>
                <a:srgbClr val="FFD6CC"/>
              </a:solidFill>
              <a:ln w="12689" cap="flat">
                <a:noFill/>
                <a:prstDash val="solid"/>
                <a:miter/>
              </a:ln>
            </p:spPr>
            <p:txBody>
              <a:bodyPr rtlCol="0" anchor="ctr"/>
              <a:lstStyle/>
              <a:p>
                <a:endParaRPr lang="en-US" noProof="1"/>
              </a:p>
            </p:txBody>
          </p:sp>
          <p:sp>
            <p:nvSpPr>
              <p:cNvPr id="24" name="Freeform: Shape 23">
                <a:extLst>
                  <a:ext uri="{FF2B5EF4-FFF2-40B4-BE49-F238E27FC236}">
                    <a16:creationId xmlns:a16="http://schemas.microsoft.com/office/drawing/2014/main" id="{5676517A-43FD-6BF1-5CD5-516BE50F3543}"/>
                  </a:ext>
                </a:extLst>
              </p:cNvPr>
              <p:cNvSpPr/>
              <p:nvPr/>
            </p:nvSpPr>
            <p:spPr>
              <a:xfrm>
                <a:off x="9764040" y="5411699"/>
                <a:ext cx="1506935" cy="12700"/>
              </a:xfrm>
              <a:custGeom>
                <a:avLst/>
                <a:gdLst>
                  <a:gd name="connsiteX0" fmla="*/ 0 w 1506935"/>
                  <a:gd name="connsiteY0" fmla="*/ 0 h 12700"/>
                  <a:gd name="connsiteX1" fmla="*/ 1506935 w 1506935"/>
                  <a:gd name="connsiteY1" fmla="*/ 0 h 12700"/>
                </a:gdLst>
                <a:ahLst/>
                <a:cxnLst>
                  <a:cxn ang="0">
                    <a:pos x="connsiteX0" y="connsiteY0"/>
                  </a:cxn>
                  <a:cxn ang="0">
                    <a:pos x="connsiteX1" y="connsiteY1"/>
                  </a:cxn>
                </a:cxnLst>
                <a:rect l="l" t="t" r="r" b="b"/>
                <a:pathLst>
                  <a:path w="1506935" h="12700">
                    <a:moveTo>
                      <a:pt x="0" y="0"/>
                    </a:moveTo>
                    <a:lnTo>
                      <a:pt x="1506935" y="0"/>
                    </a:lnTo>
                  </a:path>
                </a:pathLst>
              </a:custGeom>
              <a:noFill/>
              <a:ln w="6770" cap="flat">
                <a:solidFill>
                  <a:srgbClr val="FFFFFF"/>
                </a:solidFill>
                <a:prstDash val="solid"/>
                <a:round/>
              </a:ln>
            </p:spPr>
            <p:txBody>
              <a:bodyPr rtlCol="0" anchor="ctr"/>
              <a:lstStyle/>
              <a:p>
                <a:endParaRPr lang="en-US" noProof="1"/>
              </a:p>
            </p:txBody>
          </p:sp>
          <p:sp>
            <p:nvSpPr>
              <p:cNvPr id="25" name="Freeform: Shape 24">
                <a:extLst>
                  <a:ext uri="{FF2B5EF4-FFF2-40B4-BE49-F238E27FC236}">
                    <a16:creationId xmlns:a16="http://schemas.microsoft.com/office/drawing/2014/main" id="{975236FE-FFE2-9AFA-E517-D83DE4C8F0F3}"/>
                  </a:ext>
                </a:extLst>
              </p:cNvPr>
              <p:cNvSpPr/>
              <p:nvPr/>
            </p:nvSpPr>
            <p:spPr>
              <a:xfrm>
                <a:off x="9764040" y="4811370"/>
                <a:ext cx="1506935" cy="12700"/>
              </a:xfrm>
              <a:custGeom>
                <a:avLst/>
                <a:gdLst>
                  <a:gd name="connsiteX0" fmla="*/ 0 w 1506935"/>
                  <a:gd name="connsiteY0" fmla="*/ 0 h 12700"/>
                  <a:gd name="connsiteX1" fmla="*/ 1506935 w 1506935"/>
                  <a:gd name="connsiteY1" fmla="*/ 0 h 12700"/>
                </a:gdLst>
                <a:ahLst/>
                <a:cxnLst>
                  <a:cxn ang="0">
                    <a:pos x="connsiteX0" y="connsiteY0"/>
                  </a:cxn>
                  <a:cxn ang="0">
                    <a:pos x="connsiteX1" y="connsiteY1"/>
                  </a:cxn>
                </a:cxnLst>
                <a:rect l="l" t="t" r="r" b="b"/>
                <a:pathLst>
                  <a:path w="1506935" h="12700">
                    <a:moveTo>
                      <a:pt x="0" y="0"/>
                    </a:moveTo>
                    <a:lnTo>
                      <a:pt x="1506935" y="0"/>
                    </a:lnTo>
                  </a:path>
                </a:pathLst>
              </a:custGeom>
              <a:noFill/>
              <a:ln w="6770" cap="flat">
                <a:solidFill>
                  <a:srgbClr val="FFFFFF"/>
                </a:solidFill>
                <a:prstDash val="solid"/>
                <a:round/>
              </a:ln>
            </p:spPr>
            <p:txBody>
              <a:bodyPr rtlCol="0" anchor="ctr"/>
              <a:lstStyle/>
              <a:p>
                <a:endParaRPr lang="en-US" noProof="1"/>
              </a:p>
            </p:txBody>
          </p:sp>
          <p:sp>
            <p:nvSpPr>
              <p:cNvPr id="26" name="Freeform: Shape 25">
                <a:extLst>
                  <a:ext uri="{FF2B5EF4-FFF2-40B4-BE49-F238E27FC236}">
                    <a16:creationId xmlns:a16="http://schemas.microsoft.com/office/drawing/2014/main" id="{8098F5C7-C8CC-D5AE-A43D-99263D88FC95}"/>
                  </a:ext>
                </a:extLst>
              </p:cNvPr>
              <p:cNvSpPr/>
              <p:nvPr/>
            </p:nvSpPr>
            <p:spPr>
              <a:xfrm>
                <a:off x="9764040" y="4211002"/>
                <a:ext cx="1506935" cy="12700"/>
              </a:xfrm>
              <a:custGeom>
                <a:avLst/>
                <a:gdLst>
                  <a:gd name="connsiteX0" fmla="*/ 0 w 1506935"/>
                  <a:gd name="connsiteY0" fmla="*/ 0 h 12700"/>
                  <a:gd name="connsiteX1" fmla="*/ 1506935 w 1506935"/>
                  <a:gd name="connsiteY1" fmla="*/ 0 h 12700"/>
                </a:gdLst>
                <a:ahLst/>
                <a:cxnLst>
                  <a:cxn ang="0">
                    <a:pos x="connsiteX0" y="connsiteY0"/>
                  </a:cxn>
                  <a:cxn ang="0">
                    <a:pos x="connsiteX1" y="connsiteY1"/>
                  </a:cxn>
                </a:cxnLst>
                <a:rect l="l" t="t" r="r" b="b"/>
                <a:pathLst>
                  <a:path w="1506935" h="12700">
                    <a:moveTo>
                      <a:pt x="0" y="0"/>
                    </a:moveTo>
                    <a:lnTo>
                      <a:pt x="1506935" y="0"/>
                    </a:lnTo>
                  </a:path>
                </a:pathLst>
              </a:custGeom>
              <a:noFill/>
              <a:ln w="6770" cap="flat">
                <a:solidFill>
                  <a:srgbClr val="FFFFFF"/>
                </a:solidFill>
                <a:prstDash val="solid"/>
                <a:round/>
              </a:ln>
            </p:spPr>
            <p:txBody>
              <a:bodyPr rtlCol="0" anchor="ctr"/>
              <a:lstStyle/>
              <a:p>
                <a:endParaRPr lang="en-US" noProof="1"/>
              </a:p>
            </p:txBody>
          </p:sp>
          <p:sp>
            <p:nvSpPr>
              <p:cNvPr id="27" name="Freeform: Shape 26">
                <a:extLst>
                  <a:ext uri="{FF2B5EF4-FFF2-40B4-BE49-F238E27FC236}">
                    <a16:creationId xmlns:a16="http://schemas.microsoft.com/office/drawing/2014/main" id="{83AF8F01-BFAB-2502-42F8-EF4D470E8DE1}"/>
                  </a:ext>
                </a:extLst>
              </p:cNvPr>
              <p:cNvSpPr/>
              <p:nvPr/>
            </p:nvSpPr>
            <p:spPr>
              <a:xfrm>
                <a:off x="9764040" y="3610673"/>
                <a:ext cx="1506935" cy="12700"/>
              </a:xfrm>
              <a:custGeom>
                <a:avLst/>
                <a:gdLst>
                  <a:gd name="connsiteX0" fmla="*/ 0 w 1506935"/>
                  <a:gd name="connsiteY0" fmla="*/ 0 h 12700"/>
                  <a:gd name="connsiteX1" fmla="*/ 1506935 w 1506935"/>
                  <a:gd name="connsiteY1" fmla="*/ 0 h 12700"/>
                </a:gdLst>
                <a:ahLst/>
                <a:cxnLst>
                  <a:cxn ang="0">
                    <a:pos x="connsiteX0" y="connsiteY0"/>
                  </a:cxn>
                  <a:cxn ang="0">
                    <a:pos x="connsiteX1" y="connsiteY1"/>
                  </a:cxn>
                </a:cxnLst>
                <a:rect l="l" t="t" r="r" b="b"/>
                <a:pathLst>
                  <a:path w="1506935" h="12700">
                    <a:moveTo>
                      <a:pt x="0" y="0"/>
                    </a:moveTo>
                    <a:lnTo>
                      <a:pt x="1506935" y="0"/>
                    </a:lnTo>
                  </a:path>
                </a:pathLst>
              </a:custGeom>
              <a:noFill/>
              <a:ln w="6770" cap="flat">
                <a:solidFill>
                  <a:srgbClr val="FFFFFF"/>
                </a:solidFill>
                <a:prstDash val="solid"/>
                <a:round/>
              </a:ln>
            </p:spPr>
            <p:txBody>
              <a:bodyPr rtlCol="0" anchor="ctr"/>
              <a:lstStyle/>
              <a:p>
                <a:endParaRPr lang="en-US" noProof="1"/>
              </a:p>
            </p:txBody>
          </p:sp>
          <p:sp>
            <p:nvSpPr>
              <p:cNvPr id="28" name="Freeform: Shape 27">
                <a:extLst>
                  <a:ext uri="{FF2B5EF4-FFF2-40B4-BE49-F238E27FC236}">
                    <a16:creationId xmlns:a16="http://schemas.microsoft.com/office/drawing/2014/main" id="{CBE14D53-9D99-A419-B67E-2F31FA7F1069}"/>
                  </a:ext>
                </a:extLst>
              </p:cNvPr>
              <p:cNvSpPr/>
              <p:nvPr/>
            </p:nvSpPr>
            <p:spPr>
              <a:xfrm>
                <a:off x="9764040" y="3010301"/>
                <a:ext cx="1506935" cy="12700"/>
              </a:xfrm>
              <a:custGeom>
                <a:avLst/>
                <a:gdLst>
                  <a:gd name="connsiteX0" fmla="*/ 0 w 1506935"/>
                  <a:gd name="connsiteY0" fmla="*/ 0 h 12700"/>
                  <a:gd name="connsiteX1" fmla="*/ 1506935 w 1506935"/>
                  <a:gd name="connsiteY1" fmla="*/ 0 h 12700"/>
                </a:gdLst>
                <a:ahLst/>
                <a:cxnLst>
                  <a:cxn ang="0">
                    <a:pos x="connsiteX0" y="connsiteY0"/>
                  </a:cxn>
                  <a:cxn ang="0">
                    <a:pos x="connsiteX1" y="connsiteY1"/>
                  </a:cxn>
                </a:cxnLst>
                <a:rect l="l" t="t" r="r" b="b"/>
                <a:pathLst>
                  <a:path w="1506935" h="12700">
                    <a:moveTo>
                      <a:pt x="0" y="0"/>
                    </a:moveTo>
                    <a:lnTo>
                      <a:pt x="1506935" y="0"/>
                    </a:lnTo>
                  </a:path>
                </a:pathLst>
              </a:custGeom>
              <a:noFill/>
              <a:ln w="6770" cap="flat">
                <a:solidFill>
                  <a:srgbClr val="FFFFFF"/>
                </a:solidFill>
                <a:prstDash val="solid"/>
                <a:round/>
              </a:ln>
            </p:spPr>
            <p:txBody>
              <a:bodyPr rtlCol="0" anchor="ctr"/>
              <a:lstStyle/>
              <a:p>
                <a:endParaRPr lang="en-US" noProof="1"/>
              </a:p>
            </p:txBody>
          </p:sp>
          <p:sp>
            <p:nvSpPr>
              <p:cNvPr id="29" name="Freeform: Shape 28">
                <a:extLst>
                  <a:ext uri="{FF2B5EF4-FFF2-40B4-BE49-F238E27FC236}">
                    <a16:creationId xmlns:a16="http://schemas.microsoft.com/office/drawing/2014/main" id="{02456D0A-922E-44B5-94EB-DD26125D7EFB}"/>
                  </a:ext>
                </a:extLst>
              </p:cNvPr>
              <p:cNvSpPr/>
              <p:nvPr/>
            </p:nvSpPr>
            <p:spPr>
              <a:xfrm>
                <a:off x="9764040" y="5711876"/>
                <a:ext cx="1506935" cy="12700"/>
              </a:xfrm>
              <a:custGeom>
                <a:avLst/>
                <a:gdLst>
                  <a:gd name="connsiteX0" fmla="*/ 0 w 1506935"/>
                  <a:gd name="connsiteY0" fmla="*/ 0 h 12700"/>
                  <a:gd name="connsiteX1" fmla="*/ 1506935 w 1506935"/>
                  <a:gd name="connsiteY1" fmla="*/ 0 h 12700"/>
                </a:gdLst>
                <a:ahLst/>
                <a:cxnLst>
                  <a:cxn ang="0">
                    <a:pos x="connsiteX0" y="connsiteY0"/>
                  </a:cxn>
                  <a:cxn ang="0">
                    <a:pos x="connsiteX1" y="connsiteY1"/>
                  </a:cxn>
                </a:cxnLst>
                <a:rect l="l" t="t" r="r" b="b"/>
                <a:pathLst>
                  <a:path w="1506935" h="12700">
                    <a:moveTo>
                      <a:pt x="0" y="0"/>
                    </a:moveTo>
                    <a:lnTo>
                      <a:pt x="1506935" y="0"/>
                    </a:lnTo>
                  </a:path>
                </a:pathLst>
              </a:custGeom>
              <a:noFill/>
              <a:ln w="13539" cap="flat">
                <a:solidFill>
                  <a:srgbClr val="FFFFFF"/>
                </a:solidFill>
                <a:prstDash val="solid"/>
                <a:round/>
              </a:ln>
            </p:spPr>
            <p:txBody>
              <a:bodyPr rtlCol="0" anchor="ctr"/>
              <a:lstStyle/>
              <a:p>
                <a:endParaRPr lang="en-US" noProof="1"/>
              </a:p>
            </p:txBody>
          </p:sp>
          <p:sp>
            <p:nvSpPr>
              <p:cNvPr id="30" name="Freeform: Shape 29">
                <a:extLst>
                  <a:ext uri="{FF2B5EF4-FFF2-40B4-BE49-F238E27FC236}">
                    <a16:creationId xmlns:a16="http://schemas.microsoft.com/office/drawing/2014/main" id="{49D37AC8-2DDB-5610-654F-74C69CC9CE5F}"/>
                  </a:ext>
                </a:extLst>
              </p:cNvPr>
              <p:cNvSpPr/>
              <p:nvPr/>
            </p:nvSpPr>
            <p:spPr>
              <a:xfrm>
                <a:off x="9764040" y="5111559"/>
                <a:ext cx="1506935" cy="12700"/>
              </a:xfrm>
              <a:custGeom>
                <a:avLst/>
                <a:gdLst>
                  <a:gd name="connsiteX0" fmla="*/ 0 w 1506935"/>
                  <a:gd name="connsiteY0" fmla="*/ 0 h 12700"/>
                  <a:gd name="connsiteX1" fmla="*/ 1506935 w 1506935"/>
                  <a:gd name="connsiteY1" fmla="*/ 0 h 12700"/>
                </a:gdLst>
                <a:ahLst/>
                <a:cxnLst>
                  <a:cxn ang="0">
                    <a:pos x="connsiteX0" y="connsiteY0"/>
                  </a:cxn>
                  <a:cxn ang="0">
                    <a:pos x="connsiteX1" y="connsiteY1"/>
                  </a:cxn>
                </a:cxnLst>
                <a:rect l="l" t="t" r="r" b="b"/>
                <a:pathLst>
                  <a:path w="1506935" h="12700">
                    <a:moveTo>
                      <a:pt x="0" y="0"/>
                    </a:moveTo>
                    <a:lnTo>
                      <a:pt x="1506935" y="0"/>
                    </a:lnTo>
                  </a:path>
                </a:pathLst>
              </a:custGeom>
              <a:noFill/>
              <a:ln w="13539" cap="flat">
                <a:solidFill>
                  <a:srgbClr val="FFFFFF"/>
                </a:solidFill>
                <a:prstDash val="solid"/>
                <a:round/>
              </a:ln>
            </p:spPr>
            <p:txBody>
              <a:bodyPr rtlCol="0" anchor="ctr"/>
              <a:lstStyle/>
              <a:p>
                <a:endParaRPr lang="en-US" noProof="1"/>
              </a:p>
            </p:txBody>
          </p:sp>
          <p:sp>
            <p:nvSpPr>
              <p:cNvPr id="31" name="Freeform: Shape 30">
                <a:extLst>
                  <a:ext uri="{FF2B5EF4-FFF2-40B4-BE49-F238E27FC236}">
                    <a16:creationId xmlns:a16="http://schemas.microsoft.com/office/drawing/2014/main" id="{DFCF3A52-1C23-CF04-2CB5-5CD950F04D83}"/>
                  </a:ext>
                </a:extLst>
              </p:cNvPr>
              <p:cNvSpPr/>
              <p:nvPr/>
            </p:nvSpPr>
            <p:spPr>
              <a:xfrm>
                <a:off x="9764040" y="4511180"/>
                <a:ext cx="1506935" cy="12700"/>
              </a:xfrm>
              <a:custGeom>
                <a:avLst/>
                <a:gdLst>
                  <a:gd name="connsiteX0" fmla="*/ 0 w 1506935"/>
                  <a:gd name="connsiteY0" fmla="*/ 0 h 12700"/>
                  <a:gd name="connsiteX1" fmla="*/ 1506935 w 1506935"/>
                  <a:gd name="connsiteY1" fmla="*/ 0 h 12700"/>
                </a:gdLst>
                <a:ahLst/>
                <a:cxnLst>
                  <a:cxn ang="0">
                    <a:pos x="connsiteX0" y="connsiteY0"/>
                  </a:cxn>
                  <a:cxn ang="0">
                    <a:pos x="connsiteX1" y="connsiteY1"/>
                  </a:cxn>
                </a:cxnLst>
                <a:rect l="l" t="t" r="r" b="b"/>
                <a:pathLst>
                  <a:path w="1506935" h="12700">
                    <a:moveTo>
                      <a:pt x="0" y="0"/>
                    </a:moveTo>
                    <a:lnTo>
                      <a:pt x="1506935" y="0"/>
                    </a:lnTo>
                  </a:path>
                </a:pathLst>
              </a:custGeom>
              <a:noFill/>
              <a:ln w="13539" cap="flat">
                <a:solidFill>
                  <a:srgbClr val="FFFFFF"/>
                </a:solidFill>
                <a:prstDash val="solid"/>
                <a:round/>
              </a:ln>
            </p:spPr>
            <p:txBody>
              <a:bodyPr rtlCol="0" anchor="ctr"/>
              <a:lstStyle/>
              <a:p>
                <a:endParaRPr lang="en-US" noProof="1"/>
              </a:p>
            </p:txBody>
          </p:sp>
          <p:sp>
            <p:nvSpPr>
              <p:cNvPr id="32" name="Freeform: Shape 31">
                <a:extLst>
                  <a:ext uri="{FF2B5EF4-FFF2-40B4-BE49-F238E27FC236}">
                    <a16:creationId xmlns:a16="http://schemas.microsoft.com/office/drawing/2014/main" id="{620207F0-8C8E-60AD-6777-C814D30266CD}"/>
                  </a:ext>
                </a:extLst>
              </p:cNvPr>
              <p:cNvSpPr/>
              <p:nvPr/>
            </p:nvSpPr>
            <p:spPr>
              <a:xfrm>
                <a:off x="9764040" y="3910812"/>
                <a:ext cx="1506935" cy="12700"/>
              </a:xfrm>
              <a:custGeom>
                <a:avLst/>
                <a:gdLst>
                  <a:gd name="connsiteX0" fmla="*/ 0 w 1506935"/>
                  <a:gd name="connsiteY0" fmla="*/ 0 h 12700"/>
                  <a:gd name="connsiteX1" fmla="*/ 1506935 w 1506935"/>
                  <a:gd name="connsiteY1" fmla="*/ 0 h 12700"/>
                </a:gdLst>
                <a:ahLst/>
                <a:cxnLst>
                  <a:cxn ang="0">
                    <a:pos x="connsiteX0" y="connsiteY0"/>
                  </a:cxn>
                  <a:cxn ang="0">
                    <a:pos x="connsiteX1" y="connsiteY1"/>
                  </a:cxn>
                </a:cxnLst>
                <a:rect l="l" t="t" r="r" b="b"/>
                <a:pathLst>
                  <a:path w="1506935" h="12700">
                    <a:moveTo>
                      <a:pt x="0" y="0"/>
                    </a:moveTo>
                    <a:lnTo>
                      <a:pt x="1506935" y="0"/>
                    </a:lnTo>
                  </a:path>
                </a:pathLst>
              </a:custGeom>
              <a:noFill/>
              <a:ln w="13539" cap="flat">
                <a:solidFill>
                  <a:srgbClr val="FFFFFF"/>
                </a:solidFill>
                <a:prstDash val="solid"/>
                <a:round/>
              </a:ln>
            </p:spPr>
            <p:txBody>
              <a:bodyPr rtlCol="0" anchor="ctr"/>
              <a:lstStyle/>
              <a:p>
                <a:endParaRPr lang="en-US" noProof="1"/>
              </a:p>
            </p:txBody>
          </p:sp>
          <p:sp>
            <p:nvSpPr>
              <p:cNvPr id="33" name="Freeform: Shape 32">
                <a:extLst>
                  <a:ext uri="{FF2B5EF4-FFF2-40B4-BE49-F238E27FC236}">
                    <a16:creationId xmlns:a16="http://schemas.microsoft.com/office/drawing/2014/main" id="{91C549FC-A7C8-915D-B31B-532F5F8D78D3}"/>
                  </a:ext>
                </a:extLst>
              </p:cNvPr>
              <p:cNvSpPr/>
              <p:nvPr/>
            </p:nvSpPr>
            <p:spPr>
              <a:xfrm>
                <a:off x="9764040" y="3310487"/>
                <a:ext cx="1506935" cy="12700"/>
              </a:xfrm>
              <a:custGeom>
                <a:avLst/>
                <a:gdLst>
                  <a:gd name="connsiteX0" fmla="*/ 0 w 1506935"/>
                  <a:gd name="connsiteY0" fmla="*/ 0 h 12700"/>
                  <a:gd name="connsiteX1" fmla="*/ 1506935 w 1506935"/>
                  <a:gd name="connsiteY1" fmla="*/ 0 h 12700"/>
                </a:gdLst>
                <a:ahLst/>
                <a:cxnLst>
                  <a:cxn ang="0">
                    <a:pos x="connsiteX0" y="connsiteY0"/>
                  </a:cxn>
                  <a:cxn ang="0">
                    <a:pos x="connsiteX1" y="connsiteY1"/>
                  </a:cxn>
                </a:cxnLst>
                <a:rect l="l" t="t" r="r" b="b"/>
                <a:pathLst>
                  <a:path w="1506935" h="12700">
                    <a:moveTo>
                      <a:pt x="0" y="0"/>
                    </a:moveTo>
                    <a:lnTo>
                      <a:pt x="1506935" y="0"/>
                    </a:lnTo>
                  </a:path>
                </a:pathLst>
              </a:custGeom>
              <a:noFill/>
              <a:ln w="13539" cap="flat">
                <a:solidFill>
                  <a:srgbClr val="FFFFFF"/>
                </a:solidFill>
                <a:prstDash val="solid"/>
                <a:round/>
              </a:ln>
            </p:spPr>
            <p:txBody>
              <a:bodyPr rtlCol="0" anchor="ctr"/>
              <a:lstStyle/>
              <a:p>
                <a:endParaRPr lang="en-US" noProof="1"/>
              </a:p>
            </p:txBody>
          </p:sp>
          <p:sp>
            <p:nvSpPr>
              <p:cNvPr id="34" name="Freeform: Shape 33">
                <a:extLst>
                  <a:ext uri="{FF2B5EF4-FFF2-40B4-BE49-F238E27FC236}">
                    <a16:creationId xmlns:a16="http://schemas.microsoft.com/office/drawing/2014/main" id="{8199DC2E-33AE-2679-2AFC-24F1E7835D55}"/>
                  </a:ext>
                </a:extLst>
              </p:cNvPr>
              <p:cNvSpPr/>
              <p:nvPr/>
            </p:nvSpPr>
            <p:spPr>
              <a:xfrm>
                <a:off x="9764040" y="2710115"/>
                <a:ext cx="1506935" cy="12700"/>
              </a:xfrm>
              <a:custGeom>
                <a:avLst/>
                <a:gdLst>
                  <a:gd name="connsiteX0" fmla="*/ 0 w 1506935"/>
                  <a:gd name="connsiteY0" fmla="*/ 0 h 12700"/>
                  <a:gd name="connsiteX1" fmla="*/ 1506935 w 1506935"/>
                  <a:gd name="connsiteY1" fmla="*/ 0 h 12700"/>
                </a:gdLst>
                <a:ahLst/>
                <a:cxnLst>
                  <a:cxn ang="0">
                    <a:pos x="connsiteX0" y="connsiteY0"/>
                  </a:cxn>
                  <a:cxn ang="0">
                    <a:pos x="connsiteX1" y="connsiteY1"/>
                  </a:cxn>
                </a:cxnLst>
                <a:rect l="l" t="t" r="r" b="b"/>
                <a:pathLst>
                  <a:path w="1506935" h="12700">
                    <a:moveTo>
                      <a:pt x="0" y="0"/>
                    </a:moveTo>
                    <a:lnTo>
                      <a:pt x="1506935" y="0"/>
                    </a:lnTo>
                  </a:path>
                </a:pathLst>
              </a:custGeom>
              <a:noFill/>
              <a:ln w="13539" cap="flat">
                <a:solidFill>
                  <a:srgbClr val="FFFFFF"/>
                </a:solidFill>
                <a:prstDash val="solid"/>
                <a:round/>
              </a:ln>
            </p:spPr>
            <p:txBody>
              <a:bodyPr rtlCol="0" anchor="ctr"/>
              <a:lstStyle/>
              <a:p>
                <a:endParaRPr lang="en-US" noProof="1"/>
              </a:p>
            </p:txBody>
          </p:sp>
          <p:sp>
            <p:nvSpPr>
              <p:cNvPr id="35" name="Freeform: Shape 34">
                <a:extLst>
                  <a:ext uri="{FF2B5EF4-FFF2-40B4-BE49-F238E27FC236}">
                    <a16:creationId xmlns:a16="http://schemas.microsoft.com/office/drawing/2014/main" id="{78B708CF-1DCA-1D0D-876D-C236BF8E4AD1}"/>
                  </a:ext>
                </a:extLst>
              </p:cNvPr>
              <p:cNvSpPr/>
              <p:nvPr/>
            </p:nvSpPr>
            <p:spPr>
              <a:xfrm>
                <a:off x="10517508" y="2560046"/>
                <a:ext cx="12689" cy="3301955"/>
              </a:xfrm>
              <a:custGeom>
                <a:avLst/>
                <a:gdLst>
                  <a:gd name="connsiteX0" fmla="*/ 0 w 12689"/>
                  <a:gd name="connsiteY0" fmla="*/ 3301956 h 3301955"/>
                  <a:gd name="connsiteX1" fmla="*/ 0 w 12689"/>
                  <a:gd name="connsiteY1" fmla="*/ 0 h 3301955"/>
                </a:gdLst>
                <a:ahLst/>
                <a:cxnLst>
                  <a:cxn ang="0">
                    <a:pos x="connsiteX0" y="connsiteY0"/>
                  </a:cxn>
                  <a:cxn ang="0">
                    <a:pos x="connsiteX1" y="connsiteY1"/>
                  </a:cxn>
                </a:cxnLst>
                <a:rect l="l" t="t" r="r" b="b"/>
                <a:pathLst>
                  <a:path w="12689" h="3301955">
                    <a:moveTo>
                      <a:pt x="0" y="3301956"/>
                    </a:moveTo>
                    <a:lnTo>
                      <a:pt x="0" y="0"/>
                    </a:lnTo>
                  </a:path>
                </a:pathLst>
              </a:custGeom>
              <a:noFill/>
              <a:ln w="13539" cap="flat">
                <a:solidFill>
                  <a:srgbClr val="FFFFFF"/>
                </a:solidFill>
                <a:prstDash val="solid"/>
                <a:round/>
              </a:ln>
            </p:spPr>
            <p:txBody>
              <a:bodyPr rtlCol="0" anchor="ctr"/>
              <a:lstStyle/>
              <a:p>
                <a:endParaRPr lang="en-US" noProof="1"/>
              </a:p>
            </p:txBody>
          </p:sp>
          <p:sp>
            <p:nvSpPr>
              <p:cNvPr id="140" name="Freeform: Shape 139">
                <a:extLst>
                  <a:ext uri="{FF2B5EF4-FFF2-40B4-BE49-F238E27FC236}">
                    <a16:creationId xmlns:a16="http://schemas.microsoft.com/office/drawing/2014/main" id="{A33855A6-6FA8-1605-CB8C-2FC67C5010DA}"/>
                  </a:ext>
                </a:extLst>
              </p:cNvPr>
              <p:cNvSpPr/>
              <p:nvPr/>
            </p:nvSpPr>
            <p:spPr>
              <a:xfrm>
                <a:off x="8941023" y="5862002"/>
                <a:ext cx="12689" cy="34772"/>
              </a:xfrm>
              <a:custGeom>
                <a:avLst/>
                <a:gdLst>
                  <a:gd name="connsiteX0" fmla="*/ 0 w 12689"/>
                  <a:gd name="connsiteY0" fmla="*/ 34773 h 34772"/>
                  <a:gd name="connsiteX1" fmla="*/ 0 w 12689"/>
                  <a:gd name="connsiteY1" fmla="*/ 0 h 34772"/>
                </a:gdLst>
                <a:ahLst/>
                <a:cxnLst>
                  <a:cxn ang="0">
                    <a:pos x="connsiteX0" y="connsiteY0"/>
                  </a:cxn>
                  <a:cxn ang="0">
                    <a:pos x="connsiteX1" y="connsiteY1"/>
                  </a:cxn>
                </a:cxnLst>
                <a:rect l="l" t="t" r="r" b="b"/>
                <a:pathLst>
                  <a:path w="12689" h="34772">
                    <a:moveTo>
                      <a:pt x="0" y="34773"/>
                    </a:moveTo>
                    <a:lnTo>
                      <a:pt x="0" y="0"/>
                    </a:lnTo>
                  </a:path>
                </a:pathLst>
              </a:custGeom>
              <a:noFill/>
              <a:ln w="13539" cap="flat">
                <a:solidFill>
                  <a:srgbClr val="333333"/>
                </a:solidFill>
                <a:prstDash val="solid"/>
                <a:round/>
              </a:ln>
            </p:spPr>
            <p:txBody>
              <a:bodyPr rtlCol="0" anchor="ctr"/>
              <a:lstStyle/>
              <a:p>
                <a:endParaRPr lang="en-US" noProof="1"/>
              </a:p>
            </p:txBody>
          </p:sp>
          <p:sp>
            <p:nvSpPr>
              <p:cNvPr id="141" name="Freeform: Shape 140">
                <a:extLst>
                  <a:ext uri="{FF2B5EF4-FFF2-40B4-BE49-F238E27FC236}">
                    <a16:creationId xmlns:a16="http://schemas.microsoft.com/office/drawing/2014/main" id="{72639D63-3EB6-0C84-966B-349F708227C1}"/>
                  </a:ext>
                </a:extLst>
              </p:cNvPr>
              <p:cNvSpPr/>
              <p:nvPr/>
            </p:nvSpPr>
            <p:spPr>
              <a:xfrm>
                <a:off x="10517508" y="5862002"/>
                <a:ext cx="12689" cy="34772"/>
              </a:xfrm>
              <a:custGeom>
                <a:avLst/>
                <a:gdLst>
                  <a:gd name="connsiteX0" fmla="*/ 0 w 12689"/>
                  <a:gd name="connsiteY0" fmla="*/ 34773 h 34772"/>
                  <a:gd name="connsiteX1" fmla="*/ 0 w 12689"/>
                  <a:gd name="connsiteY1" fmla="*/ 0 h 34772"/>
                </a:gdLst>
                <a:ahLst/>
                <a:cxnLst>
                  <a:cxn ang="0">
                    <a:pos x="connsiteX0" y="connsiteY0"/>
                  </a:cxn>
                  <a:cxn ang="0">
                    <a:pos x="connsiteX1" y="connsiteY1"/>
                  </a:cxn>
                </a:cxnLst>
                <a:rect l="l" t="t" r="r" b="b"/>
                <a:pathLst>
                  <a:path w="12689" h="34772">
                    <a:moveTo>
                      <a:pt x="0" y="34773"/>
                    </a:moveTo>
                    <a:lnTo>
                      <a:pt x="0" y="0"/>
                    </a:lnTo>
                  </a:path>
                </a:pathLst>
              </a:custGeom>
              <a:noFill/>
              <a:ln w="13539" cap="flat">
                <a:solidFill>
                  <a:srgbClr val="333333"/>
                </a:solidFill>
                <a:prstDash val="solid"/>
                <a:round/>
              </a:ln>
            </p:spPr>
            <p:txBody>
              <a:bodyPr rtlCol="0" anchor="ctr"/>
              <a:lstStyle/>
              <a:p>
                <a:endParaRPr lang="en-US" noProof="1"/>
              </a:p>
            </p:txBody>
          </p:sp>
          <p:sp>
            <p:nvSpPr>
              <p:cNvPr id="142" name="Freeform: Shape 141">
                <a:extLst>
                  <a:ext uri="{FF2B5EF4-FFF2-40B4-BE49-F238E27FC236}">
                    <a16:creationId xmlns:a16="http://schemas.microsoft.com/office/drawing/2014/main" id="{29966A6A-2876-5282-81F8-EC0E82DB7271}"/>
                  </a:ext>
                </a:extLst>
              </p:cNvPr>
              <p:cNvSpPr/>
              <p:nvPr/>
            </p:nvSpPr>
            <p:spPr>
              <a:xfrm>
                <a:off x="8152815" y="5711876"/>
                <a:ext cx="34745" cy="12700"/>
              </a:xfrm>
              <a:custGeom>
                <a:avLst/>
                <a:gdLst>
                  <a:gd name="connsiteX0" fmla="*/ 0 w 34745"/>
                  <a:gd name="connsiteY0" fmla="*/ 0 h 12700"/>
                  <a:gd name="connsiteX1" fmla="*/ 34745 w 34745"/>
                  <a:gd name="connsiteY1" fmla="*/ 0 h 12700"/>
                </a:gdLst>
                <a:ahLst/>
                <a:cxnLst>
                  <a:cxn ang="0">
                    <a:pos x="connsiteX0" y="connsiteY0"/>
                  </a:cxn>
                  <a:cxn ang="0">
                    <a:pos x="connsiteX1" y="connsiteY1"/>
                  </a:cxn>
                </a:cxnLst>
                <a:rect l="l" t="t" r="r" b="b"/>
                <a:pathLst>
                  <a:path w="34745" h="12700">
                    <a:moveTo>
                      <a:pt x="0" y="0"/>
                    </a:moveTo>
                    <a:lnTo>
                      <a:pt x="34745" y="0"/>
                    </a:lnTo>
                  </a:path>
                </a:pathLst>
              </a:custGeom>
              <a:noFill/>
              <a:ln w="13539" cap="flat">
                <a:solidFill>
                  <a:srgbClr val="333333"/>
                </a:solidFill>
                <a:prstDash val="solid"/>
                <a:round/>
              </a:ln>
            </p:spPr>
            <p:txBody>
              <a:bodyPr rtlCol="0" anchor="ctr"/>
              <a:lstStyle/>
              <a:p>
                <a:endParaRPr lang="en-US" sz="4000" noProof="1"/>
              </a:p>
            </p:txBody>
          </p:sp>
          <p:sp>
            <p:nvSpPr>
              <p:cNvPr id="143" name="Freeform: Shape 142">
                <a:extLst>
                  <a:ext uri="{FF2B5EF4-FFF2-40B4-BE49-F238E27FC236}">
                    <a16:creationId xmlns:a16="http://schemas.microsoft.com/office/drawing/2014/main" id="{3D360ACE-CFAD-4ADD-DA03-A82787169478}"/>
                  </a:ext>
                </a:extLst>
              </p:cNvPr>
              <p:cNvSpPr/>
              <p:nvPr/>
            </p:nvSpPr>
            <p:spPr>
              <a:xfrm>
                <a:off x="8152815" y="3310487"/>
                <a:ext cx="34745" cy="12700"/>
              </a:xfrm>
              <a:custGeom>
                <a:avLst/>
                <a:gdLst>
                  <a:gd name="connsiteX0" fmla="*/ 0 w 34745"/>
                  <a:gd name="connsiteY0" fmla="*/ 0 h 12700"/>
                  <a:gd name="connsiteX1" fmla="*/ 34745 w 34745"/>
                  <a:gd name="connsiteY1" fmla="*/ 0 h 12700"/>
                </a:gdLst>
                <a:ahLst/>
                <a:cxnLst>
                  <a:cxn ang="0">
                    <a:pos x="connsiteX0" y="connsiteY0"/>
                  </a:cxn>
                  <a:cxn ang="0">
                    <a:pos x="connsiteX1" y="connsiteY1"/>
                  </a:cxn>
                </a:cxnLst>
                <a:rect l="l" t="t" r="r" b="b"/>
                <a:pathLst>
                  <a:path w="34745" h="12700">
                    <a:moveTo>
                      <a:pt x="0" y="0"/>
                    </a:moveTo>
                    <a:lnTo>
                      <a:pt x="34745" y="0"/>
                    </a:lnTo>
                  </a:path>
                </a:pathLst>
              </a:custGeom>
              <a:noFill/>
              <a:ln w="13539" cap="flat">
                <a:solidFill>
                  <a:srgbClr val="333333"/>
                </a:solidFill>
                <a:prstDash val="solid"/>
                <a:round/>
              </a:ln>
            </p:spPr>
            <p:txBody>
              <a:bodyPr rtlCol="0" anchor="ctr"/>
              <a:lstStyle/>
              <a:p>
                <a:endParaRPr lang="en-US" sz="4000" noProof="1"/>
              </a:p>
            </p:txBody>
          </p:sp>
          <p:sp>
            <p:nvSpPr>
              <p:cNvPr id="144" name="Freeform: Shape 143">
                <a:extLst>
                  <a:ext uri="{FF2B5EF4-FFF2-40B4-BE49-F238E27FC236}">
                    <a16:creationId xmlns:a16="http://schemas.microsoft.com/office/drawing/2014/main" id="{1E8704C6-6A88-463E-F664-84349DC40D9F}"/>
                  </a:ext>
                </a:extLst>
              </p:cNvPr>
              <p:cNvSpPr/>
              <p:nvPr/>
            </p:nvSpPr>
            <p:spPr>
              <a:xfrm>
                <a:off x="8152815" y="2710115"/>
                <a:ext cx="34745" cy="12700"/>
              </a:xfrm>
              <a:custGeom>
                <a:avLst/>
                <a:gdLst>
                  <a:gd name="connsiteX0" fmla="*/ 0 w 34745"/>
                  <a:gd name="connsiteY0" fmla="*/ 0 h 12700"/>
                  <a:gd name="connsiteX1" fmla="*/ 34745 w 34745"/>
                  <a:gd name="connsiteY1" fmla="*/ 0 h 12700"/>
                </a:gdLst>
                <a:ahLst/>
                <a:cxnLst>
                  <a:cxn ang="0">
                    <a:pos x="connsiteX0" y="connsiteY0"/>
                  </a:cxn>
                  <a:cxn ang="0">
                    <a:pos x="connsiteX1" y="connsiteY1"/>
                  </a:cxn>
                </a:cxnLst>
                <a:rect l="l" t="t" r="r" b="b"/>
                <a:pathLst>
                  <a:path w="34745" h="12700">
                    <a:moveTo>
                      <a:pt x="0" y="0"/>
                    </a:moveTo>
                    <a:lnTo>
                      <a:pt x="34745" y="0"/>
                    </a:lnTo>
                  </a:path>
                </a:pathLst>
              </a:custGeom>
              <a:noFill/>
              <a:ln w="13539" cap="flat">
                <a:solidFill>
                  <a:srgbClr val="333333"/>
                </a:solidFill>
                <a:prstDash val="solid"/>
                <a:round/>
              </a:ln>
            </p:spPr>
            <p:txBody>
              <a:bodyPr rtlCol="0" anchor="ctr"/>
              <a:lstStyle/>
              <a:p>
                <a:endParaRPr lang="en-US" sz="4000" noProof="1"/>
              </a:p>
            </p:txBody>
          </p:sp>
          <p:sp>
            <p:nvSpPr>
              <p:cNvPr id="150" name="Freeform: Shape 149">
                <a:extLst>
                  <a:ext uri="{FF2B5EF4-FFF2-40B4-BE49-F238E27FC236}">
                    <a16:creationId xmlns:a16="http://schemas.microsoft.com/office/drawing/2014/main" id="{C3AF249C-D4FB-BC54-612A-1E34641DC3CD}"/>
                  </a:ext>
                </a:extLst>
              </p:cNvPr>
              <p:cNvSpPr/>
              <p:nvPr/>
            </p:nvSpPr>
            <p:spPr>
              <a:xfrm>
                <a:off x="8187560" y="5411699"/>
                <a:ext cx="1506930" cy="12700"/>
              </a:xfrm>
              <a:custGeom>
                <a:avLst/>
                <a:gdLst>
                  <a:gd name="connsiteX0" fmla="*/ 0 w 1506930"/>
                  <a:gd name="connsiteY0" fmla="*/ 0 h 12700"/>
                  <a:gd name="connsiteX1" fmla="*/ 1506930 w 1506930"/>
                  <a:gd name="connsiteY1" fmla="*/ 0 h 12700"/>
                </a:gdLst>
                <a:ahLst/>
                <a:cxnLst>
                  <a:cxn ang="0">
                    <a:pos x="connsiteX0" y="connsiteY0"/>
                  </a:cxn>
                  <a:cxn ang="0">
                    <a:pos x="connsiteX1" y="connsiteY1"/>
                  </a:cxn>
                </a:cxnLst>
                <a:rect l="l" t="t" r="r" b="b"/>
                <a:pathLst>
                  <a:path w="1506930" h="12700">
                    <a:moveTo>
                      <a:pt x="0" y="0"/>
                    </a:moveTo>
                    <a:lnTo>
                      <a:pt x="1506930" y="0"/>
                    </a:lnTo>
                  </a:path>
                </a:pathLst>
              </a:custGeom>
              <a:noFill/>
              <a:ln w="6770" cap="flat">
                <a:solidFill>
                  <a:srgbClr val="FFFFFF"/>
                </a:solidFill>
                <a:prstDash val="solid"/>
                <a:round/>
              </a:ln>
            </p:spPr>
            <p:txBody>
              <a:bodyPr rtlCol="0" anchor="ctr"/>
              <a:lstStyle/>
              <a:p>
                <a:endParaRPr lang="en-US" noProof="1"/>
              </a:p>
            </p:txBody>
          </p:sp>
          <p:sp>
            <p:nvSpPr>
              <p:cNvPr id="151" name="Freeform: Shape 150">
                <a:extLst>
                  <a:ext uri="{FF2B5EF4-FFF2-40B4-BE49-F238E27FC236}">
                    <a16:creationId xmlns:a16="http://schemas.microsoft.com/office/drawing/2014/main" id="{DA25B0E1-15BA-D65E-4DAB-2F246117511D}"/>
                  </a:ext>
                </a:extLst>
              </p:cNvPr>
              <p:cNvSpPr/>
              <p:nvPr/>
            </p:nvSpPr>
            <p:spPr>
              <a:xfrm>
                <a:off x="8187560" y="4811370"/>
                <a:ext cx="1506930" cy="12700"/>
              </a:xfrm>
              <a:custGeom>
                <a:avLst/>
                <a:gdLst>
                  <a:gd name="connsiteX0" fmla="*/ 0 w 1506930"/>
                  <a:gd name="connsiteY0" fmla="*/ 0 h 12700"/>
                  <a:gd name="connsiteX1" fmla="*/ 1506930 w 1506930"/>
                  <a:gd name="connsiteY1" fmla="*/ 0 h 12700"/>
                </a:gdLst>
                <a:ahLst/>
                <a:cxnLst>
                  <a:cxn ang="0">
                    <a:pos x="connsiteX0" y="connsiteY0"/>
                  </a:cxn>
                  <a:cxn ang="0">
                    <a:pos x="connsiteX1" y="connsiteY1"/>
                  </a:cxn>
                </a:cxnLst>
                <a:rect l="l" t="t" r="r" b="b"/>
                <a:pathLst>
                  <a:path w="1506930" h="12700">
                    <a:moveTo>
                      <a:pt x="0" y="0"/>
                    </a:moveTo>
                    <a:lnTo>
                      <a:pt x="1506930" y="0"/>
                    </a:lnTo>
                  </a:path>
                </a:pathLst>
              </a:custGeom>
              <a:noFill/>
              <a:ln w="6770" cap="flat">
                <a:solidFill>
                  <a:srgbClr val="FFFFFF"/>
                </a:solidFill>
                <a:prstDash val="solid"/>
                <a:round/>
              </a:ln>
            </p:spPr>
            <p:txBody>
              <a:bodyPr rtlCol="0" anchor="ctr"/>
              <a:lstStyle/>
              <a:p>
                <a:endParaRPr lang="en-US" noProof="1"/>
              </a:p>
            </p:txBody>
          </p:sp>
          <p:sp>
            <p:nvSpPr>
              <p:cNvPr id="152" name="Freeform: Shape 151">
                <a:extLst>
                  <a:ext uri="{FF2B5EF4-FFF2-40B4-BE49-F238E27FC236}">
                    <a16:creationId xmlns:a16="http://schemas.microsoft.com/office/drawing/2014/main" id="{6203A0AB-50E8-1037-F53D-50616DDFE4F8}"/>
                  </a:ext>
                </a:extLst>
              </p:cNvPr>
              <p:cNvSpPr/>
              <p:nvPr/>
            </p:nvSpPr>
            <p:spPr>
              <a:xfrm>
                <a:off x="8187560" y="4211002"/>
                <a:ext cx="1506930" cy="12700"/>
              </a:xfrm>
              <a:custGeom>
                <a:avLst/>
                <a:gdLst>
                  <a:gd name="connsiteX0" fmla="*/ 0 w 1506930"/>
                  <a:gd name="connsiteY0" fmla="*/ 0 h 12700"/>
                  <a:gd name="connsiteX1" fmla="*/ 1506930 w 1506930"/>
                  <a:gd name="connsiteY1" fmla="*/ 0 h 12700"/>
                </a:gdLst>
                <a:ahLst/>
                <a:cxnLst>
                  <a:cxn ang="0">
                    <a:pos x="connsiteX0" y="connsiteY0"/>
                  </a:cxn>
                  <a:cxn ang="0">
                    <a:pos x="connsiteX1" y="connsiteY1"/>
                  </a:cxn>
                </a:cxnLst>
                <a:rect l="l" t="t" r="r" b="b"/>
                <a:pathLst>
                  <a:path w="1506930" h="12700">
                    <a:moveTo>
                      <a:pt x="0" y="0"/>
                    </a:moveTo>
                    <a:lnTo>
                      <a:pt x="1506930" y="0"/>
                    </a:lnTo>
                  </a:path>
                </a:pathLst>
              </a:custGeom>
              <a:noFill/>
              <a:ln w="6770" cap="flat">
                <a:solidFill>
                  <a:srgbClr val="FFFFFF"/>
                </a:solidFill>
                <a:prstDash val="solid"/>
                <a:round/>
              </a:ln>
            </p:spPr>
            <p:txBody>
              <a:bodyPr rtlCol="0" anchor="ctr"/>
              <a:lstStyle/>
              <a:p>
                <a:endParaRPr lang="en-US" noProof="1"/>
              </a:p>
            </p:txBody>
          </p:sp>
          <p:sp>
            <p:nvSpPr>
              <p:cNvPr id="153" name="Freeform: Shape 152">
                <a:extLst>
                  <a:ext uri="{FF2B5EF4-FFF2-40B4-BE49-F238E27FC236}">
                    <a16:creationId xmlns:a16="http://schemas.microsoft.com/office/drawing/2014/main" id="{0320DB2A-A2EF-18D3-2028-E85329098464}"/>
                  </a:ext>
                </a:extLst>
              </p:cNvPr>
              <p:cNvSpPr/>
              <p:nvPr/>
            </p:nvSpPr>
            <p:spPr>
              <a:xfrm>
                <a:off x="8187560" y="5111559"/>
                <a:ext cx="1506930" cy="12700"/>
              </a:xfrm>
              <a:custGeom>
                <a:avLst/>
                <a:gdLst>
                  <a:gd name="connsiteX0" fmla="*/ 0 w 1506930"/>
                  <a:gd name="connsiteY0" fmla="*/ 0 h 12700"/>
                  <a:gd name="connsiteX1" fmla="*/ 1506930 w 1506930"/>
                  <a:gd name="connsiteY1" fmla="*/ 0 h 12700"/>
                </a:gdLst>
                <a:ahLst/>
                <a:cxnLst>
                  <a:cxn ang="0">
                    <a:pos x="connsiteX0" y="connsiteY0"/>
                  </a:cxn>
                  <a:cxn ang="0">
                    <a:pos x="connsiteX1" y="connsiteY1"/>
                  </a:cxn>
                </a:cxnLst>
                <a:rect l="l" t="t" r="r" b="b"/>
                <a:pathLst>
                  <a:path w="1506930" h="12700">
                    <a:moveTo>
                      <a:pt x="0" y="0"/>
                    </a:moveTo>
                    <a:lnTo>
                      <a:pt x="1506930" y="0"/>
                    </a:lnTo>
                  </a:path>
                </a:pathLst>
              </a:custGeom>
              <a:noFill/>
              <a:ln w="13539" cap="flat">
                <a:solidFill>
                  <a:srgbClr val="FFFFFF"/>
                </a:solidFill>
                <a:prstDash val="solid"/>
                <a:round/>
              </a:ln>
            </p:spPr>
            <p:txBody>
              <a:bodyPr rtlCol="0" anchor="ctr"/>
              <a:lstStyle/>
              <a:p>
                <a:endParaRPr lang="en-US" noProof="1"/>
              </a:p>
            </p:txBody>
          </p:sp>
          <p:sp>
            <p:nvSpPr>
              <p:cNvPr id="154" name="Freeform: Shape 153">
                <a:extLst>
                  <a:ext uri="{FF2B5EF4-FFF2-40B4-BE49-F238E27FC236}">
                    <a16:creationId xmlns:a16="http://schemas.microsoft.com/office/drawing/2014/main" id="{1B475369-76F6-F251-75AA-D018B3B37557}"/>
                  </a:ext>
                </a:extLst>
              </p:cNvPr>
              <p:cNvSpPr/>
              <p:nvPr/>
            </p:nvSpPr>
            <p:spPr>
              <a:xfrm>
                <a:off x="8187560" y="4511180"/>
                <a:ext cx="1506930" cy="12700"/>
              </a:xfrm>
              <a:custGeom>
                <a:avLst/>
                <a:gdLst>
                  <a:gd name="connsiteX0" fmla="*/ 0 w 1506930"/>
                  <a:gd name="connsiteY0" fmla="*/ 0 h 12700"/>
                  <a:gd name="connsiteX1" fmla="*/ 1506930 w 1506930"/>
                  <a:gd name="connsiteY1" fmla="*/ 0 h 12700"/>
                </a:gdLst>
                <a:ahLst/>
                <a:cxnLst>
                  <a:cxn ang="0">
                    <a:pos x="connsiteX0" y="connsiteY0"/>
                  </a:cxn>
                  <a:cxn ang="0">
                    <a:pos x="connsiteX1" y="connsiteY1"/>
                  </a:cxn>
                </a:cxnLst>
                <a:rect l="l" t="t" r="r" b="b"/>
                <a:pathLst>
                  <a:path w="1506930" h="12700">
                    <a:moveTo>
                      <a:pt x="0" y="0"/>
                    </a:moveTo>
                    <a:lnTo>
                      <a:pt x="1506930" y="0"/>
                    </a:lnTo>
                  </a:path>
                </a:pathLst>
              </a:custGeom>
              <a:noFill/>
              <a:ln w="13539" cap="flat">
                <a:solidFill>
                  <a:srgbClr val="FFFFFF"/>
                </a:solidFill>
                <a:prstDash val="solid"/>
                <a:round/>
              </a:ln>
            </p:spPr>
            <p:txBody>
              <a:bodyPr rtlCol="0" anchor="ctr"/>
              <a:lstStyle/>
              <a:p>
                <a:endParaRPr lang="en-US" noProof="1"/>
              </a:p>
            </p:txBody>
          </p:sp>
          <p:sp>
            <p:nvSpPr>
              <p:cNvPr id="155" name="Freeform: Shape 154">
                <a:extLst>
                  <a:ext uri="{FF2B5EF4-FFF2-40B4-BE49-F238E27FC236}">
                    <a16:creationId xmlns:a16="http://schemas.microsoft.com/office/drawing/2014/main" id="{EDDAF5AE-4805-1286-D948-544E6AFBEA9F}"/>
                  </a:ext>
                </a:extLst>
              </p:cNvPr>
              <p:cNvSpPr/>
              <p:nvPr/>
            </p:nvSpPr>
            <p:spPr>
              <a:xfrm>
                <a:off x="8187560" y="3910812"/>
                <a:ext cx="1506930" cy="12700"/>
              </a:xfrm>
              <a:custGeom>
                <a:avLst/>
                <a:gdLst>
                  <a:gd name="connsiteX0" fmla="*/ 0 w 1506930"/>
                  <a:gd name="connsiteY0" fmla="*/ 0 h 12700"/>
                  <a:gd name="connsiteX1" fmla="*/ 1506930 w 1506930"/>
                  <a:gd name="connsiteY1" fmla="*/ 0 h 12700"/>
                </a:gdLst>
                <a:ahLst/>
                <a:cxnLst>
                  <a:cxn ang="0">
                    <a:pos x="connsiteX0" y="connsiteY0"/>
                  </a:cxn>
                  <a:cxn ang="0">
                    <a:pos x="connsiteX1" y="connsiteY1"/>
                  </a:cxn>
                </a:cxnLst>
                <a:rect l="l" t="t" r="r" b="b"/>
                <a:pathLst>
                  <a:path w="1506930" h="12700">
                    <a:moveTo>
                      <a:pt x="0" y="0"/>
                    </a:moveTo>
                    <a:lnTo>
                      <a:pt x="1506930" y="0"/>
                    </a:lnTo>
                  </a:path>
                </a:pathLst>
              </a:custGeom>
              <a:noFill/>
              <a:ln w="13539" cap="flat">
                <a:solidFill>
                  <a:srgbClr val="FFFFFF"/>
                </a:solidFill>
                <a:prstDash val="solid"/>
                <a:round/>
              </a:ln>
            </p:spPr>
            <p:txBody>
              <a:bodyPr rtlCol="0" anchor="ctr"/>
              <a:lstStyle/>
              <a:p>
                <a:endParaRPr lang="en-US" noProof="1"/>
              </a:p>
            </p:txBody>
          </p:sp>
          <p:sp>
            <p:nvSpPr>
              <p:cNvPr id="156" name="Freeform: Shape 155">
                <a:extLst>
                  <a:ext uri="{FF2B5EF4-FFF2-40B4-BE49-F238E27FC236}">
                    <a16:creationId xmlns:a16="http://schemas.microsoft.com/office/drawing/2014/main" id="{CCCC85B9-4CB6-FE65-0B20-BAB5AD16905E}"/>
                  </a:ext>
                </a:extLst>
              </p:cNvPr>
              <p:cNvSpPr/>
              <p:nvPr/>
            </p:nvSpPr>
            <p:spPr>
              <a:xfrm>
                <a:off x="8549697" y="4681791"/>
                <a:ext cx="198515" cy="198729"/>
              </a:xfrm>
              <a:custGeom>
                <a:avLst/>
                <a:gdLst>
                  <a:gd name="connsiteX0" fmla="*/ 198515 w 198515"/>
                  <a:gd name="connsiteY0" fmla="*/ 99365 h 198729"/>
                  <a:gd name="connsiteX1" fmla="*/ 99282 w 198515"/>
                  <a:gd name="connsiteY1" fmla="*/ 198730 h 198729"/>
                  <a:gd name="connsiteX2" fmla="*/ 0 w 198515"/>
                  <a:gd name="connsiteY2" fmla="*/ 99365 h 198729"/>
                  <a:gd name="connsiteX3" fmla="*/ 99282 w 198515"/>
                  <a:gd name="connsiteY3" fmla="*/ 0 h 198729"/>
                  <a:gd name="connsiteX4" fmla="*/ 198515 w 198515"/>
                  <a:gd name="connsiteY4" fmla="*/ 99365 h 198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15" h="198729">
                    <a:moveTo>
                      <a:pt x="198515" y="99365"/>
                    </a:moveTo>
                    <a:cubicBezTo>
                      <a:pt x="198515" y="154229"/>
                      <a:pt x="154103" y="198730"/>
                      <a:pt x="99282" y="198730"/>
                    </a:cubicBezTo>
                    <a:cubicBezTo>
                      <a:pt x="44412" y="198730"/>
                      <a:pt x="0" y="154229"/>
                      <a:pt x="0" y="99365"/>
                    </a:cubicBezTo>
                    <a:cubicBezTo>
                      <a:pt x="0" y="44501"/>
                      <a:pt x="44412" y="0"/>
                      <a:pt x="99282" y="0"/>
                    </a:cubicBezTo>
                    <a:cubicBezTo>
                      <a:pt x="154103" y="0"/>
                      <a:pt x="198515" y="44501"/>
                      <a:pt x="198515"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157" name="Freeform: Shape 156">
                <a:extLst>
                  <a:ext uri="{FF2B5EF4-FFF2-40B4-BE49-F238E27FC236}">
                    <a16:creationId xmlns:a16="http://schemas.microsoft.com/office/drawing/2014/main" id="{CA286E30-EDAE-5FC9-1AFA-55A935F0B478}"/>
                  </a:ext>
                </a:extLst>
              </p:cNvPr>
              <p:cNvSpPr/>
              <p:nvPr/>
            </p:nvSpPr>
            <p:spPr>
              <a:xfrm>
                <a:off x="8639363" y="4555084"/>
                <a:ext cx="198515" cy="198742"/>
              </a:xfrm>
              <a:custGeom>
                <a:avLst/>
                <a:gdLst>
                  <a:gd name="connsiteX0" fmla="*/ 198515 w 198515"/>
                  <a:gd name="connsiteY0" fmla="*/ 99377 h 198742"/>
                  <a:gd name="connsiteX1" fmla="*/ 99282 w 198515"/>
                  <a:gd name="connsiteY1" fmla="*/ 198742 h 198742"/>
                  <a:gd name="connsiteX2" fmla="*/ 0 w 198515"/>
                  <a:gd name="connsiteY2" fmla="*/ 99377 h 198742"/>
                  <a:gd name="connsiteX3" fmla="*/ 99282 w 198515"/>
                  <a:gd name="connsiteY3" fmla="*/ 0 h 198742"/>
                  <a:gd name="connsiteX4" fmla="*/ 198515 w 198515"/>
                  <a:gd name="connsiteY4" fmla="*/ 99377 h 198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15" h="198742">
                    <a:moveTo>
                      <a:pt x="198515" y="99377"/>
                    </a:moveTo>
                    <a:cubicBezTo>
                      <a:pt x="198515" y="154241"/>
                      <a:pt x="154103" y="198742"/>
                      <a:pt x="99282" y="198742"/>
                    </a:cubicBezTo>
                    <a:cubicBezTo>
                      <a:pt x="44461" y="198742"/>
                      <a:pt x="0" y="154241"/>
                      <a:pt x="0" y="99377"/>
                    </a:cubicBezTo>
                    <a:cubicBezTo>
                      <a:pt x="0" y="44501"/>
                      <a:pt x="44461" y="0"/>
                      <a:pt x="99282" y="0"/>
                    </a:cubicBezTo>
                    <a:cubicBezTo>
                      <a:pt x="154103" y="0"/>
                      <a:pt x="198515" y="44501"/>
                      <a:pt x="198515" y="99377"/>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158" name="Freeform: Shape 157">
                <a:extLst>
                  <a:ext uri="{FF2B5EF4-FFF2-40B4-BE49-F238E27FC236}">
                    <a16:creationId xmlns:a16="http://schemas.microsoft.com/office/drawing/2014/main" id="{0B83FF7E-F4EC-88D1-9C92-27E9C4E2A3BE}"/>
                  </a:ext>
                </a:extLst>
              </p:cNvPr>
              <p:cNvSpPr/>
              <p:nvPr/>
            </p:nvSpPr>
            <p:spPr>
              <a:xfrm>
                <a:off x="8693193" y="5112245"/>
                <a:ext cx="198564" cy="198691"/>
              </a:xfrm>
              <a:custGeom>
                <a:avLst/>
                <a:gdLst>
                  <a:gd name="connsiteX0" fmla="*/ 198565 w 198564"/>
                  <a:gd name="connsiteY0" fmla="*/ 99378 h 198691"/>
                  <a:gd name="connsiteX1" fmla="*/ 99282 w 198564"/>
                  <a:gd name="connsiteY1" fmla="*/ 198692 h 198691"/>
                  <a:gd name="connsiteX2" fmla="*/ 0 w 198564"/>
                  <a:gd name="connsiteY2" fmla="*/ 99378 h 198691"/>
                  <a:gd name="connsiteX3" fmla="*/ 99282 w 198564"/>
                  <a:gd name="connsiteY3" fmla="*/ 0 h 198691"/>
                  <a:gd name="connsiteX4" fmla="*/ 198565 w 198564"/>
                  <a:gd name="connsiteY4" fmla="*/ 99378 h 19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64" h="198691">
                    <a:moveTo>
                      <a:pt x="198565" y="99378"/>
                    </a:moveTo>
                    <a:cubicBezTo>
                      <a:pt x="198565" y="154242"/>
                      <a:pt x="154103" y="198692"/>
                      <a:pt x="99282" y="198692"/>
                    </a:cubicBezTo>
                    <a:cubicBezTo>
                      <a:pt x="44461" y="198692"/>
                      <a:pt x="0" y="154242"/>
                      <a:pt x="0" y="99378"/>
                    </a:cubicBezTo>
                    <a:cubicBezTo>
                      <a:pt x="0" y="44450"/>
                      <a:pt x="44461" y="0"/>
                      <a:pt x="99282" y="0"/>
                    </a:cubicBezTo>
                    <a:cubicBezTo>
                      <a:pt x="154103" y="0"/>
                      <a:pt x="198565" y="44450"/>
                      <a:pt x="198565" y="99378"/>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159" name="Freeform: Shape 158">
                <a:extLst>
                  <a:ext uri="{FF2B5EF4-FFF2-40B4-BE49-F238E27FC236}">
                    <a16:creationId xmlns:a16="http://schemas.microsoft.com/office/drawing/2014/main" id="{98FD7D03-C9D3-497A-829D-5F388EC284CD}"/>
                  </a:ext>
                </a:extLst>
              </p:cNvPr>
              <p:cNvSpPr/>
              <p:nvPr/>
            </p:nvSpPr>
            <p:spPr>
              <a:xfrm>
                <a:off x="8993569" y="4714977"/>
                <a:ext cx="198521" cy="198742"/>
              </a:xfrm>
              <a:custGeom>
                <a:avLst/>
                <a:gdLst>
                  <a:gd name="connsiteX0" fmla="*/ 198521 w 198521"/>
                  <a:gd name="connsiteY0" fmla="*/ 99365 h 198742"/>
                  <a:gd name="connsiteX1" fmla="*/ 99229 w 198521"/>
                  <a:gd name="connsiteY1" fmla="*/ 198742 h 198742"/>
                  <a:gd name="connsiteX2" fmla="*/ 0 w 198521"/>
                  <a:gd name="connsiteY2" fmla="*/ 99365 h 198742"/>
                  <a:gd name="connsiteX3" fmla="*/ 99229 w 198521"/>
                  <a:gd name="connsiteY3" fmla="*/ 0 h 198742"/>
                  <a:gd name="connsiteX4" fmla="*/ 198521 w 198521"/>
                  <a:gd name="connsiteY4" fmla="*/ 99365 h 198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21" h="198742">
                    <a:moveTo>
                      <a:pt x="198521" y="99365"/>
                    </a:moveTo>
                    <a:cubicBezTo>
                      <a:pt x="198521" y="154241"/>
                      <a:pt x="154059" y="198742"/>
                      <a:pt x="99229" y="198742"/>
                    </a:cubicBezTo>
                    <a:cubicBezTo>
                      <a:pt x="44412" y="198742"/>
                      <a:pt x="0" y="154241"/>
                      <a:pt x="0" y="99365"/>
                    </a:cubicBezTo>
                    <a:cubicBezTo>
                      <a:pt x="0" y="44501"/>
                      <a:pt x="44412" y="0"/>
                      <a:pt x="99229" y="0"/>
                    </a:cubicBezTo>
                    <a:cubicBezTo>
                      <a:pt x="154059" y="0"/>
                      <a:pt x="198521" y="44501"/>
                      <a:pt x="198521"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160" name="Freeform: Shape 159">
                <a:extLst>
                  <a:ext uri="{FF2B5EF4-FFF2-40B4-BE49-F238E27FC236}">
                    <a16:creationId xmlns:a16="http://schemas.microsoft.com/office/drawing/2014/main" id="{B39B4121-AC3C-0F8E-4282-13EA2389626E}"/>
                  </a:ext>
                </a:extLst>
              </p:cNvPr>
              <p:cNvSpPr/>
              <p:nvPr/>
            </p:nvSpPr>
            <p:spPr>
              <a:xfrm>
                <a:off x="9042638" y="4725937"/>
                <a:ext cx="198572" cy="198691"/>
              </a:xfrm>
              <a:custGeom>
                <a:avLst/>
                <a:gdLst>
                  <a:gd name="connsiteX0" fmla="*/ 198572 w 198572"/>
                  <a:gd name="connsiteY0" fmla="*/ 99378 h 198691"/>
                  <a:gd name="connsiteX1" fmla="*/ 99280 w 198572"/>
                  <a:gd name="connsiteY1" fmla="*/ 198692 h 198691"/>
                  <a:gd name="connsiteX2" fmla="*/ 0 w 198572"/>
                  <a:gd name="connsiteY2" fmla="*/ 99378 h 198691"/>
                  <a:gd name="connsiteX3" fmla="*/ 99280 w 198572"/>
                  <a:gd name="connsiteY3" fmla="*/ 0 h 198691"/>
                  <a:gd name="connsiteX4" fmla="*/ 198572 w 198572"/>
                  <a:gd name="connsiteY4" fmla="*/ 99378 h 19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72" h="198691">
                    <a:moveTo>
                      <a:pt x="198572" y="99378"/>
                    </a:moveTo>
                    <a:cubicBezTo>
                      <a:pt x="198572" y="154242"/>
                      <a:pt x="154109" y="198692"/>
                      <a:pt x="99280" y="198692"/>
                    </a:cubicBezTo>
                    <a:cubicBezTo>
                      <a:pt x="44463" y="198692"/>
                      <a:pt x="0" y="154242"/>
                      <a:pt x="0" y="99378"/>
                    </a:cubicBezTo>
                    <a:cubicBezTo>
                      <a:pt x="0" y="44501"/>
                      <a:pt x="44463" y="0"/>
                      <a:pt x="99280" y="0"/>
                    </a:cubicBezTo>
                    <a:cubicBezTo>
                      <a:pt x="154109" y="0"/>
                      <a:pt x="198572" y="44501"/>
                      <a:pt x="198572" y="99378"/>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161" name="Freeform: Shape 160">
                <a:extLst>
                  <a:ext uri="{FF2B5EF4-FFF2-40B4-BE49-F238E27FC236}">
                    <a16:creationId xmlns:a16="http://schemas.microsoft.com/office/drawing/2014/main" id="{E75583FB-E601-900C-CB83-613EAF26C202}"/>
                  </a:ext>
                </a:extLst>
              </p:cNvPr>
              <p:cNvSpPr/>
              <p:nvPr/>
            </p:nvSpPr>
            <p:spPr>
              <a:xfrm>
                <a:off x="8565904" y="5013680"/>
                <a:ext cx="198516" cy="198729"/>
              </a:xfrm>
              <a:custGeom>
                <a:avLst/>
                <a:gdLst>
                  <a:gd name="connsiteX0" fmla="*/ 198516 w 198516"/>
                  <a:gd name="connsiteY0" fmla="*/ 99365 h 198729"/>
                  <a:gd name="connsiteX1" fmla="*/ 99234 w 198516"/>
                  <a:gd name="connsiteY1" fmla="*/ 198730 h 198729"/>
                  <a:gd name="connsiteX2" fmla="*/ 0 w 198516"/>
                  <a:gd name="connsiteY2" fmla="*/ 99365 h 198729"/>
                  <a:gd name="connsiteX3" fmla="*/ 99234 w 198516"/>
                  <a:gd name="connsiteY3" fmla="*/ 0 h 198729"/>
                  <a:gd name="connsiteX4" fmla="*/ 198516 w 198516"/>
                  <a:gd name="connsiteY4" fmla="*/ 99365 h 198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16" h="198729">
                    <a:moveTo>
                      <a:pt x="198516" y="99365"/>
                    </a:moveTo>
                    <a:cubicBezTo>
                      <a:pt x="198516" y="154229"/>
                      <a:pt x="154104" y="198730"/>
                      <a:pt x="99234" y="198730"/>
                    </a:cubicBezTo>
                    <a:cubicBezTo>
                      <a:pt x="44412" y="198730"/>
                      <a:pt x="0" y="154229"/>
                      <a:pt x="0" y="99365"/>
                    </a:cubicBezTo>
                    <a:cubicBezTo>
                      <a:pt x="0" y="44501"/>
                      <a:pt x="44412" y="0"/>
                      <a:pt x="99234" y="0"/>
                    </a:cubicBezTo>
                    <a:cubicBezTo>
                      <a:pt x="154104" y="0"/>
                      <a:pt x="198516" y="44501"/>
                      <a:pt x="198516"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162" name="Freeform: Shape 161">
                <a:extLst>
                  <a:ext uri="{FF2B5EF4-FFF2-40B4-BE49-F238E27FC236}">
                    <a16:creationId xmlns:a16="http://schemas.microsoft.com/office/drawing/2014/main" id="{2C618C02-50AD-C4E3-964B-390DF4FEDCFE}"/>
                  </a:ext>
                </a:extLst>
              </p:cNvPr>
              <p:cNvSpPr/>
              <p:nvPr/>
            </p:nvSpPr>
            <p:spPr>
              <a:xfrm>
                <a:off x="9150698" y="4688637"/>
                <a:ext cx="198508" cy="198729"/>
              </a:xfrm>
              <a:custGeom>
                <a:avLst/>
                <a:gdLst>
                  <a:gd name="connsiteX0" fmla="*/ 198509 w 198508"/>
                  <a:gd name="connsiteY0" fmla="*/ 99365 h 198729"/>
                  <a:gd name="connsiteX1" fmla="*/ 99229 w 198508"/>
                  <a:gd name="connsiteY1" fmla="*/ 198730 h 198729"/>
                  <a:gd name="connsiteX2" fmla="*/ 0 w 198508"/>
                  <a:gd name="connsiteY2" fmla="*/ 99365 h 198729"/>
                  <a:gd name="connsiteX3" fmla="*/ 99229 w 198508"/>
                  <a:gd name="connsiteY3" fmla="*/ 0 h 198729"/>
                  <a:gd name="connsiteX4" fmla="*/ 198509 w 198508"/>
                  <a:gd name="connsiteY4" fmla="*/ 99365 h 198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08" h="198729">
                    <a:moveTo>
                      <a:pt x="198509" y="99365"/>
                    </a:moveTo>
                    <a:cubicBezTo>
                      <a:pt x="198509" y="154229"/>
                      <a:pt x="154046" y="198730"/>
                      <a:pt x="99229" y="198730"/>
                    </a:cubicBezTo>
                    <a:cubicBezTo>
                      <a:pt x="44412" y="198730"/>
                      <a:pt x="0" y="154229"/>
                      <a:pt x="0" y="99365"/>
                    </a:cubicBezTo>
                    <a:cubicBezTo>
                      <a:pt x="0" y="44501"/>
                      <a:pt x="44412" y="0"/>
                      <a:pt x="99229" y="0"/>
                    </a:cubicBezTo>
                    <a:cubicBezTo>
                      <a:pt x="154046" y="0"/>
                      <a:pt x="198509" y="44501"/>
                      <a:pt x="198509"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163" name="Freeform: Shape 162">
                <a:extLst>
                  <a:ext uri="{FF2B5EF4-FFF2-40B4-BE49-F238E27FC236}">
                    <a16:creationId xmlns:a16="http://schemas.microsoft.com/office/drawing/2014/main" id="{20D58816-D7C5-F1D7-463C-D06B09E57628}"/>
                  </a:ext>
                </a:extLst>
              </p:cNvPr>
              <p:cNvSpPr/>
              <p:nvPr/>
            </p:nvSpPr>
            <p:spPr>
              <a:xfrm>
                <a:off x="8947368" y="4714977"/>
                <a:ext cx="198521" cy="198691"/>
              </a:xfrm>
              <a:custGeom>
                <a:avLst/>
                <a:gdLst>
                  <a:gd name="connsiteX0" fmla="*/ 198521 w 198521"/>
                  <a:gd name="connsiteY0" fmla="*/ 99314 h 198691"/>
                  <a:gd name="connsiteX1" fmla="*/ 99292 w 198521"/>
                  <a:gd name="connsiteY1" fmla="*/ 198691 h 198691"/>
                  <a:gd name="connsiteX2" fmla="*/ 0 w 198521"/>
                  <a:gd name="connsiteY2" fmla="*/ 99314 h 198691"/>
                  <a:gd name="connsiteX3" fmla="*/ 99292 w 198521"/>
                  <a:gd name="connsiteY3" fmla="*/ 0 h 198691"/>
                  <a:gd name="connsiteX4" fmla="*/ 198521 w 198521"/>
                  <a:gd name="connsiteY4" fmla="*/ 99314 h 19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21" h="198691">
                    <a:moveTo>
                      <a:pt x="198521" y="99314"/>
                    </a:moveTo>
                    <a:cubicBezTo>
                      <a:pt x="198521" y="154191"/>
                      <a:pt x="154109" y="198691"/>
                      <a:pt x="99292" y="198691"/>
                    </a:cubicBezTo>
                    <a:cubicBezTo>
                      <a:pt x="44463" y="198691"/>
                      <a:pt x="0" y="154191"/>
                      <a:pt x="0" y="99314"/>
                    </a:cubicBezTo>
                    <a:cubicBezTo>
                      <a:pt x="0" y="44450"/>
                      <a:pt x="44463" y="0"/>
                      <a:pt x="99292" y="0"/>
                    </a:cubicBezTo>
                    <a:cubicBezTo>
                      <a:pt x="154109" y="0"/>
                      <a:pt x="198521" y="44450"/>
                      <a:pt x="198521" y="99314"/>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164" name="Freeform: Shape 163">
                <a:extLst>
                  <a:ext uri="{FF2B5EF4-FFF2-40B4-BE49-F238E27FC236}">
                    <a16:creationId xmlns:a16="http://schemas.microsoft.com/office/drawing/2014/main" id="{F0499117-3228-9FA5-DAF9-EAA01FB98703}"/>
                  </a:ext>
                </a:extLst>
              </p:cNvPr>
              <p:cNvSpPr/>
              <p:nvPr/>
            </p:nvSpPr>
            <p:spPr>
              <a:xfrm>
                <a:off x="8703651" y="4937925"/>
                <a:ext cx="198515" cy="198729"/>
              </a:xfrm>
              <a:custGeom>
                <a:avLst/>
                <a:gdLst>
                  <a:gd name="connsiteX0" fmla="*/ 198515 w 198515"/>
                  <a:gd name="connsiteY0" fmla="*/ 99365 h 198729"/>
                  <a:gd name="connsiteX1" fmla="*/ 99233 w 198515"/>
                  <a:gd name="connsiteY1" fmla="*/ 198730 h 198729"/>
                  <a:gd name="connsiteX2" fmla="*/ 0 w 198515"/>
                  <a:gd name="connsiteY2" fmla="*/ 99365 h 198729"/>
                  <a:gd name="connsiteX3" fmla="*/ 99233 w 198515"/>
                  <a:gd name="connsiteY3" fmla="*/ 0 h 198729"/>
                  <a:gd name="connsiteX4" fmla="*/ 198515 w 198515"/>
                  <a:gd name="connsiteY4" fmla="*/ 99365 h 198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15" h="198729">
                    <a:moveTo>
                      <a:pt x="198515" y="99365"/>
                    </a:moveTo>
                    <a:cubicBezTo>
                      <a:pt x="198515" y="154229"/>
                      <a:pt x="154054" y="198730"/>
                      <a:pt x="99233" y="198730"/>
                    </a:cubicBezTo>
                    <a:cubicBezTo>
                      <a:pt x="44412" y="198730"/>
                      <a:pt x="0" y="154229"/>
                      <a:pt x="0" y="99365"/>
                    </a:cubicBezTo>
                    <a:cubicBezTo>
                      <a:pt x="0" y="44501"/>
                      <a:pt x="44412" y="0"/>
                      <a:pt x="99233" y="0"/>
                    </a:cubicBezTo>
                    <a:cubicBezTo>
                      <a:pt x="154054" y="0"/>
                      <a:pt x="198515" y="44501"/>
                      <a:pt x="198515"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167" name="Freeform: Shape 166">
                <a:extLst>
                  <a:ext uri="{FF2B5EF4-FFF2-40B4-BE49-F238E27FC236}">
                    <a16:creationId xmlns:a16="http://schemas.microsoft.com/office/drawing/2014/main" id="{52D82BF9-F576-08A0-1B87-34D92865CA65}"/>
                  </a:ext>
                </a:extLst>
              </p:cNvPr>
              <p:cNvSpPr/>
              <p:nvPr/>
            </p:nvSpPr>
            <p:spPr>
              <a:xfrm>
                <a:off x="8786924" y="4244086"/>
                <a:ext cx="198511" cy="198691"/>
              </a:xfrm>
              <a:custGeom>
                <a:avLst/>
                <a:gdLst>
                  <a:gd name="connsiteX0" fmla="*/ 198511 w 198511"/>
                  <a:gd name="connsiteY0" fmla="*/ 99314 h 198691"/>
                  <a:gd name="connsiteX1" fmla="*/ 99282 w 198511"/>
                  <a:gd name="connsiteY1" fmla="*/ 198692 h 198691"/>
                  <a:gd name="connsiteX2" fmla="*/ 0 w 198511"/>
                  <a:gd name="connsiteY2" fmla="*/ 99314 h 198691"/>
                  <a:gd name="connsiteX3" fmla="*/ 99282 w 198511"/>
                  <a:gd name="connsiteY3" fmla="*/ 0 h 198691"/>
                  <a:gd name="connsiteX4" fmla="*/ 198511 w 198511"/>
                  <a:gd name="connsiteY4" fmla="*/ 99314 h 19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11" h="198691">
                    <a:moveTo>
                      <a:pt x="198511" y="99314"/>
                    </a:moveTo>
                    <a:cubicBezTo>
                      <a:pt x="198511" y="154242"/>
                      <a:pt x="154099" y="198692"/>
                      <a:pt x="99282" y="198692"/>
                    </a:cubicBezTo>
                    <a:cubicBezTo>
                      <a:pt x="44412" y="198692"/>
                      <a:pt x="0" y="154242"/>
                      <a:pt x="0" y="99314"/>
                    </a:cubicBezTo>
                    <a:cubicBezTo>
                      <a:pt x="0" y="44450"/>
                      <a:pt x="44412" y="0"/>
                      <a:pt x="99282" y="0"/>
                    </a:cubicBezTo>
                    <a:cubicBezTo>
                      <a:pt x="154099" y="0"/>
                      <a:pt x="198511" y="44450"/>
                      <a:pt x="198511" y="99314"/>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171" name="Freeform: Shape 170">
                <a:extLst>
                  <a:ext uri="{FF2B5EF4-FFF2-40B4-BE49-F238E27FC236}">
                    <a16:creationId xmlns:a16="http://schemas.microsoft.com/office/drawing/2014/main" id="{35D0E0DF-65C1-8546-EBFD-4AD11B75199B}"/>
                  </a:ext>
                </a:extLst>
              </p:cNvPr>
              <p:cNvSpPr/>
              <p:nvPr/>
            </p:nvSpPr>
            <p:spPr>
              <a:xfrm>
                <a:off x="8965805" y="4759134"/>
                <a:ext cx="198521" cy="198678"/>
              </a:xfrm>
              <a:custGeom>
                <a:avLst/>
                <a:gdLst>
                  <a:gd name="connsiteX0" fmla="*/ 198521 w 198521"/>
                  <a:gd name="connsiteY0" fmla="*/ 99365 h 198678"/>
                  <a:gd name="connsiteX1" fmla="*/ 99242 w 198521"/>
                  <a:gd name="connsiteY1" fmla="*/ 198679 h 198678"/>
                  <a:gd name="connsiteX2" fmla="*/ 0 w 198521"/>
                  <a:gd name="connsiteY2" fmla="*/ 99365 h 198678"/>
                  <a:gd name="connsiteX3" fmla="*/ 99242 w 198521"/>
                  <a:gd name="connsiteY3" fmla="*/ 0 h 198678"/>
                  <a:gd name="connsiteX4" fmla="*/ 198521 w 198521"/>
                  <a:gd name="connsiteY4" fmla="*/ 99365 h 198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21" h="198678">
                    <a:moveTo>
                      <a:pt x="198521" y="99365"/>
                    </a:moveTo>
                    <a:cubicBezTo>
                      <a:pt x="198521" y="154229"/>
                      <a:pt x="154059" y="198679"/>
                      <a:pt x="99242" y="198679"/>
                    </a:cubicBezTo>
                    <a:cubicBezTo>
                      <a:pt x="44412" y="198679"/>
                      <a:pt x="0" y="154229"/>
                      <a:pt x="0" y="99365"/>
                    </a:cubicBezTo>
                    <a:cubicBezTo>
                      <a:pt x="0" y="44501"/>
                      <a:pt x="44412" y="0"/>
                      <a:pt x="99242" y="0"/>
                    </a:cubicBezTo>
                    <a:cubicBezTo>
                      <a:pt x="154059" y="0"/>
                      <a:pt x="198521" y="44501"/>
                      <a:pt x="198521"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172" name="Freeform: Shape 171">
                <a:extLst>
                  <a:ext uri="{FF2B5EF4-FFF2-40B4-BE49-F238E27FC236}">
                    <a16:creationId xmlns:a16="http://schemas.microsoft.com/office/drawing/2014/main" id="{1622C6B5-6896-1CCB-1AED-9F81F4F22CDA}"/>
                  </a:ext>
                </a:extLst>
              </p:cNvPr>
              <p:cNvSpPr/>
              <p:nvPr/>
            </p:nvSpPr>
            <p:spPr>
              <a:xfrm>
                <a:off x="8593365" y="5112207"/>
                <a:ext cx="198564" cy="198678"/>
              </a:xfrm>
              <a:custGeom>
                <a:avLst/>
                <a:gdLst>
                  <a:gd name="connsiteX0" fmla="*/ 198565 w 198564"/>
                  <a:gd name="connsiteY0" fmla="*/ 99365 h 198678"/>
                  <a:gd name="connsiteX1" fmla="*/ 99282 w 198564"/>
                  <a:gd name="connsiteY1" fmla="*/ 198679 h 198678"/>
                  <a:gd name="connsiteX2" fmla="*/ 0 w 198564"/>
                  <a:gd name="connsiteY2" fmla="*/ 99365 h 198678"/>
                  <a:gd name="connsiteX3" fmla="*/ 99282 w 198564"/>
                  <a:gd name="connsiteY3" fmla="*/ 0 h 198678"/>
                  <a:gd name="connsiteX4" fmla="*/ 198565 w 198564"/>
                  <a:gd name="connsiteY4" fmla="*/ 99365 h 198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64" h="198678">
                    <a:moveTo>
                      <a:pt x="198565" y="99365"/>
                    </a:moveTo>
                    <a:cubicBezTo>
                      <a:pt x="198565" y="154229"/>
                      <a:pt x="154103" y="198679"/>
                      <a:pt x="99282" y="198679"/>
                    </a:cubicBezTo>
                    <a:cubicBezTo>
                      <a:pt x="44461" y="198679"/>
                      <a:pt x="0" y="154229"/>
                      <a:pt x="0" y="99365"/>
                    </a:cubicBezTo>
                    <a:cubicBezTo>
                      <a:pt x="0" y="44488"/>
                      <a:pt x="44461" y="0"/>
                      <a:pt x="99282" y="0"/>
                    </a:cubicBezTo>
                    <a:cubicBezTo>
                      <a:pt x="154103" y="0"/>
                      <a:pt x="198565" y="44488"/>
                      <a:pt x="198565"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173" name="Freeform: Shape 172">
                <a:extLst>
                  <a:ext uri="{FF2B5EF4-FFF2-40B4-BE49-F238E27FC236}">
                    <a16:creationId xmlns:a16="http://schemas.microsoft.com/office/drawing/2014/main" id="{AD6813E0-72CE-B0C4-1FEE-1DB42BD6CAF6}"/>
                  </a:ext>
                </a:extLst>
              </p:cNvPr>
              <p:cNvSpPr/>
              <p:nvPr/>
            </p:nvSpPr>
            <p:spPr>
              <a:xfrm>
                <a:off x="8540824" y="4119270"/>
                <a:ext cx="198515" cy="198678"/>
              </a:xfrm>
              <a:custGeom>
                <a:avLst/>
                <a:gdLst>
                  <a:gd name="connsiteX0" fmla="*/ 198515 w 198515"/>
                  <a:gd name="connsiteY0" fmla="*/ 99365 h 198678"/>
                  <a:gd name="connsiteX1" fmla="*/ 99233 w 198515"/>
                  <a:gd name="connsiteY1" fmla="*/ 198679 h 198678"/>
                  <a:gd name="connsiteX2" fmla="*/ 0 w 198515"/>
                  <a:gd name="connsiteY2" fmla="*/ 99365 h 198678"/>
                  <a:gd name="connsiteX3" fmla="*/ 99233 w 198515"/>
                  <a:gd name="connsiteY3" fmla="*/ 0 h 198678"/>
                  <a:gd name="connsiteX4" fmla="*/ 198515 w 198515"/>
                  <a:gd name="connsiteY4" fmla="*/ 99365 h 198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15" h="198678">
                    <a:moveTo>
                      <a:pt x="198515" y="99365"/>
                    </a:moveTo>
                    <a:cubicBezTo>
                      <a:pt x="198515" y="154229"/>
                      <a:pt x="154103" y="198679"/>
                      <a:pt x="99233" y="198679"/>
                    </a:cubicBezTo>
                    <a:cubicBezTo>
                      <a:pt x="44412" y="198679"/>
                      <a:pt x="0" y="154229"/>
                      <a:pt x="0" y="99365"/>
                    </a:cubicBezTo>
                    <a:cubicBezTo>
                      <a:pt x="0" y="44501"/>
                      <a:pt x="44412" y="0"/>
                      <a:pt x="99233" y="0"/>
                    </a:cubicBezTo>
                    <a:cubicBezTo>
                      <a:pt x="154103" y="0"/>
                      <a:pt x="198515" y="44501"/>
                      <a:pt x="198515"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175" name="Freeform: Shape 174">
                <a:extLst>
                  <a:ext uri="{FF2B5EF4-FFF2-40B4-BE49-F238E27FC236}">
                    <a16:creationId xmlns:a16="http://schemas.microsoft.com/office/drawing/2014/main" id="{31F9E631-0DA5-9B0A-F6C5-454F042A10CF}"/>
                  </a:ext>
                </a:extLst>
              </p:cNvPr>
              <p:cNvSpPr/>
              <p:nvPr/>
            </p:nvSpPr>
            <p:spPr>
              <a:xfrm>
                <a:off x="8500030" y="4964468"/>
                <a:ext cx="198565" cy="198678"/>
              </a:xfrm>
              <a:custGeom>
                <a:avLst/>
                <a:gdLst>
                  <a:gd name="connsiteX0" fmla="*/ 198566 w 198565"/>
                  <a:gd name="connsiteY0" fmla="*/ 99365 h 198678"/>
                  <a:gd name="connsiteX1" fmla="*/ 99284 w 198565"/>
                  <a:gd name="connsiteY1" fmla="*/ 198679 h 198678"/>
                  <a:gd name="connsiteX2" fmla="*/ 0 w 198565"/>
                  <a:gd name="connsiteY2" fmla="*/ 99365 h 198678"/>
                  <a:gd name="connsiteX3" fmla="*/ 99284 w 198565"/>
                  <a:gd name="connsiteY3" fmla="*/ 0 h 198678"/>
                  <a:gd name="connsiteX4" fmla="*/ 198566 w 198565"/>
                  <a:gd name="connsiteY4" fmla="*/ 99365 h 198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65" h="198678">
                    <a:moveTo>
                      <a:pt x="198566" y="99365"/>
                    </a:moveTo>
                    <a:cubicBezTo>
                      <a:pt x="198566" y="154229"/>
                      <a:pt x="154104" y="198679"/>
                      <a:pt x="99284" y="198679"/>
                    </a:cubicBezTo>
                    <a:cubicBezTo>
                      <a:pt x="44461" y="198679"/>
                      <a:pt x="0" y="154229"/>
                      <a:pt x="0" y="99365"/>
                    </a:cubicBezTo>
                    <a:cubicBezTo>
                      <a:pt x="0" y="44501"/>
                      <a:pt x="44461" y="0"/>
                      <a:pt x="99284" y="0"/>
                    </a:cubicBezTo>
                    <a:cubicBezTo>
                      <a:pt x="154104" y="0"/>
                      <a:pt x="198566" y="44501"/>
                      <a:pt x="198566"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177" name="Freeform: Shape 176">
                <a:extLst>
                  <a:ext uri="{FF2B5EF4-FFF2-40B4-BE49-F238E27FC236}">
                    <a16:creationId xmlns:a16="http://schemas.microsoft.com/office/drawing/2014/main" id="{F2FC08D6-1FF0-BC71-039B-BFB061C6DD55}"/>
                  </a:ext>
                </a:extLst>
              </p:cNvPr>
              <p:cNvSpPr/>
              <p:nvPr/>
            </p:nvSpPr>
            <p:spPr>
              <a:xfrm>
                <a:off x="9017069" y="4289831"/>
                <a:ext cx="198508" cy="198678"/>
              </a:xfrm>
              <a:custGeom>
                <a:avLst/>
                <a:gdLst>
                  <a:gd name="connsiteX0" fmla="*/ 198509 w 198508"/>
                  <a:gd name="connsiteY0" fmla="*/ 99314 h 198678"/>
                  <a:gd name="connsiteX1" fmla="*/ 99229 w 198508"/>
                  <a:gd name="connsiteY1" fmla="*/ 198679 h 198678"/>
                  <a:gd name="connsiteX2" fmla="*/ 0 w 198508"/>
                  <a:gd name="connsiteY2" fmla="*/ 99314 h 198678"/>
                  <a:gd name="connsiteX3" fmla="*/ 99229 w 198508"/>
                  <a:gd name="connsiteY3" fmla="*/ 0 h 198678"/>
                  <a:gd name="connsiteX4" fmla="*/ 198509 w 198508"/>
                  <a:gd name="connsiteY4" fmla="*/ 99314 h 198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08" h="198678">
                    <a:moveTo>
                      <a:pt x="198509" y="99314"/>
                    </a:moveTo>
                    <a:cubicBezTo>
                      <a:pt x="198509" y="154229"/>
                      <a:pt x="154046" y="198679"/>
                      <a:pt x="99229" y="198679"/>
                    </a:cubicBezTo>
                    <a:cubicBezTo>
                      <a:pt x="44412" y="198679"/>
                      <a:pt x="0" y="154229"/>
                      <a:pt x="0" y="99314"/>
                    </a:cubicBezTo>
                    <a:cubicBezTo>
                      <a:pt x="0" y="44450"/>
                      <a:pt x="44412" y="0"/>
                      <a:pt x="99229" y="0"/>
                    </a:cubicBezTo>
                    <a:cubicBezTo>
                      <a:pt x="154046" y="0"/>
                      <a:pt x="198509" y="44450"/>
                      <a:pt x="198509" y="99314"/>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178" name="Freeform: Shape 177">
                <a:extLst>
                  <a:ext uri="{FF2B5EF4-FFF2-40B4-BE49-F238E27FC236}">
                    <a16:creationId xmlns:a16="http://schemas.microsoft.com/office/drawing/2014/main" id="{CD9300B4-6AB3-DB36-F33B-A442440482AE}"/>
                  </a:ext>
                </a:extLst>
              </p:cNvPr>
              <p:cNvSpPr/>
              <p:nvPr/>
            </p:nvSpPr>
            <p:spPr>
              <a:xfrm>
                <a:off x="9121945" y="4903787"/>
                <a:ext cx="198572" cy="198691"/>
              </a:xfrm>
              <a:custGeom>
                <a:avLst/>
                <a:gdLst>
                  <a:gd name="connsiteX0" fmla="*/ 198572 w 198572"/>
                  <a:gd name="connsiteY0" fmla="*/ 99378 h 198691"/>
                  <a:gd name="connsiteX1" fmla="*/ 99280 w 198572"/>
                  <a:gd name="connsiteY1" fmla="*/ 198692 h 198691"/>
                  <a:gd name="connsiteX2" fmla="*/ 0 w 198572"/>
                  <a:gd name="connsiteY2" fmla="*/ 99378 h 198691"/>
                  <a:gd name="connsiteX3" fmla="*/ 99280 w 198572"/>
                  <a:gd name="connsiteY3" fmla="*/ 0 h 198691"/>
                  <a:gd name="connsiteX4" fmla="*/ 198572 w 198572"/>
                  <a:gd name="connsiteY4" fmla="*/ 99378 h 19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72" h="198691">
                    <a:moveTo>
                      <a:pt x="198572" y="99378"/>
                    </a:moveTo>
                    <a:cubicBezTo>
                      <a:pt x="198572" y="154242"/>
                      <a:pt x="154109" y="198692"/>
                      <a:pt x="99280" y="198692"/>
                    </a:cubicBezTo>
                    <a:cubicBezTo>
                      <a:pt x="44463" y="198692"/>
                      <a:pt x="0" y="154242"/>
                      <a:pt x="0" y="99378"/>
                    </a:cubicBezTo>
                    <a:cubicBezTo>
                      <a:pt x="0" y="44450"/>
                      <a:pt x="44463" y="0"/>
                      <a:pt x="99280" y="0"/>
                    </a:cubicBezTo>
                    <a:cubicBezTo>
                      <a:pt x="154109" y="0"/>
                      <a:pt x="198572" y="44450"/>
                      <a:pt x="198572" y="99378"/>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180" name="Freeform: Shape 179">
                <a:extLst>
                  <a:ext uri="{FF2B5EF4-FFF2-40B4-BE49-F238E27FC236}">
                    <a16:creationId xmlns:a16="http://schemas.microsoft.com/office/drawing/2014/main" id="{33695465-4F6F-E64A-9D3F-5229B3ED512C}"/>
                  </a:ext>
                </a:extLst>
              </p:cNvPr>
              <p:cNvSpPr/>
              <p:nvPr/>
            </p:nvSpPr>
            <p:spPr>
              <a:xfrm>
                <a:off x="9165963" y="5193208"/>
                <a:ext cx="198508" cy="198691"/>
              </a:xfrm>
              <a:custGeom>
                <a:avLst/>
                <a:gdLst>
                  <a:gd name="connsiteX0" fmla="*/ 198509 w 198508"/>
                  <a:gd name="connsiteY0" fmla="*/ 99327 h 198691"/>
                  <a:gd name="connsiteX1" fmla="*/ 99229 w 198508"/>
                  <a:gd name="connsiteY1" fmla="*/ 198692 h 198691"/>
                  <a:gd name="connsiteX2" fmla="*/ 0 w 198508"/>
                  <a:gd name="connsiteY2" fmla="*/ 99327 h 198691"/>
                  <a:gd name="connsiteX3" fmla="*/ 99229 w 198508"/>
                  <a:gd name="connsiteY3" fmla="*/ 0 h 198691"/>
                  <a:gd name="connsiteX4" fmla="*/ 198509 w 198508"/>
                  <a:gd name="connsiteY4" fmla="*/ 99327 h 19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08" h="198691">
                    <a:moveTo>
                      <a:pt x="198509" y="99327"/>
                    </a:moveTo>
                    <a:cubicBezTo>
                      <a:pt x="198509" y="154242"/>
                      <a:pt x="154059" y="198692"/>
                      <a:pt x="99229" y="198692"/>
                    </a:cubicBezTo>
                    <a:cubicBezTo>
                      <a:pt x="44412" y="198692"/>
                      <a:pt x="0" y="154242"/>
                      <a:pt x="0" y="99327"/>
                    </a:cubicBezTo>
                    <a:cubicBezTo>
                      <a:pt x="0" y="44450"/>
                      <a:pt x="44412" y="0"/>
                      <a:pt x="99229" y="0"/>
                    </a:cubicBezTo>
                    <a:cubicBezTo>
                      <a:pt x="154059" y="0"/>
                      <a:pt x="198509" y="44450"/>
                      <a:pt x="198509" y="99327"/>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181" name="Freeform: Shape 180">
                <a:extLst>
                  <a:ext uri="{FF2B5EF4-FFF2-40B4-BE49-F238E27FC236}">
                    <a16:creationId xmlns:a16="http://schemas.microsoft.com/office/drawing/2014/main" id="{79E0E432-BEBA-BE34-4BB3-E67820A43C45}"/>
                  </a:ext>
                </a:extLst>
              </p:cNvPr>
              <p:cNvSpPr/>
              <p:nvPr/>
            </p:nvSpPr>
            <p:spPr>
              <a:xfrm>
                <a:off x="8723478" y="4378477"/>
                <a:ext cx="198511" cy="198729"/>
              </a:xfrm>
              <a:custGeom>
                <a:avLst/>
                <a:gdLst>
                  <a:gd name="connsiteX0" fmla="*/ 198511 w 198511"/>
                  <a:gd name="connsiteY0" fmla="*/ 99365 h 198729"/>
                  <a:gd name="connsiteX1" fmla="*/ 99282 w 198511"/>
                  <a:gd name="connsiteY1" fmla="*/ 198730 h 198729"/>
                  <a:gd name="connsiteX2" fmla="*/ 0 w 198511"/>
                  <a:gd name="connsiteY2" fmla="*/ 99365 h 198729"/>
                  <a:gd name="connsiteX3" fmla="*/ 99282 w 198511"/>
                  <a:gd name="connsiteY3" fmla="*/ 0 h 198729"/>
                  <a:gd name="connsiteX4" fmla="*/ 198511 w 198511"/>
                  <a:gd name="connsiteY4" fmla="*/ 99365 h 198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11" h="198729">
                    <a:moveTo>
                      <a:pt x="198511" y="99365"/>
                    </a:moveTo>
                    <a:cubicBezTo>
                      <a:pt x="198511" y="154242"/>
                      <a:pt x="154103" y="198730"/>
                      <a:pt x="99282" y="198730"/>
                    </a:cubicBezTo>
                    <a:cubicBezTo>
                      <a:pt x="44412" y="198730"/>
                      <a:pt x="0" y="154242"/>
                      <a:pt x="0" y="99365"/>
                    </a:cubicBezTo>
                    <a:cubicBezTo>
                      <a:pt x="0" y="44501"/>
                      <a:pt x="44412" y="0"/>
                      <a:pt x="99282" y="0"/>
                    </a:cubicBezTo>
                    <a:cubicBezTo>
                      <a:pt x="154103" y="0"/>
                      <a:pt x="198511" y="44501"/>
                      <a:pt x="198511"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184" name="Freeform: Shape 183">
                <a:extLst>
                  <a:ext uri="{FF2B5EF4-FFF2-40B4-BE49-F238E27FC236}">
                    <a16:creationId xmlns:a16="http://schemas.microsoft.com/office/drawing/2014/main" id="{4A1A0ED6-94C6-D767-03E6-A26E6C73CC56}"/>
                  </a:ext>
                </a:extLst>
              </p:cNvPr>
              <p:cNvSpPr/>
              <p:nvPr/>
            </p:nvSpPr>
            <p:spPr>
              <a:xfrm>
                <a:off x="8940389" y="4310316"/>
                <a:ext cx="198508" cy="198729"/>
              </a:xfrm>
              <a:custGeom>
                <a:avLst/>
                <a:gdLst>
                  <a:gd name="connsiteX0" fmla="*/ 198509 w 198508"/>
                  <a:gd name="connsiteY0" fmla="*/ 99365 h 198729"/>
                  <a:gd name="connsiteX1" fmla="*/ 99280 w 198508"/>
                  <a:gd name="connsiteY1" fmla="*/ 198730 h 198729"/>
                  <a:gd name="connsiteX2" fmla="*/ 0 w 198508"/>
                  <a:gd name="connsiteY2" fmla="*/ 99365 h 198729"/>
                  <a:gd name="connsiteX3" fmla="*/ 99280 w 198508"/>
                  <a:gd name="connsiteY3" fmla="*/ 0 h 198729"/>
                  <a:gd name="connsiteX4" fmla="*/ 198509 w 198508"/>
                  <a:gd name="connsiteY4" fmla="*/ 99365 h 198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08" h="198729">
                    <a:moveTo>
                      <a:pt x="198509" y="99365"/>
                    </a:moveTo>
                    <a:cubicBezTo>
                      <a:pt x="198509" y="154229"/>
                      <a:pt x="154097" y="198730"/>
                      <a:pt x="99280" y="198730"/>
                    </a:cubicBezTo>
                    <a:cubicBezTo>
                      <a:pt x="44412" y="198730"/>
                      <a:pt x="0" y="154229"/>
                      <a:pt x="0" y="99365"/>
                    </a:cubicBezTo>
                    <a:cubicBezTo>
                      <a:pt x="0" y="44501"/>
                      <a:pt x="44412" y="0"/>
                      <a:pt x="99280" y="0"/>
                    </a:cubicBezTo>
                    <a:cubicBezTo>
                      <a:pt x="154097" y="0"/>
                      <a:pt x="198509" y="44501"/>
                      <a:pt x="198509"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185" name="Freeform: Shape 184">
                <a:extLst>
                  <a:ext uri="{FF2B5EF4-FFF2-40B4-BE49-F238E27FC236}">
                    <a16:creationId xmlns:a16="http://schemas.microsoft.com/office/drawing/2014/main" id="{6B694285-33FC-3A37-0EC1-EF5A91CF8832}"/>
                  </a:ext>
                </a:extLst>
              </p:cNvPr>
              <p:cNvSpPr/>
              <p:nvPr/>
            </p:nvSpPr>
            <p:spPr>
              <a:xfrm>
                <a:off x="9006156" y="5009261"/>
                <a:ext cx="198572" cy="198691"/>
              </a:xfrm>
              <a:custGeom>
                <a:avLst/>
                <a:gdLst>
                  <a:gd name="connsiteX0" fmla="*/ 198572 w 198572"/>
                  <a:gd name="connsiteY0" fmla="*/ 99314 h 198691"/>
                  <a:gd name="connsiteX1" fmla="*/ 99280 w 198572"/>
                  <a:gd name="connsiteY1" fmla="*/ 198692 h 198691"/>
                  <a:gd name="connsiteX2" fmla="*/ 0 w 198572"/>
                  <a:gd name="connsiteY2" fmla="*/ 99314 h 198691"/>
                  <a:gd name="connsiteX3" fmla="*/ 99280 w 198572"/>
                  <a:gd name="connsiteY3" fmla="*/ 0 h 198691"/>
                  <a:gd name="connsiteX4" fmla="*/ 198572 w 198572"/>
                  <a:gd name="connsiteY4" fmla="*/ 99314 h 19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72" h="198691">
                    <a:moveTo>
                      <a:pt x="198572" y="99314"/>
                    </a:moveTo>
                    <a:cubicBezTo>
                      <a:pt x="198572" y="154191"/>
                      <a:pt x="154109" y="198692"/>
                      <a:pt x="99280" y="198692"/>
                    </a:cubicBezTo>
                    <a:cubicBezTo>
                      <a:pt x="44463" y="198692"/>
                      <a:pt x="0" y="154191"/>
                      <a:pt x="0" y="99314"/>
                    </a:cubicBezTo>
                    <a:cubicBezTo>
                      <a:pt x="0" y="44450"/>
                      <a:pt x="44463" y="0"/>
                      <a:pt x="99280" y="0"/>
                    </a:cubicBezTo>
                    <a:cubicBezTo>
                      <a:pt x="154109" y="0"/>
                      <a:pt x="198572" y="44450"/>
                      <a:pt x="198572" y="99314"/>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187" name="Freeform: Shape 186">
                <a:extLst>
                  <a:ext uri="{FF2B5EF4-FFF2-40B4-BE49-F238E27FC236}">
                    <a16:creationId xmlns:a16="http://schemas.microsoft.com/office/drawing/2014/main" id="{BD5852C0-6BF6-444A-3CC3-4E087B388B7C}"/>
                  </a:ext>
                </a:extLst>
              </p:cNvPr>
              <p:cNvSpPr/>
              <p:nvPr/>
            </p:nvSpPr>
            <p:spPr>
              <a:xfrm>
                <a:off x="8901671" y="4166845"/>
                <a:ext cx="198562" cy="198729"/>
              </a:xfrm>
              <a:custGeom>
                <a:avLst/>
                <a:gdLst>
                  <a:gd name="connsiteX0" fmla="*/ 198562 w 198562"/>
                  <a:gd name="connsiteY0" fmla="*/ 99365 h 198729"/>
                  <a:gd name="connsiteX1" fmla="*/ 99282 w 198562"/>
                  <a:gd name="connsiteY1" fmla="*/ 198730 h 198729"/>
                  <a:gd name="connsiteX2" fmla="*/ 0 w 198562"/>
                  <a:gd name="connsiteY2" fmla="*/ 99365 h 198729"/>
                  <a:gd name="connsiteX3" fmla="*/ 99282 w 198562"/>
                  <a:gd name="connsiteY3" fmla="*/ 0 h 198729"/>
                  <a:gd name="connsiteX4" fmla="*/ 198562 w 198562"/>
                  <a:gd name="connsiteY4" fmla="*/ 99365 h 198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62" h="198729">
                    <a:moveTo>
                      <a:pt x="198562" y="99365"/>
                    </a:moveTo>
                    <a:cubicBezTo>
                      <a:pt x="198562" y="154242"/>
                      <a:pt x="154099" y="198730"/>
                      <a:pt x="99282" y="198730"/>
                    </a:cubicBezTo>
                    <a:cubicBezTo>
                      <a:pt x="44465" y="198730"/>
                      <a:pt x="0" y="154242"/>
                      <a:pt x="0" y="99365"/>
                    </a:cubicBezTo>
                    <a:cubicBezTo>
                      <a:pt x="0" y="44501"/>
                      <a:pt x="44465" y="0"/>
                      <a:pt x="99282" y="0"/>
                    </a:cubicBezTo>
                    <a:cubicBezTo>
                      <a:pt x="154099" y="0"/>
                      <a:pt x="198562" y="44501"/>
                      <a:pt x="198562"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188" name="Freeform: Shape 187">
                <a:extLst>
                  <a:ext uri="{FF2B5EF4-FFF2-40B4-BE49-F238E27FC236}">
                    <a16:creationId xmlns:a16="http://schemas.microsoft.com/office/drawing/2014/main" id="{B17E85B2-8F6B-1DC7-1941-A49FC704B171}"/>
                  </a:ext>
                </a:extLst>
              </p:cNvPr>
              <p:cNvSpPr/>
              <p:nvPr/>
            </p:nvSpPr>
            <p:spPr>
              <a:xfrm>
                <a:off x="9032727" y="4332338"/>
                <a:ext cx="198559" cy="198691"/>
              </a:xfrm>
              <a:custGeom>
                <a:avLst/>
                <a:gdLst>
                  <a:gd name="connsiteX0" fmla="*/ 198559 w 198559"/>
                  <a:gd name="connsiteY0" fmla="*/ 99327 h 198691"/>
                  <a:gd name="connsiteX1" fmla="*/ 99280 w 198559"/>
                  <a:gd name="connsiteY1" fmla="*/ 198691 h 198691"/>
                  <a:gd name="connsiteX2" fmla="*/ 0 w 198559"/>
                  <a:gd name="connsiteY2" fmla="*/ 99327 h 198691"/>
                  <a:gd name="connsiteX3" fmla="*/ 99280 w 198559"/>
                  <a:gd name="connsiteY3" fmla="*/ 0 h 198691"/>
                  <a:gd name="connsiteX4" fmla="*/ 198559 w 198559"/>
                  <a:gd name="connsiteY4" fmla="*/ 99327 h 19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59" h="198691">
                    <a:moveTo>
                      <a:pt x="198559" y="99327"/>
                    </a:moveTo>
                    <a:cubicBezTo>
                      <a:pt x="198559" y="154241"/>
                      <a:pt x="154097" y="198691"/>
                      <a:pt x="99280" y="198691"/>
                    </a:cubicBezTo>
                    <a:cubicBezTo>
                      <a:pt x="44463" y="198691"/>
                      <a:pt x="0" y="154241"/>
                      <a:pt x="0" y="99327"/>
                    </a:cubicBezTo>
                    <a:cubicBezTo>
                      <a:pt x="0" y="44450"/>
                      <a:pt x="44463" y="0"/>
                      <a:pt x="99280" y="0"/>
                    </a:cubicBezTo>
                    <a:cubicBezTo>
                      <a:pt x="154097" y="0"/>
                      <a:pt x="198559" y="44450"/>
                      <a:pt x="198559" y="99327"/>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189" name="Freeform: Shape 188">
                <a:extLst>
                  <a:ext uri="{FF2B5EF4-FFF2-40B4-BE49-F238E27FC236}">
                    <a16:creationId xmlns:a16="http://schemas.microsoft.com/office/drawing/2014/main" id="{3B9ADECA-19E8-59B8-5710-4B73FE53E6E1}"/>
                  </a:ext>
                </a:extLst>
              </p:cNvPr>
              <p:cNvSpPr/>
              <p:nvPr/>
            </p:nvSpPr>
            <p:spPr>
              <a:xfrm>
                <a:off x="9071987" y="4352582"/>
                <a:ext cx="198559" cy="198691"/>
              </a:xfrm>
              <a:custGeom>
                <a:avLst/>
                <a:gdLst>
                  <a:gd name="connsiteX0" fmla="*/ 198559 w 198559"/>
                  <a:gd name="connsiteY0" fmla="*/ 99314 h 198691"/>
                  <a:gd name="connsiteX1" fmla="*/ 99280 w 198559"/>
                  <a:gd name="connsiteY1" fmla="*/ 198692 h 198691"/>
                  <a:gd name="connsiteX2" fmla="*/ 0 w 198559"/>
                  <a:gd name="connsiteY2" fmla="*/ 99314 h 198691"/>
                  <a:gd name="connsiteX3" fmla="*/ 99280 w 198559"/>
                  <a:gd name="connsiteY3" fmla="*/ 0 h 198691"/>
                  <a:gd name="connsiteX4" fmla="*/ 198559 w 198559"/>
                  <a:gd name="connsiteY4" fmla="*/ 99314 h 19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59" h="198691">
                    <a:moveTo>
                      <a:pt x="198559" y="99314"/>
                    </a:moveTo>
                    <a:cubicBezTo>
                      <a:pt x="198559" y="154242"/>
                      <a:pt x="154097" y="198692"/>
                      <a:pt x="99280" y="198692"/>
                    </a:cubicBezTo>
                    <a:cubicBezTo>
                      <a:pt x="44463" y="198692"/>
                      <a:pt x="0" y="154242"/>
                      <a:pt x="0" y="99314"/>
                    </a:cubicBezTo>
                    <a:cubicBezTo>
                      <a:pt x="0" y="44450"/>
                      <a:pt x="44463" y="0"/>
                      <a:pt x="99280" y="0"/>
                    </a:cubicBezTo>
                    <a:cubicBezTo>
                      <a:pt x="154097" y="0"/>
                      <a:pt x="198559" y="44450"/>
                      <a:pt x="198559" y="99314"/>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191" name="Freeform: Shape 190">
                <a:extLst>
                  <a:ext uri="{FF2B5EF4-FFF2-40B4-BE49-F238E27FC236}">
                    <a16:creationId xmlns:a16="http://schemas.microsoft.com/office/drawing/2014/main" id="{A65E999B-1B66-918B-4527-EF4AD97E96CC}"/>
                  </a:ext>
                </a:extLst>
              </p:cNvPr>
              <p:cNvSpPr/>
              <p:nvPr/>
            </p:nvSpPr>
            <p:spPr>
              <a:xfrm>
                <a:off x="9178348" y="4932020"/>
                <a:ext cx="198521" cy="198691"/>
              </a:xfrm>
              <a:custGeom>
                <a:avLst/>
                <a:gdLst>
                  <a:gd name="connsiteX0" fmla="*/ 198521 w 198521"/>
                  <a:gd name="connsiteY0" fmla="*/ 99365 h 198691"/>
                  <a:gd name="connsiteX1" fmla="*/ 99242 w 198521"/>
                  <a:gd name="connsiteY1" fmla="*/ 198692 h 198691"/>
                  <a:gd name="connsiteX2" fmla="*/ 0 w 198521"/>
                  <a:gd name="connsiteY2" fmla="*/ 99365 h 198691"/>
                  <a:gd name="connsiteX3" fmla="*/ 99242 w 198521"/>
                  <a:gd name="connsiteY3" fmla="*/ 0 h 198691"/>
                  <a:gd name="connsiteX4" fmla="*/ 198521 w 198521"/>
                  <a:gd name="connsiteY4" fmla="*/ 99365 h 19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21" h="198691">
                    <a:moveTo>
                      <a:pt x="198521" y="99365"/>
                    </a:moveTo>
                    <a:cubicBezTo>
                      <a:pt x="198521" y="154242"/>
                      <a:pt x="154059" y="198692"/>
                      <a:pt x="99242" y="198692"/>
                    </a:cubicBezTo>
                    <a:cubicBezTo>
                      <a:pt x="44412" y="198692"/>
                      <a:pt x="0" y="154242"/>
                      <a:pt x="0" y="99365"/>
                    </a:cubicBezTo>
                    <a:cubicBezTo>
                      <a:pt x="0" y="44501"/>
                      <a:pt x="44412" y="0"/>
                      <a:pt x="99242" y="0"/>
                    </a:cubicBezTo>
                    <a:cubicBezTo>
                      <a:pt x="154059" y="0"/>
                      <a:pt x="198521" y="44501"/>
                      <a:pt x="198521"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194" name="Freeform: Shape 193">
                <a:extLst>
                  <a:ext uri="{FF2B5EF4-FFF2-40B4-BE49-F238E27FC236}">
                    <a16:creationId xmlns:a16="http://schemas.microsoft.com/office/drawing/2014/main" id="{ACDAE053-D45B-70AA-F4B2-5DAFD9EF7D9B}"/>
                  </a:ext>
                </a:extLst>
              </p:cNvPr>
              <p:cNvSpPr/>
              <p:nvPr/>
            </p:nvSpPr>
            <p:spPr>
              <a:xfrm>
                <a:off x="8687493" y="4877257"/>
                <a:ext cx="198515" cy="198729"/>
              </a:xfrm>
              <a:custGeom>
                <a:avLst/>
                <a:gdLst>
                  <a:gd name="connsiteX0" fmla="*/ 198515 w 198515"/>
                  <a:gd name="connsiteY0" fmla="*/ 99365 h 198729"/>
                  <a:gd name="connsiteX1" fmla="*/ 99233 w 198515"/>
                  <a:gd name="connsiteY1" fmla="*/ 198730 h 198729"/>
                  <a:gd name="connsiteX2" fmla="*/ 0 w 198515"/>
                  <a:gd name="connsiteY2" fmla="*/ 99365 h 198729"/>
                  <a:gd name="connsiteX3" fmla="*/ 99233 w 198515"/>
                  <a:gd name="connsiteY3" fmla="*/ 0 h 198729"/>
                  <a:gd name="connsiteX4" fmla="*/ 198515 w 198515"/>
                  <a:gd name="connsiteY4" fmla="*/ 99365 h 198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15" h="198729">
                    <a:moveTo>
                      <a:pt x="198515" y="99365"/>
                    </a:moveTo>
                    <a:cubicBezTo>
                      <a:pt x="198515" y="154229"/>
                      <a:pt x="154054" y="198730"/>
                      <a:pt x="99233" y="198730"/>
                    </a:cubicBezTo>
                    <a:cubicBezTo>
                      <a:pt x="44412" y="198730"/>
                      <a:pt x="0" y="154229"/>
                      <a:pt x="0" y="99365"/>
                    </a:cubicBezTo>
                    <a:cubicBezTo>
                      <a:pt x="0" y="44488"/>
                      <a:pt x="44412" y="0"/>
                      <a:pt x="99233" y="0"/>
                    </a:cubicBezTo>
                    <a:cubicBezTo>
                      <a:pt x="154054" y="0"/>
                      <a:pt x="198515" y="44488"/>
                      <a:pt x="198515"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197" name="Freeform: Shape 196">
                <a:extLst>
                  <a:ext uri="{FF2B5EF4-FFF2-40B4-BE49-F238E27FC236}">
                    <a16:creationId xmlns:a16="http://schemas.microsoft.com/office/drawing/2014/main" id="{AA8525D8-3A1E-1711-E50C-F2C833E0105A}"/>
                  </a:ext>
                </a:extLst>
              </p:cNvPr>
              <p:cNvSpPr/>
              <p:nvPr/>
            </p:nvSpPr>
            <p:spPr>
              <a:xfrm>
                <a:off x="9036597" y="4393057"/>
                <a:ext cx="198559" cy="198691"/>
              </a:xfrm>
              <a:custGeom>
                <a:avLst/>
                <a:gdLst>
                  <a:gd name="connsiteX0" fmla="*/ 198559 w 198559"/>
                  <a:gd name="connsiteY0" fmla="*/ 99327 h 198691"/>
                  <a:gd name="connsiteX1" fmla="*/ 99280 w 198559"/>
                  <a:gd name="connsiteY1" fmla="*/ 198692 h 198691"/>
                  <a:gd name="connsiteX2" fmla="*/ 0 w 198559"/>
                  <a:gd name="connsiteY2" fmla="*/ 99327 h 198691"/>
                  <a:gd name="connsiteX3" fmla="*/ 99280 w 198559"/>
                  <a:gd name="connsiteY3" fmla="*/ 0 h 198691"/>
                  <a:gd name="connsiteX4" fmla="*/ 198559 w 198559"/>
                  <a:gd name="connsiteY4" fmla="*/ 99327 h 19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59" h="198691">
                    <a:moveTo>
                      <a:pt x="198559" y="99327"/>
                    </a:moveTo>
                    <a:cubicBezTo>
                      <a:pt x="198559" y="154191"/>
                      <a:pt x="154097" y="198692"/>
                      <a:pt x="99280" y="198692"/>
                    </a:cubicBezTo>
                    <a:cubicBezTo>
                      <a:pt x="44463" y="198692"/>
                      <a:pt x="0" y="154191"/>
                      <a:pt x="0" y="99327"/>
                    </a:cubicBezTo>
                    <a:cubicBezTo>
                      <a:pt x="0" y="44450"/>
                      <a:pt x="44463" y="0"/>
                      <a:pt x="99280" y="0"/>
                    </a:cubicBezTo>
                    <a:cubicBezTo>
                      <a:pt x="154097" y="0"/>
                      <a:pt x="198559" y="44450"/>
                      <a:pt x="198559" y="99327"/>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200" name="Freeform: Shape 199">
                <a:extLst>
                  <a:ext uri="{FF2B5EF4-FFF2-40B4-BE49-F238E27FC236}">
                    <a16:creationId xmlns:a16="http://schemas.microsoft.com/office/drawing/2014/main" id="{3FDE6DBF-4410-DB3C-53D8-EBD7F4D76982}"/>
                  </a:ext>
                </a:extLst>
              </p:cNvPr>
              <p:cNvSpPr/>
              <p:nvPr/>
            </p:nvSpPr>
            <p:spPr>
              <a:xfrm>
                <a:off x="9114610" y="4788548"/>
                <a:ext cx="198521" cy="198691"/>
              </a:xfrm>
              <a:custGeom>
                <a:avLst/>
                <a:gdLst>
                  <a:gd name="connsiteX0" fmla="*/ 198521 w 198521"/>
                  <a:gd name="connsiteY0" fmla="*/ 99314 h 198691"/>
                  <a:gd name="connsiteX1" fmla="*/ 99229 w 198521"/>
                  <a:gd name="connsiteY1" fmla="*/ 198692 h 198691"/>
                  <a:gd name="connsiteX2" fmla="*/ 0 w 198521"/>
                  <a:gd name="connsiteY2" fmla="*/ 99314 h 198691"/>
                  <a:gd name="connsiteX3" fmla="*/ 99229 w 198521"/>
                  <a:gd name="connsiteY3" fmla="*/ 0 h 198691"/>
                  <a:gd name="connsiteX4" fmla="*/ 198521 w 198521"/>
                  <a:gd name="connsiteY4" fmla="*/ 99314 h 19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21" h="198691">
                    <a:moveTo>
                      <a:pt x="198521" y="99314"/>
                    </a:moveTo>
                    <a:cubicBezTo>
                      <a:pt x="198521" y="154191"/>
                      <a:pt x="154059" y="198692"/>
                      <a:pt x="99229" y="198692"/>
                    </a:cubicBezTo>
                    <a:cubicBezTo>
                      <a:pt x="44412" y="198692"/>
                      <a:pt x="0" y="154191"/>
                      <a:pt x="0" y="99314"/>
                    </a:cubicBezTo>
                    <a:cubicBezTo>
                      <a:pt x="0" y="44450"/>
                      <a:pt x="44412" y="0"/>
                      <a:pt x="99229" y="0"/>
                    </a:cubicBezTo>
                    <a:cubicBezTo>
                      <a:pt x="154059" y="0"/>
                      <a:pt x="198521" y="44450"/>
                      <a:pt x="198521" y="99314"/>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202" name="Freeform: Shape 201">
                <a:extLst>
                  <a:ext uri="{FF2B5EF4-FFF2-40B4-BE49-F238E27FC236}">
                    <a16:creationId xmlns:a16="http://schemas.microsoft.com/office/drawing/2014/main" id="{5B1C2B0D-20E5-43FD-D599-376A0CF5B832}"/>
                  </a:ext>
                </a:extLst>
              </p:cNvPr>
              <p:cNvSpPr/>
              <p:nvPr/>
            </p:nvSpPr>
            <p:spPr>
              <a:xfrm>
                <a:off x="9071784" y="4994770"/>
                <a:ext cx="198559" cy="198742"/>
              </a:xfrm>
              <a:custGeom>
                <a:avLst/>
                <a:gdLst>
                  <a:gd name="connsiteX0" fmla="*/ 198559 w 198559"/>
                  <a:gd name="connsiteY0" fmla="*/ 99378 h 198742"/>
                  <a:gd name="connsiteX1" fmla="*/ 99280 w 198559"/>
                  <a:gd name="connsiteY1" fmla="*/ 198742 h 198742"/>
                  <a:gd name="connsiteX2" fmla="*/ 0 w 198559"/>
                  <a:gd name="connsiteY2" fmla="*/ 99378 h 198742"/>
                  <a:gd name="connsiteX3" fmla="*/ 99280 w 198559"/>
                  <a:gd name="connsiteY3" fmla="*/ 0 h 198742"/>
                  <a:gd name="connsiteX4" fmla="*/ 198559 w 198559"/>
                  <a:gd name="connsiteY4" fmla="*/ 99378 h 198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59" h="198742">
                    <a:moveTo>
                      <a:pt x="198559" y="99378"/>
                    </a:moveTo>
                    <a:cubicBezTo>
                      <a:pt x="198559" y="154242"/>
                      <a:pt x="154109" y="198742"/>
                      <a:pt x="99280" y="198742"/>
                    </a:cubicBezTo>
                    <a:cubicBezTo>
                      <a:pt x="44463" y="198742"/>
                      <a:pt x="0" y="154242"/>
                      <a:pt x="0" y="99378"/>
                    </a:cubicBezTo>
                    <a:cubicBezTo>
                      <a:pt x="0" y="44501"/>
                      <a:pt x="44463" y="0"/>
                      <a:pt x="99280" y="0"/>
                    </a:cubicBezTo>
                    <a:cubicBezTo>
                      <a:pt x="154109" y="0"/>
                      <a:pt x="198559" y="44501"/>
                      <a:pt x="198559" y="99378"/>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203" name="Freeform: Shape 202">
                <a:extLst>
                  <a:ext uri="{FF2B5EF4-FFF2-40B4-BE49-F238E27FC236}">
                    <a16:creationId xmlns:a16="http://schemas.microsoft.com/office/drawing/2014/main" id="{81D14385-742A-B226-E0FA-93DD83C02133}"/>
                  </a:ext>
                </a:extLst>
              </p:cNvPr>
              <p:cNvSpPr/>
              <p:nvPr/>
            </p:nvSpPr>
            <p:spPr>
              <a:xfrm>
                <a:off x="8929679" y="4185247"/>
                <a:ext cx="198508" cy="198742"/>
              </a:xfrm>
              <a:custGeom>
                <a:avLst/>
                <a:gdLst>
                  <a:gd name="connsiteX0" fmla="*/ 198509 w 198508"/>
                  <a:gd name="connsiteY0" fmla="*/ 99365 h 198742"/>
                  <a:gd name="connsiteX1" fmla="*/ 99229 w 198508"/>
                  <a:gd name="connsiteY1" fmla="*/ 198742 h 198742"/>
                  <a:gd name="connsiteX2" fmla="*/ 0 w 198508"/>
                  <a:gd name="connsiteY2" fmla="*/ 99365 h 198742"/>
                  <a:gd name="connsiteX3" fmla="*/ 99229 w 198508"/>
                  <a:gd name="connsiteY3" fmla="*/ 0 h 198742"/>
                  <a:gd name="connsiteX4" fmla="*/ 198509 w 198508"/>
                  <a:gd name="connsiteY4" fmla="*/ 99365 h 198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08" h="198742">
                    <a:moveTo>
                      <a:pt x="198509" y="99365"/>
                    </a:moveTo>
                    <a:cubicBezTo>
                      <a:pt x="198509" y="154241"/>
                      <a:pt x="154097" y="198742"/>
                      <a:pt x="99229" y="198742"/>
                    </a:cubicBezTo>
                    <a:cubicBezTo>
                      <a:pt x="44412" y="198742"/>
                      <a:pt x="0" y="154241"/>
                      <a:pt x="0" y="99365"/>
                    </a:cubicBezTo>
                    <a:cubicBezTo>
                      <a:pt x="0" y="44501"/>
                      <a:pt x="44412" y="0"/>
                      <a:pt x="99229" y="0"/>
                    </a:cubicBezTo>
                    <a:cubicBezTo>
                      <a:pt x="154097" y="0"/>
                      <a:pt x="198509" y="44501"/>
                      <a:pt x="198509"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212" name="Freeform: Shape 211">
                <a:extLst>
                  <a:ext uri="{FF2B5EF4-FFF2-40B4-BE49-F238E27FC236}">
                    <a16:creationId xmlns:a16="http://schemas.microsoft.com/office/drawing/2014/main" id="{12D7D92F-DE70-E3FF-9355-E9DA27AA254B}"/>
                  </a:ext>
                </a:extLst>
              </p:cNvPr>
              <p:cNvSpPr/>
              <p:nvPr/>
            </p:nvSpPr>
            <p:spPr>
              <a:xfrm>
                <a:off x="9068511" y="4740732"/>
                <a:ext cx="198521" cy="198678"/>
              </a:xfrm>
              <a:custGeom>
                <a:avLst/>
                <a:gdLst>
                  <a:gd name="connsiteX0" fmla="*/ 198521 w 198521"/>
                  <a:gd name="connsiteY0" fmla="*/ 99365 h 198678"/>
                  <a:gd name="connsiteX1" fmla="*/ 99280 w 198521"/>
                  <a:gd name="connsiteY1" fmla="*/ 198679 h 198678"/>
                  <a:gd name="connsiteX2" fmla="*/ 0 w 198521"/>
                  <a:gd name="connsiteY2" fmla="*/ 99365 h 198678"/>
                  <a:gd name="connsiteX3" fmla="*/ 99280 w 198521"/>
                  <a:gd name="connsiteY3" fmla="*/ 0 h 198678"/>
                  <a:gd name="connsiteX4" fmla="*/ 198521 w 198521"/>
                  <a:gd name="connsiteY4" fmla="*/ 99365 h 198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21" h="198678">
                    <a:moveTo>
                      <a:pt x="198521" y="99365"/>
                    </a:moveTo>
                    <a:cubicBezTo>
                      <a:pt x="198521" y="154229"/>
                      <a:pt x="154110" y="198679"/>
                      <a:pt x="99280" y="198679"/>
                    </a:cubicBezTo>
                    <a:cubicBezTo>
                      <a:pt x="44463" y="198679"/>
                      <a:pt x="0" y="154229"/>
                      <a:pt x="0" y="99365"/>
                    </a:cubicBezTo>
                    <a:cubicBezTo>
                      <a:pt x="0" y="44488"/>
                      <a:pt x="44463" y="0"/>
                      <a:pt x="99280" y="0"/>
                    </a:cubicBezTo>
                    <a:cubicBezTo>
                      <a:pt x="154110" y="0"/>
                      <a:pt x="198521" y="44488"/>
                      <a:pt x="198521"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213" name="Freeform: Shape 212">
                <a:extLst>
                  <a:ext uri="{FF2B5EF4-FFF2-40B4-BE49-F238E27FC236}">
                    <a16:creationId xmlns:a16="http://schemas.microsoft.com/office/drawing/2014/main" id="{4659D0D0-0429-2FFC-D1D8-997217DA541C}"/>
                  </a:ext>
                </a:extLst>
              </p:cNvPr>
              <p:cNvSpPr/>
              <p:nvPr/>
            </p:nvSpPr>
            <p:spPr>
              <a:xfrm>
                <a:off x="9173995" y="4950320"/>
                <a:ext cx="198508" cy="198742"/>
              </a:xfrm>
              <a:custGeom>
                <a:avLst/>
                <a:gdLst>
                  <a:gd name="connsiteX0" fmla="*/ 198509 w 198508"/>
                  <a:gd name="connsiteY0" fmla="*/ 99378 h 198742"/>
                  <a:gd name="connsiteX1" fmla="*/ 99229 w 198508"/>
                  <a:gd name="connsiteY1" fmla="*/ 198742 h 198742"/>
                  <a:gd name="connsiteX2" fmla="*/ 0 w 198508"/>
                  <a:gd name="connsiteY2" fmla="*/ 99378 h 198742"/>
                  <a:gd name="connsiteX3" fmla="*/ 99229 w 198508"/>
                  <a:gd name="connsiteY3" fmla="*/ 0 h 198742"/>
                  <a:gd name="connsiteX4" fmla="*/ 198509 w 198508"/>
                  <a:gd name="connsiteY4" fmla="*/ 99378 h 198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08" h="198742">
                    <a:moveTo>
                      <a:pt x="198509" y="99378"/>
                    </a:moveTo>
                    <a:cubicBezTo>
                      <a:pt x="198509" y="154242"/>
                      <a:pt x="154046" y="198742"/>
                      <a:pt x="99229" y="198742"/>
                    </a:cubicBezTo>
                    <a:cubicBezTo>
                      <a:pt x="44412" y="198742"/>
                      <a:pt x="0" y="154242"/>
                      <a:pt x="0" y="99378"/>
                    </a:cubicBezTo>
                    <a:cubicBezTo>
                      <a:pt x="0" y="44501"/>
                      <a:pt x="44412" y="0"/>
                      <a:pt x="99229" y="0"/>
                    </a:cubicBezTo>
                    <a:cubicBezTo>
                      <a:pt x="154046" y="0"/>
                      <a:pt x="198509" y="44501"/>
                      <a:pt x="198509" y="99378"/>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215" name="Freeform: Shape 214">
                <a:extLst>
                  <a:ext uri="{FF2B5EF4-FFF2-40B4-BE49-F238E27FC236}">
                    <a16:creationId xmlns:a16="http://schemas.microsoft.com/office/drawing/2014/main" id="{5CA12CFC-F049-1FEB-83A5-2C70C28DB4C8}"/>
                  </a:ext>
                </a:extLst>
              </p:cNvPr>
              <p:cNvSpPr/>
              <p:nvPr/>
            </p:nvSpPr>
            <p:spPr>
              <a:xfrm>
                <a:off x="8152815" y="5111559"/>
                <a:ext cx="34745" cy="12700"/>
              </a:xfrm>
              <a:custGeom>
                <a:avLst/>
                <a:gdLst>
                  <a:gd name="connsiteX0" fmla="*/ 0 w 34745"/>
                  <a:gd name="connsiteY0" fmla="*/ 0 h 12700"/>
                  <a:gd name="connsiteX1" fmla="*/ 34745 w 34745"/>
                  <a:gd name="connsiteY1" fmla="*/ 0 h 12700"/>
                </a:gdLst>
                <a:ahLst/>
                <a:cxnLst>
                  <a:cxn ang="0">
                    <a:pos x="connsiteX0" y="connsiteY0"/>
                  </a:cxn>
                  <a:cxn ang="0">
                    <a:pos x="connsiteX1" y="connsiteY1"/>
                  </a:cxn>
                </a:cxnLst>
                <a:rect l="l" t="t" r="r" b="b"/>
                <a:pathLst>
                  <a:path w="34745" h="12700">
                    <a:moveTo>
                      <a:pt x="0" y="0"/>
                    </a:moveTo>
                    <a:lnTo>
                      <a:pt x="34745" y="0"/>
                    </a:lnTo>
                  </a:path>
                </a:pathLst>
              </a:custGeom>
              <a:noFill/>
              <a:ln w="13539" cap="flat">
                <a:solidFill>
                  <a:srgbClr val="333333"/>
                </a:solidFill>
                <a:prstDash val="solid"/>
                <a:round/>
              </a:ln>
            </p:spPr>
            <p:txBody>
              <a:bodyPr rtlCol="0" anchor="ctr"/>
              <a:lstStyle/>
              <a:p>
                <a:endParaRPr lang="en-US" sz="4000" noProof="1"/>
              </a:p>
            </p:txBody>
          </p:sp>
          <p:sp>
            <p:nvSpPr>
              <p:cNvPr id="216" name="Freeform: Shape 215">
                <a:extLst>
                  <a:ext uri="{FF2B5EF4-FFF2-40B4-BE49-F238E27FC236}">
                    <a16:creationId xmlns:a16="http://schemas.microsoft.com/office/drawing/2014/main" id="{D937C538-5C13-17A2-7C34-1709F70CBD28}"/>
                  </a:ext>
                </a:extLst>
              </p:cNvPr>
              <p:cNvSpPr/>
              <p:nvPr/>
            </p:nvSpPr>
            <p:spPr>
              <a:xfrm>
                <a:off x="8152815" y="4511180"/>
                <a:ext cx="34745" cy="12700"/>
              </a:xfrm>
              <a:custGeom>
                <a:avLst/>
                <a:gdLst>
                  <a:gd name="connsiteX0" fmla="*/ 0 w 34745"/>
                  <a:gd name="connsiteY0" fmla="*/ 0 h 12700"/>
                  <a:gd name="connsiteX1" fmla="*/ 34745 w 34745"/>
                  <a:gd name="connsiteY1" fmla="*/ 0 h 12700"/>
                </a:gdLst>
                <a:ahLst/>
                <a:cxnLst>
                  <a:cxn ang="0">
                    <a:pos x="connsiteX0" y="connsiteY0"/>
                  </a:cxn>
                  <a:cxn ang="0">
                    <a:pos x="connsiteX1" y="connsiteY1"/>
                  </a:cxn>
                </a:cxnLst>
                <a:rect l="l" t="t" r="r" b="b"/>
                <a:pathLst>
                  <a:path w="34745" h="12700">
                    <a:moveTo>
                      <a:pt x="0" y="0"/>
                    </a:moveTo>
                    <a:lnTo>
                      <a:pt x="34745" y="0"/>
                    </a:lnTo>
                  </a:path>
                </a:pathLst>
              </a:custGeom>
              <a:noFill/>
              <a:ln w="13539" cap="flat">
                <a:solidFill>
                  <a:srgbClr val="333333"/>
                </a:solidFill>
                <a:prstDash val="solid"/>
                <a:round/>
              </a:ln>
            </p:spPr>
            <p:txBody>
              <a:bodyPr rtlCol="0" anchor="ctr"/>
              <a:lstStyle/>
              <a:p>
                <a:endParaRPr lang="en-US" sz="4000" noProof="1"/>
              </a:p>
            </p:txBody>
          </p:sp>
          <p:sp>
            <p:nvSpPr>
              <p:cNvPr id="217" name="Freeform: Shape 216">
                <a:extLst>
                  <a:ext uri="{FF2B5EF4-FFF2-40B4-BE49-F238E27FC236}">
                    <a16:creationId xmlns:a16="http://schemas.microsoft.com/office/drawing/2014/main" id="{50BA83C3-E320-4370-2202-AE7018B5104F}"/>
                  </a:ext>
                </a:extLst>
              </p:cNvPr>
              <p:cNvSpPr/>
              <p:nvPr/>
            </p:nvSpPr>
            <p:spPr>
              <a:xfrm>
                <a:off x="8152815" y="3910812"/>
                <a:ext cx="34745" cy="12700"/>
              </a:xfrm>
              <a:custGeom>
                <a:avLst/>
                <a:gdLst>
                  <a:gd name="connsiteX0" fmla="*/ 0 w 34745"/>
                  <a:gd name="connsiteY0" fmla="*/ 0 h 12700"/>
                  <a:gd name="connsiteX1" fmla="*/ 34745 w 34745"/>
                  <a:gd name="connsiteY1" fmla="*/ 0 h 12700"/>
                </a:gdLst>
                <a:ahLst/>
                <a:cxnLst>
                  <a:cxn ang="0">
                    <a:pos x="connsiteX0" y="connsiteY0"/>
                  </a:cxn>
                  <a:cxn ang="0">
                    <a:pos x="connsiteX1" y="connsiteY1"/>
                  </a:cxn>
                </a:cxnLst>
                <a:rect l="l" t="t" r="r" b="b"/>
                <a:pathLst>
                  <a:path w="34745" h="12700">
                    <a:moveTo>
                      <a:pt x="0" y="0"/>
                    </a:moveTo>
                    <a:lnTo>
                      <a:pt x="34745" y="0"/>
                    </a:lnTo>
                  </a:path>
                </a:pathLst>
              </a:custGeom>
              <a:noFill/>
              <a:ln w="13539" cap="flat">
                <a:solidFill>
                  <a:srgbClr val="333333"/>
                </a:solidFill>
                <a:prstDash val="solid"/>
                <a:round/>
              </a:ln>
            </p:spPr>
            <p:txBody>
              <a:bodyPr rtlCol="0" anchor="ctr"/>
              <a:lstStyle/>
              <a:p>
                <a:endParaRPr lang="en-US" sz="4000" noProof="1"/>
              </a:p>
            </p:txBody>
          </p:sp>
          <p:sp>
            <p:nvSpPr>
              <p:cNvPr id="218" name="Freeform: Shape 217">
                <a:extLst>
                  <a:ext uri="{FF2B5EF4-FFF2-40B4-BE49-F238E27FC236}">
                    <a16:creationId xmlns:a16="http://schemas.microsoft.com/office/drawing/2014/main" id="{97A37EBE-6688-C084-A39D-F42B5249E88B}"/>
                  </a:ext>
                </a:extLst>
              </p:cNvPr>
              <p:cNvSpPr/>
              <p:nvPr/>
            </p:nvSpPr>
            <p:spPr>
              <a:xfrm>
                <a:off x="7804707" y="4230395"/>
                <a:ext cx="12689" cy="12700"/>
              </a:xfrm>
              <a:custGeom>
                <a:avLst/>
                <a:gdLst/>
                <a:ahLst/>
                <a:cxnLst/>
                <a:rect l="l" t="t" r="r" b="b"/>
                <a:pathLst>
                  <a:path w="12689" h="12700"/>
                </a:pathLst>
              </a:custGeom>
              <a:solidFill>
                <a:srgbClr val="000000"/>
              </a:solidFill>
              <a:ln w="12689" cap="flat">
                <a:noFill/>
                <a:prstDash val="solid"/>
                <a:miter/>
              </a:ln>
            </p:spPr>
            <p:txBody>
              <a:bodyPr rtlCol="0" anchor="ctr"/>
              <a:lstStyle/>
              <a:p>
                <a:endParaRPr lang="en-US" sz="4000" noProof="1"/>
              </a:p>
            </p:txBody>
          </p:sp>
          <p:sp>
            <p:nvSpPr>
              <p:cNvPr id="219" name="Freeform: Shape 218">
                <a:extLst>
                  <a:ext uri="{FF2B5EF4-FFF2-40B4-BE49-F238E27FC236}">
                    <a16:creationId xmlns:a16="http://schemas.microsoft.com/office/drawing/2014/main" id="{EF94643D-0015-EB6E-841C-58D81F2010BA}"/>
                  </a:ext>
                </a:extLst>
              </p:cNvPr>
              <p:cNvSpPr/>
              <p:nvPr/>
            </p:nvSpPr>
            <p:spPr>
              <a:xfrm>
                <a:off x="9149505" y="5286629"/>
                <a:ext cx="198521" cy="198678"/>
              </a:xfrm>
              <a:custGeom>
                <a:avLst/>
                <a:gdLst>
                  <a:gd name="connsiteX0" fmla="*/ 198521 w 198521"/>
                  <a:gd name="connsiteY0" fmla="*/ 99365 h 198678"/>
                  <a:gd name="connsiteX1" fmla="*/ 99229 w 198521"/>
                  <a:gd name="connsiteY1" fmla="*/ 198679 h 198678"/>
                  <a:gd name="connsiteX2" fmla="*/ 0 w 198521"/>
                  <a:gd name="connsiteY2" fmla="*/ 99365 h 198678"/>
                  <a:gd name="connsiteX3" fmla="*/ 99229 w 198521"/>
                  <a:gd name="connsiteY3" fmla="*/ 0 h 198678"/>
                  <a:gd name="connsiteX4" fmla="*/ 198521 w 198521"/>
                  <a:gd name="connsiteY4" fmla="*/ 99365 h 198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21" h="198678">
                    <a:moveTo>
                      <a:pt x="198521" y="99365"/>
                    </a:moveTo>
                    <a:cubicBezTo>
                      <a:pt x="198521" y="154229"/>
                      <a:pt x="154059" y="198679"/>
                      <a:pt x="99229" y="198679"/>
                    </a:cubicBezTo>
                    <a:cubicBezTo>
                      <a:pt x="44412" y="198679"/>
                      <a:pt x="0" y="154229"/>
                      <a:pt x="0" y="99365"/>
                    </a:cubicBezTo>
                    <a:cubicBezTo>
                      <a:pt x="0" y="44501"/>
                      <a:pt x="44412" y="0"/>
                      <a:pt x="99229" y="0"/>
                    </a:cubicBezTo>
                    <a:cubicBezTo>
                      <a:pt x="154059" y="0"/>
                      <a:pt x="198521" y="44501"/>
                      <a:pt x="198521"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220" name="TextBox 219">
                <a:extLst>
                  <a:ext uri="{FF2B5EF4-FFF2-40B4-BE49-F238E27FC236}">
                    <a16:creationId xmlns:a16="http://schemas.microsoft.com/office/drawing/2014/main" id="{3526D9A9-7995-BDA4-B89F-E503026F701F}"/>
                  </a:ext>
                </a:extLst>
              </p:cNvPr>
              <p:cNvSpPr txBox="1"/>
              <p:nvPr/>
            </p:nvSpPr>
            <p:spPr>
              <a:xfrm>
                <a:off x="7813398" y="2548860"/>
                <a:ext cx="412292" cy="307777"/>
              </a:xfrm>
              <a:prstGeom prst="rect">
                <a:avLst/>
              </a:prstGeom>
              <a:noFill/>
            </p:spPr>
            <p:txBody>
              <a:bodyPr wrap="none" rtlCol="0">
                <a:spAutoFit/>
              </a:bodyPr>
              <a:lstStyle/>
              <a:p>
                <a:r>
                  <a:rPr lang="en-US" sz="1400" noProof="1">
                    <a:latin typeface="Calibri" panose="020F0502020204030204" pitchFamily="34" charset="0"/>
                    <a:cs typeface="Calibri" panose="020F0502020204030204" pitchFamily="34" charset="0"/>
                  </a:rPr>
                  <a:t>1.0</a:t>
                </a:r>
                <a:endParaRPr lang="en-US" sz="1600" noProof="1">
                  <a:latin typeface="Calibri" panose="020F0502020204030204" pitchFamily="34" charset="0"/>
                  <a:cs typeface="Calibri" panose="020F0502020204030204" pitchFamily="34" charset="0"/>
                </a:endParaRPr>
              </a:p>
            </p:txBody>
          </p:sp>
          <p:sp>
            <p:nvSpPr>
              <p:cNvPr id="221" name="TextBox 220">
                <a:extLst>
                  <a:ext uri="{FF2B5EF4-FFF2-40B4-BE49-F238E27FC236}">
                    <a16:creationId xmlns:a16="http://schemas.microsoft.com/office/drawing/2014/main" id="{C1C523BF-8F7D-4F7B-249E-68BB93D4BEEC}"/>
                  </a:ext>
                </a:extLst>
              </p:cNvPr>
              <p:cNvSpPr txBox="1"/>
              <p:nvPr/>
            </p:nvSpPr>
            <p:spPr>
              <a:xfrm>
                <a:off x="7813398" y="3148637"/>
                <a:ext cx="412292" cy="307777"/>
              </a:xfrm>
              <a:prstGeom prst="rect">
                <a:avLst/>
              </a:prstGeom>
              <a:noFill/>
            </p:spPr>
            <p:txBody>
              <a:bodyPr wrap="none" rtlCol="0">
                <a:spAutoFit/>
              </a:bodyPr>
              <a:lstStyle/>
              <a:p>
                <a:r>
                  <a:rPr lang="en-US" sz="1400" noProof="1">
                    <a:latin typeface="Calibri" panose="020F0502020204030204" pitchFamily="34" charset="0"/>
                    <a:cs typeface="Calibri" panose="020F0502020204030204" pitchFamily="34" charset="0"/>
                  </a:rPr>
                  <a:t>0.8</a:t>
                </a:r>
                <a:endParaRPr lang="en-US" sz="1600" noProof="1">
                  <a:latin typeface="Calibri" panose="020F0502020204030204" pitchFamily="34" charset="0"/>
                  <a:cs typeface="Calibri" panose="020F0502020204030204" pitchFamily="34" charset="0"/>
                </a:endParaRPr>
              </a:p>
            </p:txBody>
          </p:sp>
          <p:sp>
            <p:nvSpPr>
              <p:cNvPr id="222" name="TextBox 221">
                <a:extLst>
                  <a:ext uri="{FF2B5EF4-FFF2-40B4-BE49-F238E27FC236}">
                    <a16:creationId xmlns:a16="http://schemas.microsoft.com/office/drawing/2014/main" id="{7F7F14CE-3ADE-906D-374A-D2B587DFF8F4}"/>
                  </a:ext>
                </a:extLst>
              </p:cNvPr>
              <p:cNvSpPr txBox="1"/>
              <p:nvPr/>
            </p:nvSpPr>
            <p:spPr>
              <a:xfrm>
                <a:off x="7813398" y="3749779"/>
                <a:ext cx="412292" cy="307777"/>
              </a:xfrm>
              <a:prstGeom prst="rect">
                <a:avLst/>
              </a:prstGeom>
              <a:noFill/>
            </p:spPr>
            <p:txBody>
              <a:bodyPr wrap="none" rtlCol="0">
                <a:spAutoFit/>
              </a:bodyPr>
              <a:lstStyle/>
              <a:p>
                <a:r>
                  <a:rPr lang="en-US" sz="1400" noProof="1">
                    <a:latin typeface="Calibri" panose="020F0502020204030204" pitchFamily="34" charset="0"/>
                    <a:cs typeface="Calibri" panose="020F0502020204030204" pitchFamily="34" charset="0"/>
                  </a:rPr>
                  <a:t>0.6</a:t>
                </a:r>
                <a:endParaRPr lang="en-US" sz="1600" noProof="1">
                  <a:latin typeface="Calibri" panose="020F0502020204030204" pitchFamily="34" charset="0"/>
                  <a:cs typeface="Calibri" panose="020F0502020204030204" pitchFamily="34" charset="0"/>
                </a:endParaRPr>
              </a:p>
            </p:txBody>
          </p:sp>
          <p:sp>
            <p:nvSpPr>
              <p:cNvPr id="223" name="TextBox 222">
                <a:extLst>
                  <a:ext uri="{FF2B5EF4-FFF2-40B4-BE49-F238E27FC236}">
                    <a16:creationId xmlns:a16="http://schemas.microsoft.com/office/drawing/2014/main" id="{2BAB31E7-4DFF-B90D-D5FC-59DD1D61A1A2}"/>
                  </a:ext>
                </a:extLst>
              </p:cNvPr>
              <p:cNvSpPr txBox="1"/>
              <p:nvPr/>
            </p:nvSpPr>
            <p:spPr>
              <a:xfrm>
                <a:off x="7813398" y="4353055"/>
                <a:ext cx="412292" cy="307777"/>
              </a:xfrm>
              <a:prstGeom prst="rect">
                <a:avLst/>
              </a:prstGeom>
              <a:noFill/>
            </p:spPr>
            <p:txBody>
              <a:bodyPr wrap="none" rtlCol="0">
                <a:spAutoFit/>
              </a:bodyPr>
              <a:lstStyle/>
              <a:p>
                <a:r>
                  <a:rPr lang="en-US" sz="1400" noProof="1">
                    <a:latin typeface="Calibri" panose="020F0502020204030204" pitchFamily="34" charset="0"/>
                    <a:cs typeface="Calibri" panose="020F0502020204030204" pitchFamily="34" charset="0"/>
                  </a:rPr>
                  <a:t>0.4</a:t>
                </a:r>
                <a:endParaRPr lang="en-US" sz="1600" noProof="1">
                  <a:latin typeface="Calibri" panose="020F0502020204030204" pitchFamily="34" charset="0"/>
                  <a:cs typeface="Calibri" panose="020F0502020204030204" pitchFamily="34" charset="0"/>
                </a:endParaRPr>
              </a:p>
            </p:txBody>
          </p:sp>
          <p:sp>
            <p:nvSpPr>
              <p:cNvPr id="224" name="TextBox 223">
                <a:extLst>
                  <a:ext uri="{FF2B5EF4-FFF2-40B4-BE49-F238E27FC236}">
                    <a16:creationId xmlns:a16="http://schemas.microsoft.com/office/drawing/2014/main" id="{AFE04DD7-D69F-8B78-A243-36BF5126F66B}"/>
                  </a:ext>
                </a:extLst>
              </p:cNvPr>
              <p:cNvSpPr txBox="1"/>
              <p:nvPr/>
            </p:nvSpPr>
            <p:spPr>
              <a:xfrm>
                <a:off x="7813398" y="4950915"/>
                <a:ext cx="412292" cy="307777"/>
              </a:xfrm>
              <a:prstGeom prst="rect">
                <a:avLst/>
              </a:prstGeom>
              <a:noFill/>
            </p:spPr>
            <p:txBody>
              <a:bodyPr wrap="none" rtlCol="0">
                <a:spAutoFit/>
              </a:bodyPr>
              <a:lstStyle/>
              <a:p>
                <a:r>
                  <a:rPr lang="en-US" sz="1400" noProof="1">
                    <a:latin typeface="Calibri" panose="020F0502020204030204" pitchFamily="34" charset="0"/>
                    <a:cs typeface="Calibri" panose="020F0502020204030204" pitchFamily="34" charset="0"/>
                  </a:rPr>
                  <a:t>0.2</a:t>
                </a:r>
                <a:endParaRPr lang="en-US" sz="1600" noProof="1">
                  <a:latin typeface="Calibri" panose="020F0502020204030204" pitchFamily="34" charset="0"/>
                  <a:cs typeface="Calibri" panose="020F0502020204030204" pitchFamily="34" charset="0"/>
                </a:endParaRPr>
              </a:p>
            </p:txBody>
          </p:sp>
          <p:sp>
            <p:nvSpPr>
              <p:cNvPr id="225" name="TextBox 224">
                <a:extLst>
                  <a:ext uri="{FF2B5EF4-FFF2-40B4-BE49-F238E27FC236}">
                    <a16:creationId xmlns:a16="http://schemas.microsoft.com/office/drawing/2014/main" id="{03C7D650-99DD-A70E-B591-3E40856518A0}"/>
                  </a:ext>
                </a:extLst>
              </p:cNvPr>
              <p:cNvSpPr txBox="1"/>
              <p:nvPr/>
            </p:nvSpPr>
            <p:spPr>
              <a:xfrm>
                <a:off x="7813398" y="5552930"/>
                <a:ext cx="412292" cy="307777"/>
              </a:xfrm>
              <a:prstGeom prst="rect">
                <a:avLst/>
              </a:prstGeom>
              <a:noFill/>
            </p:spPr>
            <p:txBody>
              <a:bodyPr wrap="none" rtlCol="0">
                <a:spAutoFit/>
              </a:bodyPr>
              <a:lstStyle/>
              <a:p>
                <a:r>
                  <a:rPr lang="en-US" sz="1400" noProof="1">
                    <a:latin typeface="Calibri" panose="020F0502020204030204" pitchFamily="34" charset="0"/>
                    <a:cs typeface="Calibri" panose="020F0502020204030204" pitchFamily="34" charset="0"/>
                  </a:rPr>
                  <a:t>0.0</a:t>
                </a:r>
                <a:endParaRPr lang="en-US" sz="1600" noProof="1">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7E7C8E32-D7BE-02C9-7BCA-2BD3BF2FD269}"/>
                  </a:ext>
                </a:extLst>
              </p:cNvPr>
              <p:cNvSpPr txBox="1"/>
              <p:nvPr/>
            </p:nvSpPr>
            <p:spPr>
              <a:xfrm>
                <a:off x="8647145" y="5817170"/>
                <a:ext cx="593432" cy="307777"/>
              </a:xfrm>
              <a:prstGeom prst="rect">
                <a:avLst/>
              </a:prstGeom>
              <a:noFill/>
            </p:spPr>
            <p:txBody>
              <a:bodyPr wrap="none" rtlCol="0">
                <a:spAutoFit/>
              </a:bodyPr>
              <a:lstStyle/>
              <a:p>
                <a:r>
                  <a:rPr lang="en-US" sz="1400" noProof="1">
                    <a:latin typeface="Calibri" panose="020F0502020204030204" pitchFamily="34" charset="0"/>
                    <a:cs typeface="Calibri" panose="020F0502020204030204" pitchFamily="34" charset="0"/>
                  </a:rPr>
                  <a:t>Clean</a:t>
                </a:r>
                <a:endParaRPr lang="en-US" sz="1600" noProof="1">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71D7F8C9-7BD4-D1A0-3E9D-A8007D7F877C}"/>
                  </a:ext>
                </a:extLst>
              </p:cNvPr>
              <p:cNvSpPr txBox="1"/>
              <p:nvPr/>
            </p:nvSpPr>
            <p:spPr>
              <a:xfrm>
                <a:off x="10139991" y="5817170"/>
                <a:ext cx="752129" cy="307777"/>
              </a:xfrm>
              <a:prstGeom prst="rect">
                <a:avLst/>
              </a:prstGeom>
              <a:noFill/>
            </p:spPr>
            <p:txBody>
              <a:bodyPr wrap="none" rtlCol="0">
                <a:spAutoFit/>
              </a:bodyPr>
              <a:lstStyle/>
              <a:p>
                <a:r>
                  <a:rPr lang="en-US" sz="1400" noProof="1">
                    <a:latin typeface="Calibri" panose="020F0502020204030204" pitchFamily="34" charset="0"/>
                    <a:cs typeface="Calibri" panose="020F0502020204030204" pitchFamily="34" charset="0"/>
                  </a:rPr>
                  <a:t>Suspect</a:t>
                </a:r>
                <a:endParaRPr lang="en-US" sz="1600" noProof="1">
                  <a:latin typeface="Calibri" panose="020F0502020204030204" pitchFamily="34" charset="0"/>
                  <a:cs typeface="Calibri" panose="020F0502020204030204" pitchFamily="34" charset="0"/>
                </a:endParaRPr>
              </a:p>
            </p:txBody>
          </p:sp>
        </p:grpSp>
      </p:grpSp>
      <p:grpSp>
        <p:nvGrpSpPr>
          <p:cNvPr id="3956" name="Group 3955">
            <a:extLst>
              <a:ext uri="{FF2B5EF4-FFF2-40B4-BE49-F238E27FC236}">
                <a16:creationId xmlns:a16="http://schemas.microsoft.com/office/drawing/2014/main" id="{A8B84C97-0E3B-CF7D-67AC-759DB2A39CCF}"/>
              </a:ext>
            </a:extLst>
          </p:cNvPr>
          <p:cNvGrpSpPr/>
          <p:nvPr/>
        </p:nvGrpSpPr>
        <p:grpSpPr>
          <a:xfrm>
            <a:off x="5833031" y="6786271"/>
            <a:ext cx="876839" cy="1366037"/>
            <a:chOff x="8500030" y="4119270"/>
            <a:chExt cx="876839" cy="1366037"/>
          </a:xfrm>
        </p:grpSpPr>
        <p:sp>
          <p:nvSpPr>
            <p:cNvPr id="3958" name="Freeform: Shape 3957">
              <a:extLst>
                <a:ext uri="{FF2B5EF4-FFF2-40B4-BE49-F238E27FC236}">
                  <a16:creationId xmlns:a16="http://schemas.microsoft.com/office/drawing/2014/main" id="{312AD72C-48EB-EB36-3BEC-644155A77267}"/>
                </a:ext>
              </a:extLst>
            </p:cNvPr>
            <p:cNvSpPr/>
            <p:nvPr/>
          </p:nvSpPr>
          <p:spPr>
            <a:xfrm>
              <a:off x="8549697" y="4681791"/>
              <a:ext cx="198515" cy="198729"/>
            </a:xfrm>
            <a:custGeom>
              <a:avLst/>
              <a:gdLst>
                <a:gd name="connsiteX0" fmla="*/ 198515 w 198515"/>
                <a:gd name="connsiteY0" fmla="*/ 99365 h 198729"/>
                <a:gd name="connsiteX1" fmla="*/ 99282 w 198515"/>
                <a:gd name="connsiteY1" fmla="*/ 198730 h 198729"/>
                <a:gd name="connsiteX2" fmla="*/ 0 w 198515"/>
                <a:gd name="connsiteY2" fmla="*/ 99365 h 198729"/>
                <a:gd name="connsiteX3" fmla="*/ 99282 w 198515"/>
                <a:gd name="connsiteY3" fmla="*/ 0 h 198729"/>
                <a:gd name="connsiteX4" fmla="*/ 198515 w 198515"/>
                <a:gd name="connsiteY4" fmla="*/ 99365 h 198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15" h="198729">
                  <a:moveTo>
                    <a:pt x="198515" y="99365"/>
                  </a:moveTo>
                  <a:cubicBezTo>
                    <a:pt x="198515" y="154229"/>
                    <a:pt x="154103" y="198730"/>
                    <a:pt x="99282" y="198730"/>
                  </a:cubicBezTo>
                  <a:cubicBezTo>
                    <a:pt x="44412" y="198730"/>
                    <a:pt x="0" y="154229"/>
                    <a:pt x="0" y="99365"/>
                  </a:cubicBezTo>
                  <a:cubicBezTo>
                    <a:pt x="0" y="44501"/>
                    <a:pt x="44412" y="0"/>
                    <a:pt x="99282" y="0"/>
                  </a:cubicBezTo>
                  <a:cubicBezTo>
                    <a:pt x="154103" y="0"/>
                    <a:pt x="198515" y="44501"/>
                    <a:pt x="198515"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59" name="Freeform: Shape 3958">
              <a:extLst>
                <a:ext uri="{FF2B5EF4-FFF2-40B4-BE49-F238E27FC236}">
                  <a16:creationId xmlns:a16="http://schemas.microsoft.com/office/drawing/2014/main" id="{43EB2A31-0E36-9A49-D3BC-DEBD46A5A461}"/>
                </a:ext>
              </a:extLst>
            </p:cNvPr>
            <p:cNvSpPr/>
            <p:nvPr/>
          </p:nvSpPr>
          <p:spPr>
            <a:xfrm>
              <a:off x="8639363" y="4555084"/>
              <a:ext cx="198515" cy="198742"/>
            </a:xfrm>
            <a:custGeom>
              <a:avLst/>
              <a:gdLst>
                <a:gd name="connsiteX0" fmla="*/ 198515 w 198515"/>
                <a:gd name="connsiteY0" fmla="*/ 99377 h 198742"/>
                <a:gd name="connsiteX1" fmla="*/ 99282 w 198515"/>
                <a:gd name="connsiteY1" fmla="*/ 198742 h 198742"/>
                <a:gd name="connsiteX2" fmla="*/ 0 w 198515"/>
                <a:gd name="connsiteY2" fmla="*/ 99377 h 198742"/>
                <a:gd name="connsiteX3" fmla="*/ 99282 w 198515"/>
                <a:gd name="connsiteY3" fmla="*/ 0 h 198742"/>
                <a:gd name="connsiteX4" fmla="*/ 198515 w 198515"/>
                <a:gd name="connsiteY4" fmla="*/ 99377 h 198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15" h="198742">
                  <a:moveTo>
                    <a:pt x="198515" y="99377"/>
                  </a:moveTo>
                  <a:cubicBezTo>
                    <a:pt x="198515" y="154241"/>
                    <a:pt x="154103" y="198742"/>
                    <a:pt x="99282" y="198742"/>
                  </a:cubicBezTo>
                  <a:cubicBezTo>
                    <a:pt x="44461" y="198742"/>
                    <a:pt x="0" y="154241"/>
                    <a:pt x="0" y="99377"/>
                  </a:cubicBezTo>
                  <a:cubicBezTo>
                    <a:pt x="0" y="44501"/>
                    <a:pt x="44461" y="0"/>
                    <a:pt x="99282" y="0"/>
                  </a:cubicBezTo>
                  <a:cubicBezTo>
                    <a:pt x="154103" y="0"/>
                    <a:pt x="198515" y="44501"/>
                    <a:pt x="198515" y="99377"/>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60" name="Freeform: Shape 3959">
              <a:extLst>
                <a:ext uri="{FF2B5EF4-FFF2-40B4-BE49-F238E27FC236}">
                  <a16:creationId xmlns:a16="http://schemas.microsoft.com/office/drawing/2014/main" id="{83489AD7-1939-3528-8E97-CBD155915452}"/>
                </a:ext>
              </a:extLst>
            </p:cNvPr>
            <p:cNvSpPr/>
            <p:nvPr/>
          </p:nvSpPr>
          <p:spPr>
            <a:xfrm>
              <a:off x="8693193" y="5112245"/>
              <a:ext cx="198564" cy="198691"/>
            </a:xfrm>
            <a:custGeom>
              <a:avLst/>
              <a:gdLst>
                <a:gd name="connsiteX0" fmla="*/ 198565 w 198564"/>
                <a:gd name="connsiteY0" fmla="*/ 99378 h 198691"/>
                <a:gd name="connsiteX1" fmla="*/ 99282 w 198564"/>
                <a:gd name="connsiteY1" fmla="*/ 198692 h 198691"/>
                <a:gd name="connsiteX2" fmla="*/ 0 w 198564"/>
                <a:gd name="connsiteY2" fmla="*/ 99378 h 198691"/>
                <a:gd name="connsiteX3" fmla="*/ 99282 w 198564"/>
                <a:gd name="connsiteY3" fmla="*/ 0 h 198691"/>
                <a:gd name="connsiteX4" fmla="*/ 198565 w 198564"/>
                <a:gd name="connsiteY4" fmla="*/ 99378 h 19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64" h="198691">
                  <a:moveTo>
                    <a:pt x="198565" y="99378"/>
                  </a:moveTo>
                  <a:cubicBezTo>
                    <a:pt x="198565" y="154242"/>
                    <a:pt x="154103" y="198692"/>
                    <a:pt x="99282" y="198692"/>
                  </a:cubicBezTo>
                  <a:cubicBezTo>
                    <a:pt x="44461" y="198692"/>
                    <a:pt x="0" y="154242"/>
                    <a:pt x="0" y="99378"/>
                  </a:cubicBezTo>
                  <a:cubicBezTo>
                    <a:pt x="0" y="44450"/>
                    <a:pt x="44461" y="0"/>
                    <a:pt x="99282" y="0"/>
                  </a:cubicBezTo>
                  <a:cubicBezTo>
                    <a:pt x="154103" y="0"/>
                    <a:pt x="198565" y="44450"/>
                    <a:pt x="198565" y="99378"/>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61" name="Freeform: Shape 3960">
              <a:extLst>
                <a:ext uri="{FF2B5EF4-FFF2-40B4-BE49-F238E27FC236}">
                  <a16:creationId xmlns:a16="http://schemas.microsoft.com/office/drawing/2014/main" id="{BCE0B098-2912-1904-8BF3-964CA0BC075F}"/>
                </a:ext>
              </a:extLst>
            </p:cNvPr>
            <p:cNvSpPr/>
            <p:nvPr/>
          </p:nvSpPr>
          <p:spPr>
            <a:xfrm>
              <a:off x="8993569" y="4714977"/>
              <a:ext cx="198521" cy="198742"/>
            </a:xfrm>
            <a:custGeom>
              <a:avLst/>
              <a:gdLst>
                <a:gd name="connsiteX0" fmla="*/ 198521 w 198521"/>
                <a:gd name="connsiteY0" fmla="*/ 99365 h 198742"/>
                <a:gd name="connsiteX1" fmla="*/ 99229 w 198521"/>
                <a:gd name="connsiteY1" fmla="*/ 198742 h 198742"/>
                <a:gd name="connsiteX2" fmla="*/ 0 w 198521"/>
                <a:gd name="connsiteY2" fmla="*/ 99365 h 198742"/>
                <a:gd name="connsiteX3" fmla="*/ 99229 w 198521"/>
                <a:gd name="connsiteY3" fmla="*/ 0 h 198742"/>
                <a:gd name="connsiteX4" fmla="*/ 198521 w 198521"/>
                <a:gd name="connsiteY4" fmla="*/ 99365 h 198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21" h="198742">
                  <a:moveTo>
                    <a:pt x="198521" y="99365"/>
                  </a:moveTo>
                  <a:cubicBezTo>
                    <a:pt x="198521" y="154241"/>
                    <a:pt x="154059" y="198742"/>
                    <a:pt x="99229" y="198742"/>
                  </a:cubicBezTo>
                  <a:cubicBezTo>
                    <a:pt x="44412" y="198742"/>
                    <a:pt x="0" y="154241"/>
                    <a:pt x="0" y="99365"/>
                  </a:cubicBezTo>
                  <a:cubicBezTo>
                    <a:pt x="0" y="44501"/>
                    <a:pt x="44412" y="0"/>
                    <a:pt x="99229" y="0"/>
                  </a:cubicBezTo>
                  <a:cubicBezTo>
                    <a:pt x="154059" y="0"/>
                    <a:pt x="198521" y="44501"/>
                    <a:pt x="198521"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62" name="Freeform: Shape 3961">
              <a:extLst>
                <a:ext uri="{FF2B5EF4-FFF2-40B4-BE49-F238E27FC236}">
                  <a16:creationId xmlns:a16="http://schemas.microsoft.com/office/drawing/2014/main" id="{8E4C31E3-0F83-4262-1D18-B2CEFEA8899C}"/>
                </a:ext>
              </a:extLst>
            </p:cNvPr>
            <p:cNvSpPr/>
            <p:nvPr/>
          </p:nvSpPr>
          <p:spPr>
            <a:xfrm>
              <a:off x="9042638" y="4725937"/>
              <a:ext cx="198572" cy="198691"/>
            </a:xfrm>
            <a:custGeom>
              <a:avLst/>
              <a:gdLst>
                <a:gd name="connsiteX0" fmla="*/ 198572 w 198572"/>
                <a:gd name="connsiteY0" fmla="*/ 99378 h 198691"/>
                <a:gd name="connsiteX1" fmla="*/ 99280 w 198572"/>
                <a:gd name="connsiteY1" fmla="*/ 198692 h 198691"/>
                <a:gd name="connsiteX2" fmla="*/ 0 w 198572"/>
                <a:gd name="connsiteY2" fmla="*/ 99378 h 198691"/>
                <a:gd name="connsiteX3" fmla="*/ 99280 w 198572"/>
                <a:gd name="connsiteY3" fmla="*/ 0 h 198691"/>
                <a:gd name="connsiteX4" fmla="*/ 198572 w 198572"/>
                <a:gd name="connsiteY4" fmla="*/ 99378 h 19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72" h="198691">
                  <a:moveTo>
                    <a:pt x="198572" y="99378"/>
                  </a:moveTo>
                  <a:cubicBezTo>
                    <a:pt x="198572" y="154242"/>
                    <a:pt x="154109" y="198692"/>
                    <a:pt x="99280" y="198692"/>
                  </a:cubicBezTo>
                  <a:cubicBezTo>
                    <a:pt x="44463" y="198692"/>
                    <a:pt x="0" y="154242"/>
                    <a:pt x="0" y="99378"/>
                  </a:cubicBezTo>
                  <a:cubicBezTo>
                    <a:pt x="0" y="44501"/>
                    <a:pt x="44463" y="0"/>
                    <a:pt x="99280" y="0"/>
                  </a:cubicBezTo>
                  <a:cubicBezTo>
                    <a:pt x="154109" y="0"/>
                    <a:pt x="198572" y="44501"/>
                    <a:pt x="198572" y="99378"/>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63" name="Freeform: Shape 3962">
              <a:extLst>
                <a:ext uri="{FF2B5EF4-FFF2-40B4-BE49-F238E27FC236}">
                  <a16:creationId xmlns:a16="http://schemas.microsoft.com/office/drawing/2014/main" id="{0E2EAF3E-D658-F1D5-5378-A40509CADCE2}"/>
                </a:ext>
              </a:extLst>
            </p:cNvPr>
            <p:cNvSpPr/>
            <p:nvPr/>
          </p:nvSpPr>
          <p:spPr>
            <a:xfrm>
              <a:off x="8565904" y="5013680"/>
              <a:ext cx="198516" cy="198729"/>
            </a:xfrm>
            <a:custGeom>
              <a:avLst/>
              <a:gdLst>
                <a:gd name="connsiteX0" fmla="*/ 198516 w 198516"/>
                <a:gd name="connsiteY0" fmla="*/ 99365 h 198729"/>
                <a:gd name="connsiteX1" fmla="*/ 99234 w 198516"/>
                <a:gd name="connsiteY1" fmla="*/ 198730 h 198729"/>
                <a:gd name="connsiteX2" fmla="*/ 0 w 198516"/>
                <a:gd name="connsiteY2" fmla="*/ 99365 h 198729"/>
                <a:gd name="connsiteX3" fmla="*/ 99234 w 198516"/>
                <a:gd name="connsiteY3" fmla="*/ 0 h 198729"/>
                <a:gd name="connsiteX4" fmla="*/ 198516 w 198516"/>
                <a:gd name="connsiteY4" fmla="*/ 99365 h 198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16" h="198729">
                  <a:moveTo>
                    <a:pt x="198516" y="99365"/>
                  </a:moveTo>
                  <a:cubicBezTo>
                    <a:pt x="198516" y="154229"/>
                    <a:pt x="154104" y="198730"/>
                    <a:pt x="99234" y="198730"/>
                  </a:cubicBezTo>
                  <a:cubicBezTo>
                    <a:pt x="44412" y="198730"/>
                    <a:pt x="0" y="154229"/>
                    <a:pt x="0" y="99365"/>
                  </a:cubicBezTo>
                  <a:cubicBezTo>
                    <a:pt x="0" y="44501"/>
                    <a:pt x="44412" y="0"/>
                    <a:pt x="99234" y="0"/>
                  </a:cubicBezTo>
                  <a:cubicBezTo>
                    <a:pt x="154104" y="0"/>
                    <a:pt x="198516" y="44501"/>
                    <a:pt x="198516"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64" name="Freeform: Shape 3963">
              <a:extLst>
                <a:ext uri="{FF2B5EF4-FFF2-40B4-BE49-F238E27FC236}">
                  <a16:creationId xmlns:a16="http://schemas.microsoft.com/office/drawing/2014/main" id="{0F7032F1-C415-3132-75A5-06AED7146313}"/>
                </a:ext>
              </a:extLst>
            </p:cNvPr>
            <p:cNvSpPr/>
            <p:nvPr/>
          </p:nvSpPr>
          <p:spPr>
            <a:xfrm>
              <a:off x="9150698" y="4688637"/>
              <a:ext cx="198508" cy="198729"/>
            </a:xfrm>
            <a:custGeom>
              <a:avLst/>
              <a:gdLst>
                <a:gd name="connsiteX0" fmla="*/ 198509 w 198508"/>
                <a:gd name="connsiteY0" fmla="*/ 99365 h 198729"/>
                <a:gd name="connsiteX1" fmla="*/ 99229 w 198508"/>
                <a:gd name="connsiteY1" fmla="*/ 198730 h 198729"/>
                <a:gd name="connsiteX2" fmla="*/ 0 w 198508"/>
                <a:gd name="connsiteY2" fmla="*/ 99365 h 198729"/>
                <a:gd name="connsiteX3" fmla="*/ 99229 w 198508"/>
                <a:gd name="connsiteY3" fmla="*/ 0 h 198729"/>
                <a:gd name="connsiteX4" fmla="*/ 198509 w 198508"/>
                <a:gd name="connsiteY4" fmla="*/ 99365 h 198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08" h="198729">
                  <a:moveTo>
                    <a:pt x="198509" y="99365"/>
                  </a:moveTo>
                  <a:cubicBezTo>
                    <a:pt x="198509" y="154229"/>
                    <a:pt x="154046" y="198730"/>
                    <a:pt x="99229" y="198730"/>
                  </a:cubicBezTo>
                  <a:cubicBezTo>
                    <a:pt x="44412" y="198730"/>
                    <a:pt x="0" y="154229"/>
                    <a:pt x="0" y="99365"/>
                  </a:cubicBezTo>
                  <a:cubicBezTo>
                    <a:pt x="0" y="44501"/>
                    <a:pt x="44412" y="0"/>
                    <a:pt x="99229" y="0"/>
                  </a:cubicBezTo>
                  <a:cubicBezTo>
                    <a:pt x="154046" y="0"/>
                    <a:pt x="198509" y="44501"/>
                    <a:pt x="198509"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65" name="Freeform: Shape 3964">
              <a:extLst>
                <a:ext uri="{FF2B5EF4-FFF2-40B4-BE49-F238E27FC236}">
                  <a16:creationId xmlns:a16="http://schemas.microsoft.com/office/drawing/2014/main" id="{71B7EBD2-1F0B-8953-F88D-E6D798E77191}"/>
                </a:ext>
              </a:extLst>
            </p:cNvPr>
            <p:cNvSpPr/>
            <p:nvPr/>
          </p:nvSpPr>
          <p:spPr>
            <a:xfrm>
              <a:off x="8947368" y="4714977"/>
              <a:ext cx="198521" cy="198691"/>
            </a:xfrm>
            <a:custGeom>
              <a:avLst/>
              <a:gdLst>
                <a:gd name="connsiteX0" fmla="*/ 198521 w 198521"/>
                <a:gd name="connsiteY0" fmla="*/ 99314 h 198691"/>
                <a:gd name="connsiteX1" fmla="*/ 99292 w 198521"/>
                <a:gd name="connsiteY1" fmla="*/ 198691 h 198691"/>
                <a:gd name="connsiteX2" fmla="*/ 0 w 198521"/>
                <a:gd name="connsiteY2" fmla="*/ 99314 h 198691"/>
                <a:gd name="connsiteX3" fmla="*/ 99292 w 198521"/>
                <a:gd name="connsiteY3" fmla="*/ 0 h 198691"/>
                <a:gd name="connsiteX4" fmla="*/ 198521 w 198521"/>
                <a:gd name="connsiteY4" fmla="*/ 99314 h 19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21" h="198691">
                  <a:moveTo>
                    <a:pt x="198521" y="99314"/>
                  </a:moveTo>
                  <a:cubicBezTo>
                    <a:pt x="198521" y="154191"/>
                    <a:pt x="154109" y="198691"/>
                    <a:pt x="99292" y="198691"/>
                  </a:cubicBezTo>
                  <a:cubicBezTo>
                    <a:pt x="44463" y="198691"/>
                    <a:pt x="0" y="154191"/>
                    <a:pt x="0" y="99314"/>
                  </a:cubicBezTo>
                  <a:cubicBezTo>
                    <a:pt x="0" y="44450"/>
                    <a:pt x="44463" y="0"/>
                    <a:pt x="99292" y="0"/>
                  </a:cubicBezTo>
                  <a:cubicBezTo>
                    <a:pt x="154109" y="0"/>
                    <a:pt x="198521" y="44450"/>
                    <a:pt x="198521" y="99314"/>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66" name="Freeform: Shape 3965">
              <a:extLst>
                <a:ext uri="{FF2B5EF4-FFF2-40B4-BE49-F238E27FC236}">
                  <a16:creationId xmlns:a16="http://schemas.microsoft.com/office/drawing/2014/main" id="{706158CF-148C-EF65-8109-F9F60F1BB5B8}"/>
                </a:ext>
              </a:extLst>
            </p:cNvPr>
            <p:cNvSpPr/>
            <p:nvPr/>
          </p:nvSpPr>
          <p:spPr>
            <a:xfrm>
              <a:off x="8703651" y="4937925"/>
              <a:ext cx="198515" cy="198729"/>
            </a:xfrm>
            <a:custGeom>
              <a:avLst/>
              <a:gdLst>
                <a:gd name="connsiteX0" fmla="*/ 198515 w 198515"/>
                <a:gd name="connsiteY0" fmla="*/ 99365 h 198729"/>
                <a:gd name="connsiteX1" fmla="*/ 99233 w 198515"/>
                <a:gd name="connsiteY1" fmla="*/ 198730 h 198729"/>
                <a:gd name="connsiteX2" fmla="*/ 0 w 198515"/>
                <a:gd name="connsiteY2" fmla="*/ 99365 h 198729"/>
                <a:gd name="connsiteX3" fmla="*/ 99233 w 198515"/>
                <a:gd name="connsiteY3" fmla="*/ 0 h 198729"/>
                <a:gd name="connsiteX4" fmla="*/ 198515 w 198515"/>
                <a:gd name="connsiteY4" fmla="*/ 99365 h 198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15" h="198729">
                  <a:moveTo>
                    <a:pt x="198515" y="99365"/>
                  </a:moveTo>
                  <a:cubicBezTo>
                    <a:pt x="198515" y="154229"/>
                    <a:pt x="154054" y="198730"/>
                    <a:pt x="99233" y="198730"/>
                  </a:cubicBezTo>
                  <a:cubicBezTo>
                    <a:pt x="44412" y="198730"/>
                    <a:pt x="0" y="154229"/>
                    <a:pt x="0" y="99365"/>
                  </a:cubicBezTo>
                  <a:cubicBezTo>
                    <a:pt x="0" y="44501"/>
                    <a:pt x="44412" y="0"/>
                    <a:pt x="99233" y="0"/>
                  </a:cubicBezTo>
                  <a:cubicBezTo>
                    <a:pt x="154054" y="0"/>
                    <a:pt x="198515" y="44501"/>
                    <a:pt x="198515"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67" name="Freeform: Shape 3966">
              <a:extLst>
                <a:ext uri="{FF2B5EF4-FFF2-40B4-BE49-F238E27FC236}">
                  <a16:creationId xmlns:a16="http://schemas.microsoft.com/office/drawing/2014/main" id="{1369BB9F-0FA2-5412-DE4C-EAFFBEE4502C}"/>
                </a:ext>
              </a:extLst>
            </p:cNvPr>
            <p:cNvSpPr/>
            <p:nvPr/>
          </p:nvSpPr>
          <p:spPr>
            <a:xfrm>
              <a:off x="8914706" y="4913617"/>
              <a:ext cx="198521" cy="198678"/>
            </a:xfrm>
            <a:custGeom>
              <a:avLst/>
              <a:gdLst>
                <a:gd name="connsiteX0" fmla="*/ 198521 w 198521"/>
                <a:gd name="connsiteY0" fmla="*/ 99365 h 198678"/>
                <a:gd name="connsiteX1" fmla="*/ 99280 w 198521"/>
                <a:gd name="connsiteY1" fmla="*/ 198679 h 198678"/>
                <a:gd name="connsiteX2" fmla="*/ 0 w 198521"/>
                <a:gd name="connsiteY2" fmla="*/ 99365 h 198678"/>
                <a:gd name="connsiteX3" fmla="*/ 99280 w 198521"/>
                <a:gd name="connsiteY3" fmla="*/ 0 h 198678"/>
                <a:gd name="connsiteX4" fmla="*/ 198521 w 198521"/>
                <a:gd name="connsiteY4" fmla="*/ 99365 h 198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21" h="198678">
                  <a:moveTo>
                    <a:pt x="198521" y="99365"/>
                  </a:moveTo>
                  <a:cubicBezTo>
                    <a:pt x="198521" y="154229"/>
                    <a:pt x="154109" y="198679"/>
                    <a:pt x="99280" y="198679"/>
                  </a:cubicBezTo>
                  <a:cubicBezTo>
                    <a:pt x="44412" y="198679"/>
                    <a:pt x="0" y="154229"/>
                    <a:pt x="0" y="99365"/>
                  </a:cubicBezTo>
                  <a:cubicBezTo>
                    <a:pt x="0" y="44501"/>
                    <a:pt x="44412" y="0"/>
                    <a:pt x="99280" y="0"/>
                  </a:cubicBezTo>
                  <a:cubicBezTo>
                    <a:pt x="154109" y="0"/>
                    <a:pt x="198521" y="44501"/>
                    <a:pt x="198521"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68" name="Freeform: Shape 3967">
              <a:extLst>
                <a:ext uri="{FF2B5EF4-FFF2-40B4-BE49-F238E27FC236}">
                  <a16:creationId xmlns:a16="http://schemas.microsoft.com/office/drawing/2014/main" id="{937216FB-1EED-1658-9131-9380340A4019}"/>
                </a:ext>
              </a:extLst>
            </p:cNvPr>
            <p:cNvSpPr/>
            <p:nvPr/>
          </p:nvSpPr>
          <p:spPr>
            <a:xfrm>
              <a:off x="8562386" y="4553052"/>
              <a:ext cx="198564" cy="198691"/>
            </a:xfrm>
            <a:custGeom>
              <a:avLst/>
              <a:gdLst>
                <a:gd name="connsiteX0" fmla="*/ 198565 w 198564"/>
                <a:gd name="connsiteY0" fmla="*/ 99365 h 198691"/>
                <a:gd name="connsiteX1" fmla="*/ 99282 w 198564"/>
                <a:gd name="connsiteY1" fmla="*/ 198691 h 198691"/>
                <a:gd name="connsiteX2" fmla="*/ 0 w 198564"/>
                <a:gd name="connsiteY2" fmla="*/ 99365 h 198691"/>
                <a:gd name="connsiteX3" fmla="*/ 99282 w 198564"/>
                <a:gd name="connsiteY3" fmla="*/ 0 h 198691"/>
                <a:gd name="connsiteX4" fmla="*/ 198565 w 198564"/>
                <a:gd name="connsiteY4" fmla="*/ 99365 h 19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64" h="198691">
                  <a:moveTo>
                    <a:pt x="198565" y="99365"/>
                  </a:moveTo>
                  <a:cubicBezTo>
                    <a:pt x="198565" y="154241"/>
                    <a:pt x="154103" y="198691"/>
                    <a:pt x="99282" y="198691"/>
                  </a:cubicBezTo>
                  <a:cubicBezTo>
                    <a:pt x="44461" y="198691"/>
                    <a:pt x="0" y="154241"/>
                    <a:pt x="0" y="99365"/>
                  </a:cubicBezTo>
                  <a:cubicBezTo>
                    <a:pt x="0" y="44501"/>
                    <a:pt x="44461" y="0"/>
                    <a:pt x="99282" y="0"/>
                  </a:cubicBezTo>
                  <a:cubicBezTo>
                    <a:pt x="154103" y="0"/>
                    <a:pt x="198565" y="44501"/>
                    <a:pt x="198565"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69" name="Freeform: Shape 3968">
              <a:extLst>
                <a:ext uri="{FF2B5EF4-FFF2-40B4-BE49-F238E27FC236}">
                  <a16:creationId xmlns:a16="http://schemas.microsoft.com/office/drawing/2014/main" id="{0443E275-3092-89E0-208A-77485C735132}"/>
                </a:ext>
              </a:extLst>
            </p:cNvPr>
            <p:cNvSpPr/>
            <p:nvPr/>
          </p:nvSpPr>
          <p:spPr>
            <a:xfrm>
              <a:off x="8786924" y="4244086"/>
              <a:ext cx="198511" cy="198691"/>
            </a:xfrm>
            <a:custGeom>
              <a:avLst/>
              <a:gdLst>
                <a:gd name="connsiteX0" fmla="*/ 198511 w 198511"/>
                <a:gd name="connsiteY0" fmla="*/ 99314 h 198691"/>
                <a:gd name="connsiteX1" fmla="*/ 99282 w 198511"/>
                <a:gd name="connsiteY1" fmla="*/ 198692 h 198691"/>
                <a:gd name="connsiteX2" fmla="*/ 0 w 198511"/>
                <a:gd name="connsiteY2" fmla="*/ 99314 h 198691"/>
                <a:gd name="connsiteX3" fmla="*/ 99282 w 198511"/>
                <a:gd name="connsiteY3" fmla="*/ 0 h 198691"/>
                <a:gd name="connsiteX4" fmla="*/ 198511 w 198511"/>
                <a:gd name="connsiteY4" fmla="*/ 99314 h 19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11" h="198691">
                  <a:moveTo>
                    <a:pt x="198511" y="99314"/>
                  </a:moveTo>
                  <a:cubicBezTo>
                    <a:pt x="198511" y="154242"/>
                    <a:pt x="154099" y="198692"/>
                    <a:pt x="99282" y="198692"/>
                  </a:cubicBezTo>
                  <a:cubicBezTo>
                    <a:pt x="44412" y="198692"/>
                    <a:pt x="0" y="154242"/>
                    <a:pt x="0" y="99314"/>
                  </a:cubicBezTo>
                  <a:cubicBezTo>
                    <a:pt x="0" y="44450"/>
                    <a:pt x="44412" y="0"/>
                    <a:pt x="99282" y="0"/>
                  </a:cubicBezTo>
                  <a:cubicBezTo>
                    <a:pt x="154099" y="0"/>
                    <a:pt x="198511" y="44450"/>
                    <a:pt x="198511" y="99314"/>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70" name="Freeform: Shape 3969">
              <a:extLst>
                <a:ext uri="{FF2B5EF4-FFF2-40B4-BE49-F238E27FC236}">
                  <a16:creationId xmlns:a16="http://schemas.microsoft.com/office/drawing/2014/main" id="{B67F3D6E-F19C-8F51-CF6E-C12CFE535041}"/>
                </a:ext>
              </a:extLst>
            </p:cNvPr>
            <p:cNvSpPr/>
            <p:nvPr/>
          </p:nvSpPr>
          <p:spPr>
            <a:xfrm>
              <a:off x="8793863" y="5144490"/>
              <a:ext cx="198563" cy="198691"/>
            </a:xfrm>
            <a:custGeom>
              <a:avLst/>
              <a:gdLst>
                <a:gd name="connsiteX0" fmla="*/ 198563 w 198563"/>
                <a:gd name="connsiteY0" fmla="*/ 99377 h 198691"/>
                <a:gd name="connsiteX1" fmla="*/ 99282 w 198563"/>
                <a:gd name="connsiteY1" fmla="*/ 198692 h 198691"/>
                <a:gd name="connsiteX2" fmla="*/ 0 w 198563"/>
                <a:gd name="connsiteY2" fmla="*/ 99377 h 198691"/>
                <a:gd name="connsiteX3" fmla="*/ 99282 w 198563"/>
                <a:gd name="connsiteY3" fmla="*/ 0 h 198691"/>
                <a:gd name="connsiteX4" fmla="*/ 198563 w 198563"/>
                <a:gd name="connsiteY4" fmla="*/ 99377 h 19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63" h="198691">
                  <a:moveTo>
                    <a:pt x="198563" y="99377"/>
                  </a:moveTo>
                  <a:cubicBezTo>
                    <a:pt x="198563" y="154242"/>
                    <a:pt x="154101" y="198692"/>
                    <a:pt x="99282" y="198692"/>
                  </a:cubicBezTo>
                  <a:cubicBezTo>
                    <a:pt x="44461" y="198692"/>
                    <a:pt x="0" y="154242"/>
                    <a:pt x="0" y="99377"/>
                  </a:cubicBezTo>
                  <a:cubicBezTo>
                    <a:pt x="0" y="44450"/>
                    <a:pt x="44461" y="0"/>
                    <a:pt x="99282" y="0"/>
                  </a:cubicBezTo>
                  <a:cubicBezTo>
                    <a:pt x="154101" y="0"/>
                    <a:pt x="198563" y="44450"/>
                    <a:pt x="198563" y="99377"/>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71" name="Freeform: Shape 3970">
              <a:extLst>
                <a:ext uri="{FF2B5EF4-FFF2-40B4-BE49-F238E27FC236}">
                  <a16:creationId xmlns:a16="http://schemas.microsoft.com/office/drawing/2014/main" id="{642370D4-F6C1-FC31-0369-61D3D926E5E8}"/>
                </a:ext>
              </a:extLst>
            </p:cNvPr>
            <p:cNvSpPr/>
            <p:nvPr/>
          </p:nvSpPr>
          <p:spPr>
            <a:xfrm>
              <a:off x="8628954" y="4689183"/>
              <a:ext cx="198564" cy="198678"/>
            </a:xfrm>
            <a:custGeom>
              <a:avLst/>
              <a:gdLst>
                <a:gd name="connsiteX0" fmla="*/ 198565 w 198564"/>
                <a:gd name="connsiteY0" fmla="*/ 99314 h 198678"/>
                <a:gd name="connsiteX1" fmla="*/ 99282 w 198564"/>
                <a:gd name="connsiteY1" fmla="*/ 198679 h 198678"/>
                <a:gd name="connsiteX2" fmla="*/ 0 w 198564"/>
                <a:gd name="connsiteY2" fmla="*/ 99314 h 198678"/>
                <a:gd name="connsiteX3" fmla="*/ 99282 w 198564"/>
                <a:gd name="connsiteY3" fmla="*/ 0 h 198678"/>
                <a:gd name="connsiteX4" fmla="*/ 198565 w 198564"/>
                <a:gd name="connsiteY4" fmla="*/ 99314 h 198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64" h="198678">
                  <a:moveTo>
                    <a:pt x="198565" y="99314"/>
                  </a:moveTo>
                  <a:cubicBezTo>
                    <a:pt x="198565" y="154191"/>
                    <a:pt x="154103" y="198679"/>
                    <a:pt x="99282" y="198679"/>
                  </a:cubicBezTo>
                  <a:cubicBezTo>
                    <a:pt x="44461" y="198679"/>
                    <a:pt x="0" y="154191"/>
                    <a:pt x="0" y="99314"/>
                  </a:cubicBezTo>
                  <a:cubicBezTo>
                    <a:pt x="0" y="44450"/>
                    <a:pt x="44461" y="0"/>
                    <a:pt x="99282" y="0"/>
                  </a:cubicBezTo>
                  <a:cubicBezTo>
                    <a:pt x="154103" y="0"/>
                    <a:pt x="198565" y="44450"/>
                    <a:pt x="198565" y="99314"/>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72" name="Freeform: Shape 3971">
              <a:extLst>
                <a:ext uri="{FF2B5EF4-FFF2-40B4-BE49-F238E27FC236}">
                  <a16:creationId xmlns:a16="http://schemas.microsoft.com/office/drawing/2014/main" id="{39BA6A1E-B89F-E382-D50D-9BFB46DBD8AE}"/>
                </a:ext>
              </a:extLst>
            </p:cNvPr>
            <p:cNvSpPr/>
            <p:nvPr/>
          </p:nvSpPr>
          <p:spPr>
            <a:xfrm>
              <a:off x="8934082" y="4475861"/>
              <a:ext cx="198572" cy="198729"/>
            </a:xfrm>
            <a:custGeom>
              <a:avLst/>
              <a:gdLst>
                <a:gd name="connsiteX0" fmla="*/ 198572 w 198572"/>
                <a:gd name="connsiteY0" fmla="*/ 99365 h 198729"/>
                <a:gd name="connsiteX1" fmla="*/ 99292 w 198572"/>
                <a:gd name="connsiteY1" fmla="*/ 198730 h 198729"/>
                <a:gd name="connsiteX2" fmla="*/ 0 w 198572"/>
                <a:gd name="connsiteY2" fmla="*/ 99365 h 198729"/>
                <a:gd name="connsiteX3" fmla="*/ 99292 w 198572"/>
                <a:gd name="connsiteY3" fmla="*/ 0 h 198729"/>
                <a:gd name="connsiteX4" fmla="*/ 198572 w 198572"/>
                <a:gd name="connsiteY4" fmla="*/ 99365 h 198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72" h="198729">
                  <a:moveTo>
                    <a:pt x="198572" y="99365"/>
                  </a:moveTo>
                  <a:cubicBezTo>
                    <a:pt x="198572" y="154242"/>
                    <a:pt x="154109" y="198730"/>
                    <a:pt x="99292" y="198730"/>
                  </a:cubicBezTo>
                  <a:cubicBezTo>
                    <a:pt x="44463" y="198730"/>
                    <a:pt x="0" y="154242"/>
                    <a:pt x="0" y="99365"/>
                  </a:cubicBezTo>
                  <a:cubicBezTo>
                    <a:pt x="0" y="44501"/>
                    <a:pt x="44463" y="0"/>
                    <a:pt x="99292" y="0"/>
                  </a:cubicBezTo>
                  <a:cubicBezTo>
                    <a:pt x="154109" y="0"/>
                    <a:pt x="198572" y="44501"/>
                    <a:pt x="198572"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73" name="Freeform: Shape 3972">
              <a:extLst>
                <a:ext uri="{FF2B5EF4-FFF2-40B4-BE49-F238E27FC236}">
                  <a16:creationId xmlns:a16="http://schemas.microsoft.com/office/drawing/2014/main" id="{256F4781-717D-C876-451F-7C68F2B783CD}"/>
                </a:ext>
              </a:extLst>
            </p:cNvPr>
            <p:cNvSpPr/>
            <p:nvPr/>
          </p:nvSpPr>
          <p:spPr>
            <a:xfrm>
              <a:off x="8965805" y="4759134"/>
              <a:ext cx="198521" cy="198678"/>
            </a:xfrm>
            <a:custGeom>
              <a:avLst/>
              <a:gdLst>
                <a:gd name="connsiteX0" fmla="*/ 198521 w 198521"/>
                <a:gd name="connsiteY0" fmla="*/ 99365 h 198678"/>
                <a:gd name="connsiteX1" fmla="*/ 99242 w 198521"/>
                <a:gd name="connsiteY1" fmla="*/ 198679 h 198678"/>
                <a:gd name="connsiteX2" fmla="*/ 0 w 198521"/>
                <a:gd name="connsiteY2" fmla="*/ 99365 h 198678"/>
                <a:gd name="connsiteX3" fmla="*/ 99242 w 198521"/>
                <a:gd name="connsiteY3" fmla="*/ 0 h 198678"/>
                <a:gd name="connsiteX4" fmla="*/ 198521 w 198521"/>
                <a:gd name="connsiteY4" fmla="*/ 99365 h 198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21" h="198678">
                  <a:moveTo>
                    <a:pt x="198521" y="99365"/>
                  </a:moveTo>
                  <a:cubicBezTo>
                    <a:pt x="198521" y="154229"/>
                    <a:pt x="154059" y="198679"/>
                    <a:pt x="99242" y="198679"/>
                  </a:cubicBezTo>
                  <a:cubicBezTo>
                    <a:pt x="44412" y="198679"/>
                    <a:pt x="0" y="154229"/>
                    <a:pt x="0" y="99365"/>
                  </a:cubicBezTo>
                  <a:cubicBezTo>
                    <a:pt x="0" y="44501"/>
                    <a:pt x="44412" y="0"/>
                    <a:pt x="99242" y="0"/>
                  </a:cubicBezTo>
                  <a:cubicBezTo>
                    <a:pt x="154059" y="0"/>
                    <a:pt x="198521" y="44501"/>
                    <a:pt x="198521"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74" name="Freeform: Shape 3973">
              <a:extLst>
                <a:ext uri="{FF2B5EF4-FFF2-40B4-BE49-F238E27FC236}">
                  <a16:creationId xmlns:a16="http://schemas.microsoft.com/office/drawing/2014/main" id="{BEA1D881-8F83-43E4-384C-9ECCA32A62BB}"/>
                </a:ext>
              </a:extLst>
            </p:cNvPr>
            <p:cNvSpPr/>
            <p:nvPr/>
          </p:nvSpPr>
          <p:spPr>
            <a:xfrm>
              <a:off x="8593365" y="5112207"/>
              <a:ext cx="198564" cy="198678"/>
            </a:xfrm>
            <a:custGeom>
              <a:avLst/>
              <a:gdLst>
                <a:gd name="connsiteX0" fmla="*/ 198565 w 198564"/>
                <a:gd name="connsiteY0" fmla="*/ 99365 h 198678"/>
                <a:gd name="connsiteX1" fmla="*/ 99282 w 198564"/>
                <a:gd name="connsiteY1" fmla="*/ 198679 h 198678"/>
                <a:gd name="connsiteX2" fmla="*/ 0 w 198564"/>
                <a:gd name="connsiteY2" fmla="*/ 99365 h 198678"/>
                <a:gd name="connsiteX3" fmla="*/ 99282 w 198564"/>
                <a:gd name="connsiteY3" fmla="*/ 0 h 198678"/>
                <a:gd name="connsiteX4" fmla="*/ 198565 w 198564"/>
                <a:gd name="connsiteY4" fmla="*/ 99365 h 198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64" h="198678">
                  <a:moveTo>
                    <a:pt x="198565" y="99365"/>
                  </a:moveTo>
                  <a:cubicBezTo>
                    <a:pt x="198565" y="154229"/>
                    <a:pt x="154103" y="198679"/>
                    <a:pt x="99282" y="198679"/>
                  </a:cubicBezTo>
                  <a:cubicBezTo>
                    <a:pt x="44461" y="198679"/>
                    <a:pt x="0" y="154229"/>
                    <a:pt x="0" y="99365"/>
                  </a:cubicBezTo>
                  <a:cubicBezTo>
                    <a:pt x="0" y="44488"/>
                    <a:pt x="44461" y="0"/>
                    <a:pt x="99282" y="0"/>
                  </a:cubicBezTo>
                  <a:cubicBezTo>
                    <a:pt x="154103" y="0"/>
                    <a:pt x="198565" y="44488"/>
                    <a:pt x="198565"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75" name="Freeform: Shape 3974">
              <a:extLst>
                <a:ext uri="{FF2B5EF4-FFF2-40B4-BE49-F238E27FC236}">
                  <a16:creationId xmlns:a16="http://schemas.microsoft.com/office/drawing/2014/main" id="{38402233-CB1F-E942-C97A-F6853886CF17}"/>
                </a:ext>
              </a:extLst>
            </p:cNvPr>
            <p:cNvSpPr/>
            <p:nvPr/>
          </p:nvSpPr>
          <p:spPr>
            <a:xfrm>
              <a:off x="8540824" y="4119270"/>
              <a:ext cx="198515" cy="198678"/>
            </a:xfrm>
            <a:custGeom>
              <a:avLst/>
              <a:gdLst>
                <a:gd name="connsiteX0" fmla="*/ 198515 w 198515"/>
                <a:gd name="connsiteY0" fmla="*/ 99365 h 198678"/>
                <a:gd name="connsiteX1" fmla="*/ 99233 w 198515"/>
                <a:gd name="connsiteY1" fmla="*/ 198679 h 198678"/>
                <a:gd name="connsiteX2" fmla="*/ 0 w 198515"/>
                <a:gd name="connsiteY2" fmla="*/ 99365 h 198678"/>
                <a:gd name="connsiteX3" fmla="*/ 99233 w 198515"/>
                <a:gd name="connsiteY3" fmla="*/ 0 h 198678"/>
                <a:gd name="connsiteX4" fmla="*/ 198515 w 198515"/>
                <a:gd name="connsiteY4" fmla="*/ 99365 h 198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15" h="198678">
                  <a:moveTo>
                    <a:pt x="198515" y="99365"/>
                  </a:moveTo>
                  <a:cubicBezTo>
                    <a:pt x="198515" y="154229"/>
                    <a:pt x="154103" y="198679"/>
                    <a:pt x="99233" y="198679"/>
                  </a:cubicBezTo>
                  <a:cubicBezTo>
                    <a:pt x="44412" y="198679"/>
                    <a:pt x="0" y="154229"/>
                    <a:pt x="0" y="99365"/>
                  </a:cubicBezTo>
                  <a:cubicBezTo>
                    <a:pt x="0" y="44501"/>
                    <a:pt x="44412" y="0"/>
                    <a:pt x="99233" y="0"/>
                  </a:cubicBezTo>
                  <a:cubicBezTo>
                    <a:pt x="154103" y="0"/>
                    <a:pt x="198515" y="44501"/>
                    <a:pt x="198515"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76" name="Freeform: Shape 3975">
              <a:extLst>
                <a:ext uri="{FF2B5EF4-FFF2-40B4-BE49-F238E27FC236}">
                  <a16:creationId xmlns:a16="http://schemas.microsoft.com/office/drawing/2014/main" id="{114A4300-5020-A78B-43BC-C92631DC1E64}"/>
                </a:ext>
              </a:extLst>
            </p:cNvPr>
            <p:cNvSpPr/>
            <p:nvPr/>
          </p:nvSpPr>
          <p:spPr>
            <a:xfrm>
              <a:off x="8981666" y="4816577"/>
              <a:ext cx="198521" cy="198691"/>
            </a:xfrm>
            <a:custGeom>
              <a:avLst/>
              <a:gdLst>
                <a:gd name="connsiteX0" fmla="*/ 198521 w 198521"/>
                <a:gd name="connsiteY0" fmla="*/ 99365 h 198691"/>
                <a:gd name="connsiteX1" fmla="*/ 99242 w 198521"/>
                <a:gd name="connsiteY1" fmla="*/ 198691 h 198691"/>
                <a:gd name="connsiteX2" fmla="*/ 0 w 198521"/>
                <a:gd name="connsiteY2" fmla="*/ 99365 h 198691"/>
                <a:gd name="connsiteX3" fmla="*/ 99242 w 198521"/>
                <a:gd name="connsiteY3" fmla="*/ 0 h 198691"/>
                <a:gd name="connsiteX4" fmla="*/ 198521 w 198521"/>
                <a:gd name="connsiteY4" fmla="*/ 99365 h 19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21" h="198691">
                  <a:moveTo>
                    <a:pt x="198521" y="99365"/>
                  </a:moveTo>
                  <a:cubicBezTo>
                    <a:pt x="198521" y="154241"/>
                    <a:pt x="154059" y="198691"/>
                    <a:pt x="99242" y="198691"/>
                  </a:cubicBezTo>
                  <a:cubicBezTo>
                    <a:pt x="44412" y="198691"/>
                    <a:pt x="0" y="154241"/>
                    <a:pt x="0" y="99365"/>
                  </a:cubicBezTo>
                  <a:cubicBezTo>
                    <a:pt x="0" y="44450"/>
                    <a:pt x="44412" y="0"/>
                    <a:pt x="99242" y="0"/>
                  </a:cubicBezTo>
                  <a:cubicBezTo>
                    <a:pt x="154059" y="0"/>
                    <a:pt x="198521" y="44450"/>
                    <a:pt x="198521"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77" name="Freeform: Shape 3976">
              <a:extLst>
                <a:ext uri="{FF2B5EF4-FFF2-40B4-BE49-F238E27FC236}">
                  <a16:creationId xmlns:a16="http://schemas.microsoft.com/office/drawing/2014/main" id="{01EAA315-46B7-EDE0-B1D2-B2891DA1949C}"/>
                </a:ext>
              </a:extLst>
            </p:cNvPr>
            <p:cNvSpPr/>
            <p:nvPr/>
          </p:nvSpPr>
          <p:spPr>
            <a:xfrm>
              <a:off x="8500030" y="4964468"/>
              <a:ext cx="198565" cy="198678"/>
            </a:xfrm>
            <a:custGeom>
              <a:avLst/>
              <a:gdLst>
                <a:gd name="connsiteX0" fmla="*/ 198566 w 198565"/>
                <a:gd name="connsiteY0" fmla="*/ 99365 h 198678"/>
                <a:gd name="connsiteX1" fmla="*/ 99284 w 198565"/>
                <a:gd name="connsiteY1" fmla="*/ 198679 h 198678"/>
                <a:gd name="connsiteX2" fmla="*/ 0 w 198565"/>
                <a:gd name="connsiteY2" fmla="*/ 99365 h 198678"/>
                <a:gd name="connsiteX3" fmla="*/ 99284 w 198565"/>
                <a:gd name="connsiteY3" fmla="*/ 0 h 198678"/>
                <a:gd name="connsiteX4" fmla="*/ 198566 w 198565"/>
                <a:gd name="connsiteY4" fmla="*/ 99365 h 198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65" h="198678">
                  <a:moveTo>
                    <a:pt x="198566" y="99365"/>
                  </a:moveTo>
                  <a:cubicBezTo>
                    <a:pt x="198566" y="154229"/>
                    <a:pt x="154104" y="198679"/>
                    <a:pt x="99284" y="198679"/>
                  </a:cubicBezTo>
                  <a:cubicBezTo>
                    <a:pt x="44461" y="198679"/>
                    <a:pt x="0" y="154229"/>
                    <a:pt x="0" y="99365"/>
                  </a:cubicBezTo>
                  <a:cubicBezTo>
                    <a:pt x="0" y="44501"/>
                    <a:pt x="44461" y="0"/>
                    <a:pt x="99284" y="0"/>
                  </a:cubicBezTo>
                  <a:cubicBezTo>
                    <a:pt x="154104" y="0"/>
                    <a:pt x="198566" y="44501"/>
                    <a:pt x="198566"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78" name="Freeform: Shape 3977">
              <a:extLst>
                <a:ext uri="{FF2B5EF4-FFF2-40B4-BE49-F238E27FC236}">
                  <a16:creationId xmlns:a16="http://schemas.microsoft.com/office/drawing/2014/main" id="{3EBC026F-8AC6-2285-3DF0-6511B15023F0}"/>
                </a:ext>
              </a:extLst>
            </p:cNvPr>
            <p:cNvSpPr/>
            <p:nvPr/>
          </p:nvSpPr>
          <p:spPr>
            <a:xfrm>
              <a:off x="8823802" y="4787811"/>
              <a:ext cx="198558" cy="198729"/>
            </a:xfrm>
            <a:custGeom>
              <a:avLst/>
              <a:gdLst>
                <a:gd name="connsiteX0" fmla="*/ 198558 w 198558"/>
                <a:gd name="connsiteY0" fmla="*/ 99365 h 198729"/>
                <a:gd name="connsiteX1" fmla="*/ 99278 w 198558"/>
                <a:gd name="connsiteY1" fmla="*/ 198730 h 198729"/>
                <a:gd name="connsiteX2" fmla="*/ 0 w 198558"/>
                <a:gd name="connsiteY2" fmla="*/ 99365 h 198729"/>
                <a:gd name="connsiteX3" fmla="*/ 99278 w 198558"/>
                <a:gd name="connsiteY3" fmla="*/ 0 h 198729"/>
                <a:gd name="connsiteX4" fmla="*/ 198558 w 198558"/>
                <a:gd name="connsiteY4" fmla="*/ 99365 h 198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58" h="198729">
                  <a:moveTo>
                    <a:pt x="198558" y="99365"/>
                  </a:moveTo>
                  <a:cubicBezTo>
                    <a:pt x="198558" y="154229"/>
                    <a:pt x="154108" y="198730"/>
                    <a:pt x="99278" y="198730"/>
                  </a:cubicBezTo>
                  <a:cubicBezTo>
                    <a:pt x="44461" y="198730"/>
                    <a:pt x="0" y="154229"/>
                    <a:pt x="0" y="99365"/>
                  </a:cubicBezTo>
                  <a:cubicBezTo>
                    <a:pt x="0" y="44488"/>
                    <a:pt x="44461" y="0"/>
                    <a:pt x="99278" y="0"/>
                  </a:cubicBezTo>
                  <a:cubicBezTo>
                    <a:pt x="154108" y="0"/>
                    <a:pt x="198558" y="44488"/>
                    <a:pt x="198558"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79" name="Freeform: Shape 3978">
              <a:extLst>
                <a:ext uri="{FF2B5EF4-FFF2-40B4-BE49-F238E27FC236}">
                  <a16:creationId xmlns:a16="http://schemas.microsoft.com/office/drawing/2014/main" id="{65311C02-55FB-00E5-D435-FF8D3A14942D}"/>
                </a:ext>
              </a:extLst>
            </p:cNvPr>
            <p:cNvSpPr/>
            <p:nvPr/>
          </p:nvSpPr>
          <p:spPr>
            <a:xfrm>
              <a:off x="9017069" y="4289831"/>
              <a:ext cx="198508" cy="198678"/>
            </a:xfrm>
            <a:custGeom>
              <a:avLst/>
              <a:gdLst>
                <a:gd name="connsiteX0" fmla="*/ 198509 w 198508"/>
                <a:gd name="connsiteY0" fmla="*/ 99314 h 198678"/>
                <a:gd name="connsiteX1" fmla="*/ 99229 w 198508"/>
                <a:gd name="connsiteY1" fmla="*/ 198679 h 198678"/>
                <a:gd name="connsiteX2" fmla="*/ 0 w 198508"/>
                <a:gd name="connsiteY2" fmla="*/ 99314 h 198678"/>
                <a:gd name="connsiteX3" fmla="*/ 99229 w 198508"/>
                <a:gd name="connsiteY3" fmla="*/ 0 h 198678"/>
                <a:gd name="connsiteX4" fmla="*/ 198509 w 198508"/>
                <a:gd name="connsiteY4" fmla="*/ 99314 h 198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08" h="198678">
                  <a:moveTo>
                    <a:pt x="198509" y="99314"/>
                  </a:moveTo>
                  <a:cubicBezTo>
                    <a:pt x="198509" y="154229"/>
                    <a:pt x="154046" y="198679"/>
                    <a:pt x="99229" y="198679"/>
                  </a:cubicBezTo>
                  <a:cubicBezTo>
                    <a:pt x="44412" y="198679"/>
                    <a:pt x="0" y="154229"/>
                    <a:pt x="0" y="99314"/>
                  </a:cubicBezTo>
                  <a:cubicBezTo>
                    <a:pt x="0" y="44450"/>
                    <a:pt x="44412" y="0"/>
                    <a:pt x="99229" y="0"/>
                  </a:cubicBezTo>
                  <a:cubicBezTo>
                    <a:pt x="154046" y="0"/>
                    <a:pt x="198509" y="44450"/>
                    <a:pt x="198509" y="99314"/>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80" name="Freeform: Shape 3979">
              <a:extLst>
                <a:ext uri="{FF2B5EF4-FFF2-40B4-BE49-F238E27FC236}">
                  <a16:creationId xmlns:a16="http://schemas.microsoft.com/office/drawing/2014/main" id="{00FC3B86-CDE7-A889-FD73-779EE57A20BB}"/>
                </a:ext>
              </a:extLst>
            </p:cNvPr>
            <p:cNvSpPr/>
            <p:nvPr/>
          </p:nvSpPr>
          <p:spPr>
            <a:xfrm>
              <a:off x="9121945" y="4903787"/>
              <a:ext cx="198572" cy="198691"/>
            </a:xfrm>
            <a:custGeom>
              <a:avLst/>
              <a:gdLst>
                <a:gd name="connsiteX0" fmla="*/ 198572 w 198572"/>
                <a:gd name="connsiteY0" fmla="*/ 99378 h 198691"/>
                <a:gd name="connsiteX1" fmla="*/ 99280 w 198572"/>
                <a:gd name="connsiteY1" fmla="*/ 198692 h 198691"/>
                <a:gd name="connsiteX2" fmla="*/ 0 w 198572"/>
                <a:gd name="connsiteY2" fmla="*/ 99378 h 198691"/>
                <a:gd name="connsiteX3" fmla="*/ 99280 w 198572"/>
                <a:gd name="connsiteY3" fmla="*/ 0 h 198691"/>
                <a:gd name="connsiteX4" fmla="*/ 198572 w 198572"/>
                <a:gd name="connsiteY4" fmla="*/ 99378 h 19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72" h="198691">
                  <a:moveTo>
                    <a:pt x="198572" y="99378"/>
                  </a:moveTo>
                  <a:cubicBezTo>
                    <a:pt x="198572" y="154242"/>
                    <a:pt x="154109" y="198692"/>
                    <a:pt x="99280" y="198692"/>
                  </a:cubicBezTo>
                  <a:cubicBezTo>
                    <a:pt x="44463" y="198692"/>
                    <a:pt x="0" y="154242"/>
                    <a:pt x="0" y="99378"/>
                  </a:cubicBezTo>
                  <a:cubicBezTo>
                    <a:pt x="0" y="44450"/>
                    <a:pt x="44463" y="0"/>
                    <a:pt x="99280" y="0"/>
                  </a:cubicBezTo>
                  <a:cubicBezTo>
                    <a:pt x="154109" y="0"/>
                    <a:pt x="198572" y="44450"/>
                    <a:pt x="198572" y="99378"/>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81" name="Freeform: Shape 3980">
              <a:extLst>
                <a:ext uri="{FF2B5EF4-FFF2-40B4-BE49-F238E27FC236}">
                  <a16:creationId xmlns:a16="http://schemas.microsoft.com/office/drawing/2014/main" id="{C29F3621-2A21-BF2B-CCC4-FEE5A47B9CE5}"/>
                </a:ext>
              </a:extLst>
            </p:cNvPr>
            <p:cNvSpPr/>
            <p:nvPr/>
          </p:nvSpPr>
          <p:spPr>
            <a:xfrm>
              <a:off x="8571705" y="5148516"/>
              <a:ext cx="198564" cy="198729"/>
            </a:xfrm>
            <a:custGeom>
              <a:avLst/>
              <a:gdLst>
                <a:gd name="connsiteX0" fmla="*/ 198565 w 198564"/>
                <a:gd name="connsiteY0" fmla="*/ 99365 h 198729"/>
                <a:gd name="connsiteX1" fmla="*/ 99282 w 198564"/>
                <a:gd name="connsiteY1" fmla="*/ 198730 h 198729"/>
                <a:gd name="connsiteX2" fmla="*/ 0 w 198564"/>
                <a:gd name="connsiteY2" fmla="*/ 99365 h 198729"/>
                <a:gd name="connsiteX3" fmla="*/ 99282 w 198564"/>
                <a:gd name="connsiteY3" fmla="*/ 0 h 198729"/>
                <a:gd name="connsiteX4" fmla="*/ 198565 w 198564"/>
                <a:gd name="connsiteY4" fmla="*/ 99365 h 198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64" h="198729">
                  <a:moveTo>
                    <a:pt x="198565" y="99365"/>
                  </a:moveTo>
                  <a:cubicBezTo>
                    <a:pt x="198565" y="154229"/>
                    <a:pt x="154103" y="198730"/>
                    <a:pt x="99282" y="198730"/>
                  </a:cubicBezTo>
                  <a:cubicBezTo>
                    <a:pt x="44461" y="198730"/>
                    <a:pt x="0" y="154229"/>
                    <a:pt x="0" y="99365"/>
                  </a:cubicBezTo>
                  <a:cubicBezTo>
                    <a:pt x="0" y="44501"/>
                    <a:pt x="44461" y="0"/>
                    <a:pt x="99282" y="0"/>
                  </a:cubicBezTo>
                  <a:cubicBezTo>
                    <a:pt x="154103" y="0"/>
                    <a:pt x="198565" y="44501"/>
                    <a:pt x="198565"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82" name="Freeform: Shape 3981">
              <a:extLst>
                <a:ext uri="{FF2B5EF4-FFF2-40B4-BE49-F238E27FC236}">
                  <a16:creationId xmlns:a16="http://schemas.microsoft.com/office/drawing/2014/main" id="{5EDCA973-289F-3469-15E2-88A1C05883EC}"/>
                </a:ext>
              </a:extLst>
            </p:cNvPr>
            <p:cNvSpPr/>
            <p:nvPr/>
          </p:nvSpPr>
          <p:spPr>
            <a:xfrm>
              <a:off x="9165963" y="5193208"/>
              <a:ext cx="198508" cy="198691"/>
            </a:xfrm>
            <a:custGeom>
              <a:avLst/>
              <a:gdLst>
                <a:gd name="connsiteX0" fmla="*/ 198509 w 198508"/>
                <a:gd name="connsiteY0" fmla="*/ 99327 h 198691"/>
                <a:gd name="connsiteX1" fmla="*/ 99229 w 198508"/>
                <a:gd name="connsiteY1" fmla="*/ 198692 h 198691"/>
                <a:gd name="connsiteX2" fmla="*/ 0 w 198508"/>
                <a:gd name="connsiteY2" fmla="*/ 99327 h 198691"/>
                <a:gd name="connsiteX3" fmla="*/ 99229 w 198508"/>
                <a:gd name="connsiteY3" fmla="*/ 0 h 198691"/>
                <a:gd name="connsiteX4" fmla="*/ 198509 w 198508"/>
                <a:gd name="connsiteY4" fmla="*/ 99327 h 19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08" h="198691">
                  <a:moveTo>
                    <a:pt x="198509" y="99327"/>
                  </a:moveTo>
                  <a:cubicBezTo>
                    <a:pt x="198509" y="154242"/>
                    <a:pt x="154059" y="198692"/>
                    <a:pt x="99229" y="198692"/>
                  </a:cubicBezTo>
                  <a:cubicBezTo>
                    <a:pt x="44412" y="198692"/>
                    <a:pt x="0" y="154242"/>
                    <a:pt x="0" y="99327"/>
                  </a:cubicBezTo>
                  <a:cubicBezTo>
                    <a:pt x="0" y="44450"/>
                    <a:pt x="44412" y="0"/>
                    <a:pt x="99229" y="0"/>
                  </a:cubicBezTo>
                  <a:cubicBezTo>
                    <a:pt x="154059" y="0"/>
                    <a:pt x="198509" y="44450"/>
                    <a:pt x="198509" y="99327"/>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83" name="Freeform: Shape 3982">
              <a:extLst>
                <a:ext uri="{FF2B5EF4-FFF2-40B4-BE49-F238E27FC236}">
                  <a16:creationId xmlns:a16="http://schemas.microsoft.com/office/drawing/2014/main" id="{F240B5EC-DFB9-06C8-CB6B-1437D3C6E1AA}"/>
                </a:ext>
              </a:extLst>
            </p:cNvPr>
            <p:cNvSpPr/>
            <p:nvPr/>
          </p:nvSpPr>
          <p:spPr>
            <a:xfrm>
              <a:off x="8723478" y="4378477"/>
              <a:ext cx="198511" cy="198729"/>
            </a:xfrm>
            <a:custGeom>
              <a:avLst/>
              <a:gdLst>
                <a:gd name="connsiteX0" fmla="*/ 198511 w 198511"/>
                <a:gd name="connsiteY0" fmla="*/ 99365 h 198729"/>
                <a:gd name="connsiteX1" fmla="*/ 99282 w 198511"/>
                <a:gd name="connsiteY1" fmla="*/ 198730 h 198729"/>
                <a:gd name="connsiteX2" fmla="*/ 0 w 198511"/>
                <a:gd name="connsiteY2" fmla="*/ 99365 h 198729"/>
                <a:gd name="connsiteX3" fmla="*/ 99282 w 198511"/>
                <a:gd name="connsiteY3" fmla="*/ 0 h 198729"/>
                <a:gd name="connsiteX4" fmla="*/ 198511 w 198511"/>
                <a:gd name="connsiteY4" fmla="*/ 99365 h 198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11" h="198729">
                  <a:moveTo>
                    <a:pt x="198511" y="99365"/>
                  </a:moveTo>
                  <a:cubicBezTo>
                    <a:pt x="198511" y="154242"/>
                    <a:pt x="154103" y="198730"/>
                    <a:pt x="99282" y="198730"/>
                  </a:cubicBezTo>
                  <a:cubicBezTo>
                    <a:pt x="44412" y="198730"/>
                    <a:pt x="0" y="154242"/>
                    <a:pt x="0" y="99365"/>
                  </a:cubicBezTo>
                  <a:cubicBezTo>
                    <a:pt x="0" y="44501"/>
                    <a:pt x="44412" y="0"/>
                    <a:pt x="99282" y="0"/>
                  </a:cubicBezTo>
                  <a:cubicBezTo>
                    <a:pt x="154103" y="0"/>
                    <a:pt x="198511" y="44501"/>
                    <a:pt x="198511"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84" name="Freeform: Shape 3983">
              <a:extLst>
                <a:ext uri="{FF2B5EF4-FFF2-40B4-BE49-F238E27FC236}">
                  <a16:creationId xmlns:a16="http://schemas.microsoft.com/office/drawing/2014/main" id="{0E13E36C-AA34-2BA5-D2B9-970596C655F8}"/>
                </a:ext>
              </a:extLst>
            </p:cNvPr>
            <p:cNvSpPr/>
            <p:nvPr/>
          </p:nvSpPr>
          <p:spPr>
            <a:xfrm>
              <a:off x="8773244" y="4545457"/>
              <a:ext cx="198563" cy="198742"/>
            </a:xfrm>
            <a:custGeom>
              <a:avLst/>
              <a:gdLst>
                <a:gd name="connsiteX0" fmla="*/ 198563 w 198563"/>
                <a:gd name="connsiteY0" fmla="*/ 99377 h 198742"/>
                <a:gd name="connsiteX1" fmla="*/ 99282 w 198563"/>
                <a:gd name="connsiteY1" fmla="*/ 198742 h 198742"/>
                <a:gd name="connsiteX2" fmla="*/ 0 w 198563"/>
                <a:gd name="connsiteY2" fmla="*/ 99377 h 198742"/>
                <a:gd name="connsiteX3" fmla="*/ 99282 w 198563"/>
                <a:gd name="connsiteY3" fmla="*/ 0 h 198742"/>
                <a:gd name="connsiteX4" fmla="*/ 198563 w 198563"/>
                <a:gd name="connsiteY4" fmla="*/ 99377 h 198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63" h="198742">
                  <a:moveTo>
                    <a:pt x="198563" y="99377"/>
                  </a:moveTo>
                  <a:cubicBezTo>
                    <a:pt x="198563" y="154242"/>
                    <a:pt x="154101" y="198742"/>
                    <a:pt x="99282" y="198742"/>
                  </a:cubicBezTo>
                  <a:cubicBezTo>
                    <a:pt x="44461" y="198742"/>
                    <a:pt x="0" y="154242"/>
                    <a:pt x="0" y="99377"/>
                  </a:cubicBezTo>
                  <a:cubicBezTo>
                    <a:pt x="0" y="44501"/>
                    <a:pt x="44461" y="0"/>
                    <a:pt x="99282" y="0"/>
                  </a:cubicBezTo>
                  <a:cubicBezTo>
                    <a:pt x="154101" y="0"/>
                    <a:pt x="198563" y="44501"/>
                    <a:pt x="198563" y="99377"/>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85" name="Freeform: Shape 3984">
              <a:extLst>
                <a:ext uri="{FF2B5EF4-FFF2-40B4-BE49-F238E27FC236}">
                  <a16:creationId xmlns:a16="http://schemas.microsoft.com/office/drawing/2014/main" id="{17268A26-D76E-CD71-D566-3BC1FD98A1BC}"/>
                </a:ext>
              </a:extLst>
            </p:cNvPr>
            <p:cNvSpPr/>
            <p:nvPr/>
          </p:nvSpPr>
          <p:spPr>
            <a:xfrm>
              <a:off x="8524566" y="4891532"/>
              <a:ext cx="198516" cy="198691"/>
            </a:xfrm>
            <a:custGeom>
              <a:avLst/>
              <a:gdLst>
                <a:gd name="connsiteX0" fmla="*/ 198516 w 198516"/>
                <a:gd name="connsiteY0" fmla="*/ 99377 h 198691"/>
                <a:gd name="connsiteX1" fmla="*/ 99233 w 198516"/>
                <a:gd name="connsiteY1" fmla="*/ 198692 h 198691"/>
                <a:gd name="connsiteX2" fmla="*/ 0 w 198516"/>
                <a:gd name="connsiteY2" fmla="*/ 99377 h 198691"/>
                <a:gd name="connsiteX3" fmla="*/ 99233 w 198516"/>
                <a:gd name="connsiteY3" fmla="*/ 0 h 198691"/>
                <a:gd name="connsiteX4" fmla="*/ 198516 w 198516"/>
                <a:gd name="connsiteY4" fmla="*/ 99377 h 19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16" h="198691">
                  <a:moveTo>
                    <a:pt x="198516" y="99377"/>
                  </a:moveTo>
                  <a:cubicBezTo>
                    <a:pt x="198516" y="154242"/>
                    <a:pt x="154055" y="198692"/>
                    <a:pt x="99233" y="198692"/>
                  </a:cubicBezTo>
                  <a:cubicBezTo>
                    <a:pt x="44412" y="198692"/>
                    <a:pt x="0" y="154242"/>
                    <a:pt x="0" y="99377"/>
                  </a:cubicBezTo>
                  <a:cubicBezTo>
                    <a:pt x="0" y="44501"/>
                    <a:pt x="44412" y="0"/>
                    <a:pt x="99233" y="0"/>
                  </a:cubicBezTo>
                  <a:cubicBezTo>
                    <a:pt x="154055" y="0"/>
                    <a:pt x="198516" y="44501"/>
                    <a:pt x="198516" y="99377"/>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86" name="Freeform: Shape 3985">
              <a:extLst>
                <a:ext uri="{FF2B5EF4-FFF2-40B4-BE49-F238E27FC236}">
                  <a16:creationId xmlns:a16="http://schemas.microsoft.com/office/drawing/2014/main" id="{04FD66A0-57B8-8970-F112-EAB4DD5191AB}"/>
                </a:ext>
              </a:extLst>
            </p:cNvPr>
            <p:cNvSpPr/>
            <p:nvPr/>
          </p:nvSpPr>
          <p:spPr>
            <a:xfrm>
              <a:off x="8940389" y="4310316"/>
              <a:ext cx="198508" cy="198729"/>
            </a:xfrm>
            <a:custGeom>
              <a:avLst/>
              <a:gdLst>
                <a:gd name="connsiteX0" fmla="*/ 198509 w 198508"/>
                <a:gd name="connsiteY0" fmla="*/ 99365 h 198729"/>
                <a:gd name="connsiteX1" fmla="*/ 99280 w 198508"/>
                <a:gd name="connsiteY1" fmla="*/ 198730 h 198729"/>
                <a:gd name="connsiteX2" fmla="*/ 0 w 198508"/>
                <a:gd name="connsiteY2" fmla="*/ 99365 h 198729"/>
                <a:gd name="connsiteX3" fmla="*/ 99280 w 198508"/>
                <a:gd name="connsiteY3" fmla="*/ 0 h 198729"/>
                <a:gd name="connsiteX4" fmla="*/ 198509 w 198508"/>
                <a:gd name="connsiteY4" fmla="*/ 99365 h 198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08" h="198729">
                  <a:moveTo>
                    <a:pt x="198509" y="99365"/>
                  </a:moveTo>
                  <a:cubicBezTo>
                    <a:pt x="198509" y="154229"/>
                    <a:pt x="154097" y="198730"/>
                    <a:pt x="99280" y="198730"/>
                  </a:cubicBezTo>
                  <a:cubicBezTo>
                    <a:pt x="44412" y="198730"/>
                    <a:pt x="0" y="154229"/>
                    <a:pt x="0" y="99365"/>
                  </a:cubicBezTo>
                  <a:cubicBezTo>
                    <a:pt x="0" y="44501"/>
                    <a:pt x="44412" y="0"/>
                    <a:pt x="99280" y="0"/>
                  </a:cubicBezTo>
                  <a:cubicBezTo>
                    <a:pt x="154097" y="0"/>
                    <a:pt x="198509" y="44501"/>
                    <a:pt x="198509"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87" name="Freeform: Shape 3986">
              <a:extLst>
                <a:ext uri="{FF2B5EF4-FFF2-40B4-BE49-F238E27FC236}">
                  <a16:creationId xmlns:a16="http://schemas.microsoft.com/office/drawing/2014/main" id="{7AFDB168-9C0E-8EB1-E1B3-0C9862232C50}"/>
                </a:ext>
              </a:extLst>
            </p:cNvPr>
            <p:cNvSpPr/>
            <p:nvPr/>
          </p:nvSpPr>
          <p:spPr>
            <a:xfrm>
              <a:off x="9006156" y="5009261"/>
              <a:ext cx="198572" cy="198691"/>
            </a:xfrm>
            <a:custGeom>
              <a:avLst/>
              <a:gdLst>
                <a:gd name="connsiteX0" fmla="*/ 198572 w 198572"/>
                <a:gd name="connsiteY0" fmla="*/ 99314 h 198691"/>
                <a:gd name="connsiteX1" fmla="*/ 99280 w 198572"/>
                <a:gd name="connsiteY1" fmla="*/ 198692 h 198691"/>
                <a:gd name="connsiteX2" fmla="*/ 0 w 198572"/>
                <a:gd name="connsiteY2" fmla="*/ 99314 h 198691"/>
                <a:gd name="connsiteX3" fmla="*/ 99280 w 198572"/>
                <a:gd name="connsiteY3" fmla="*/ 0 h 198691"/>
                <a:gd name="connsiteX4" fmla="*/ 198572 w 198572"/>
                <a:gd name="connsiteY4" fmla="*/ 99314 h 19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72" h="198691">
                  <a:moveTo>
                    <a:pt x="198572" y="99314"/>
                  </a:moveTo>
                  <a:cubicBezTo>
                    <a:pt x="198572" y="154191"/>
                    <a:pt x="154109" y="198692"/>
                    <a:pt x="99280" y="198692"/>
                  </a:cubicBezTo>
                  <a:cubicBezTo>
                    <a:pt x="44463" y="198692"/>
                    <a:pt x="0" y="154191"/>
                    <a:pt x="0" y="99314"/>
                  </a:cubicBezTo>
                  <a:cubicBezTo>
                    <a:pt x="0" y="44450"/>
                    <a:pt x="44463" y="0"/>
                    <a:pt x="99280" y="0"/>
                  </a:cubicBezTo>
                  <a:cubicBezTo>
                    <a:pt x="154109" y="0"/>
                    <a:pt x="198572" y="44450"/>
                    <a:pt x="198572" y="99314"/>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88" name="Freeform: Shape 3987">
              <a:extLst>
                <a:ext uri="{FF2B5EF4-FFF2-40B4-BE49-F238E27FC236}">
                  <a16:creationId xmlns:a16="http://schemas.microsoft.com/office/drawing/2014/main" id="{7D9CDBE2-6973-BD45-9039-3D7E89D8F57D}"/>
                </a:ext>
              </a:extLst>
            </p:cNvPr>
            <p:cNvSpPr/>
            <p:nvPr/>
          </p:nvSpPr>
          <p:spPr>
            <a:xfrm>
              <a:off x="8751384" y="4273499"/>
              <a:ext cx="198559" cy="198742"/>
            </a:xfrm>
            <a:custGeom>
              <a:avLst/>
              <a:gdLst>
                <a:gd name="connsiteX0" fmla="*/ 198559 w 198559"/>
                <a:gd name="connsiteY0" fmla="*/ 99378 h 198742"/>
                <a:gd name="connsiteX1" fmla="*/ 99282 w 198559"/>
                <a:gd name="connsiteY1" fmla="*/ 198742 h 198742"/>
                <a:gd name="connsiteX2" fmla="*/ 0 w 198559"/>
                <a:gd name="connsiteY2" fmla="*/ 99378 h 198742"/>
                <a:gd name="connsiteX3" fmla="*/ 99282 w 198559"/>
                <a:gd name="connsiteY3" fmla="*/ 0 h 198742"/>
                <a:gd name="connsiteX4" fmla="*/ 198559 w 198559"/>
                <a:gd name="connsiteY4" fmla="*/ 99378 h 198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59" h="198742">
                  <a:moveTo>
                    <a:pt x="198559" y="99378"/>
                  </a:moveTo>
                  <a:cubicBezTo>
                    <a:pt x="198559" y="154242"/>
                    <a:pt x="154109" y="198742"/>
                    <a:pt x="99282" y="198742"/>
                  </a:cubicBezTo>
                  <a:cubicBezTo>
                    <a:pt x="44461" y="198742"/>
                    <a:pt x="0" y="154242"/>
                    <a:pt x="0" y="99378"/>
                  </a:cubicBezTo>
                  <a:cubicBezTo>
                    <a:pt x="0" y="44501"/>
                    <a:pt x="44461" y="0"/>
                    <a:pt x="99282" y="0"/>
                  </a:cubicBezTo>
                  <a:cubicBezTo>
                    <a:pt x="154109" y="0"/>
                    <a:pt x="198559" y="44501"/>
                    <a:pt x="198559" y="99378"/>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89" name="Freeform: Shape 3988">
              <a:extLst>
                <a:ext uri="{FF2B5EF4-FFF2-40B4-BE49-F238E27FC236}">
                  <a16:creationId xmlns:a16="http://schemas.microsoft.com/office/drawing/2014/main" id="{04A9D138-46DA-50E5-54C5-41FE75DC89D8}"/>
                </a:ext>
              </a:extLst>
            </p:cNvPr>
            <p:cNvSpPr/>
            <p:nvPr/>
          </p:nvSpPr>
          <p:spPr>
            <a:xfrm>
              <a:off x="8901671" y="4166845"/>
              <a:ext cx="198562" cy="198729"/>
            </a:xfrm>
            <a:custGeom>
              <a:avLst/>
              <a:gdLst>
                <a:gd name="connsiteX0" fmla="*/ 198562 w 198562"/>
                <a:gd name="connsiteY0" fmla="*/ 99365 h 198729"/>
                <a:gd name="connsiteX1" fmla="*/ 99282 w 198562"/>
                <a:gd name="connsiteY1" fmla="*/ 198730 h 198729"/>
                <a:gd name="connsiteX2" fmla="*/ 0 w 198562"/>
                <a:gd name="connsiteY2" fmla="*/ 99365 h 198729"/>
                <a:gd name="connsiteX3" fmla="*/ 99282 w 198562"/>
                <a:gd name="connsiteY3" fmla="*/ 0 h 198729"/>
                <a:gd name="connsiteX4" fmla="*/ 198562 w 198562"/>
                <a:gd name="connsiteY4" fmla="*/ 99365 h 198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62" h="198729">
                  <a:moveTo>
                    <a:pt x="198562" y="99365"/>
                  </a:moveTo>
                  <a:cubicBezTo>
                    <a:pt x="198562" y="154242"/>
                    <a:pt x="154099" y="198730"/>
                    <a:pt x="99282" y="198730"/>
                  </a:cubicBezTo>
                  <a:cubicBezTo>
                    <a:pt x="44465" y="198730"/>
                    <a:pt x="0" y="154242"/>
                    <a:pt x="0" y="99365"/>
                  </a:cubicBezTo>
                  <a:cubicBezTo>
                    <a:pt x="0" y="44501"/>
                    <a:pt x="44465" y="0"/>
                    <a:pt x="99282" y="0"/>
                  </a:cubicBezTo>
                  <a:cubicBezTo>
                    <a:pt x="154099" y="0"/>
                    <a:pt x="198562" y="44501"/>
                    <a:pt x="198562"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90" name="Freeform: Shape 3989">
              <a:extLst>
                <a:ext uri="{FF2B5EF4-FFF2-40B4-BE49-F238E27FC236}">
                  <a16:creationId xmlns:a16="http://schemas.microsoft.com/office/drawing/2014/main" id="{030C676A-EC16-795A-D254-3477985BFC17}"/>
                </a:ext>
              </a:extLst>
            </p:cNvPr>
            <p:cNvSpPr/>
            <p:nvPr/>
          </p:nvSpPr>
          <p:spPr>
            <a:xfrm>
              <a:off x="9032727" y="4332338"/>
              <a:ext cx="198559" cy="198691"/>
            </a:xfrm>
            <a:custGeom>
              <a:avLst/>
              <a:gdLst>
                <a:gd name="connsiteX0" fmla="*/ 198559 w 198559"/>
                <a:gd name="connsiteY0" fmla="*/ 99327 h 198691"/>
                <a:gd name="connsiteX1" fmla="*/ 99280 w 198559"/>
                <a:gd name="connsiteY1" fmla="*/ 198691 h 198691"/>
                <a:gd name="connsiteX2" fmla="*/ 0 w 198559"/>
                <a:gd name="connsiteY2" fmla="*/ 99327 h 198691"/>
                <a:gd name="connsiteX3" fmla="*/ 99280 w 198559"/>
                <a:gd name="connsiteY3" fmla="*/ 0 h 198691"/>
                <a:gd name="connsiteX4" fmla="*/ 198559 w 198559"/>
                <a:gd name="connsiteY4" fmla="*/ 99327 h 19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59" h="198691">
                  <a:moveTo>
                    <a:pt x="198559" y="99327"/>
                  </a:moveTo>
                  <a:cubicBezTo>
                    <a:pt x="198559" y="154241"/>
                    <a:pt x="154097" y="198691"/>
                    <a:pt x="99280" y="198691"/>
                  </a:cubicBezTo>
                  <a:cubicBezTo>
                    <a:pt x="44463" y="198691"/>
                    <a:pt x="0" y="154241"/>
                    <a:pt x="0" y="99327"/>
                  </a:cubicBezTo>
                  <a:cubicBezTo>
                    <a:pt x="0" y="44450"/>
                    <a:pt x="44463" y="0"/>
                    <a:pt x="99280" y="0"/>
                  </a:cubicBezTo>
                  <a:cubicBezTo>
                    <a:pt x="154097" y="0"/>
                    <a:pt x="198559" y="44450"/>
                    <a:pt x="198559" y="99327"/>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91" name="Freeform: Shape 3990">
              <a:extLst>
                <a:ext uri="{FF2B5EF4-FFF2-40B4-BE49-F238E27FC236}">
                  <a16:creationId xmlns:a16="http://schemas.microsoft.com/office/drawing/2014/main" id="{BDB1AD50-8261-22DA-D2DA-FFC28EDED0BF}"/>
                </a:ext>
              </a:extLst>
            </p:cNvPr>
            <p:cNvSpPr/>
            <p:nvPr/>
          </p:nvSpPr>
          <p:spPr>
            <a:xfrm>
              <a:off x="9071987" y="4352582"/>
              <a:ext cx="198559" cy="198691"/>
            </a:xfrm>
            <a:custGeom>
              <a:avLst/>
              <a:gdLst>
                <a:gd name="connsiteX0" fmla="*/ 198559 w 198559"/>
                <a:gd name="connsiteY0" fmla="*/ 99314 h 198691"/>
                <a:gd name="connsiteX1" fmla="*/ 99280 w 198559"/>
                <a:gd name="connsiteY1" fmla="*/ 198692 h 198691"/>
                <a:gd name="connsiteX2" fmla="*/ 0 w 198559"/>
                <a:gd name="connsiteY2" fmla="*/ 99314 h 198691"/>
                <a:gd name="connsiteX3" fmla="*/ 99280 w 198559"/>
                <a:gd name="connsiteY3" fmla="*/ 0 h 198691"/>
                <a:gd name="connsiteX4" fmla="*/ 198559 w 198559"/>
                <a:gd name="connsiteY4" fmla="*/ 99314 h 19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59" h="198691">
                  <a:moveTo>
                    <a:pt x="198559" y="99314"/>
                  </a:moveTo>
                  <a:cubicBezTo>
                    <a:pt x="198559" y="154242"/>
                    <a:pt x="154097" y="198692"/>
                    <a:pt x="99280" y="198692"/>
                  </a:cubicBezTo>
                  <a:cubicBezTo>
                    <a:pt x="44463" y="198692"/>
                    <a:pt x="0" y="154242"/>
                    <a:pt x="0" y="99314"/>
                  </a:cubicBezTo>
                  <a:cubicBezTo>
                    <a:pt x="0" y="44450"/>
                    <a:pt x="44463" y="0"/>
                    <a:pt x="99280" y="0"/>
                  </a:cubicBezTo>
                  <a:cubicBezTo>
                    <a:pt x="154097" y="0"/>
                    <a:pt x="198559" y="44450"/>
                    <a:pt x="198559" y="99314"/>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92" name="Freeform: Shape 3991">
              <a:extLst>
                <a:ext uri="{FF2B5EF4-FFF2-40B4-BE49-F238E27FC236}">
                  <a16:creationId xmlns:a16="http://schemas.microsoft.com/office/drawing/2014/main" id="{CB74124C-225A-99E5-4B8A-4CBEEE3AAC50}"/>
                </a:ext>
              </a:extLst>
            </p:cNvPr>
            <p:cNvSpPr/>
            <p:nvPr/>
          </p:nvSpPr>
          <p:spPr>
            <a:xfrm>
              <a:off x="8728286" y="4209313"/>
              <a:ext cx="198512" cy="198729"/>
            </a:xfrm>
            <a:custGeom>
              <a:avLst/>
              <a:gdLst>
                <a:gd name="connsiteX0" fmla="*/ 198512 w 198512"/>
                <a:gd name="connsiteY0" fmla="*/ 99365 h 198729"/>
                <a:gd name="connsiteX1" fmla="*/ 99233 w 198512"/>
                <a:gd name="connsiteY1" fmla="*/ 198730 h 198729"/>
                <a:gd name="connsiteX2" fmla="*/ 0 w 198512"/>
                <a:gd name="connsiteY2" fmla="*/ 99365 h 198729"/>
                <a:gd name="connsiteX3" fmla="*/ 99233 w 198512"/>
                <a:gd name="connsiteY3" fmla="*/ 0 h 198729"/>
                <a:gd name="connsiteX4" fmla="*/ 198512 w 198512"/>
                <a:gd name="connsiteY4" fmla="*/ 99365 h 198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12" h="198729">
                  <a:moveTo>
                    <a:pt x="198512" y="99365"/>
                  </a:moveTo>
                  <a:cubicBezTo>
                    <a:pt x="198512" y="154229"/>
                    <a:pt x="154103" y="198730"/>
                    <a:pt x="99233" y="198730"/>
                  </a:cubicBezTo>
                  <a:cubicBezTo>
                    <a:pt x="44412" y="198730"/>
                    <a:pt x="0" y="154229"/>
                    <a:pt x="0" y="99365"/>
                  </a:cubicBezTo>
                  <a:cubicBezTo>
                    <a:pt x="0" y="44501"/>
                    <a:pt x="44412" y="0"/>
                    <a:pt x="99233" y="0"/>
                  </a:cubicBezTo>
                  <a:cubicBezTo>
                    <a:pt x="154103" y="0"/>
                    <a:pt x="198512" y="44501"/>
                    <a:pt x="198512"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93" name="Freeform: Shape 3992">
              <a:extLst>
                <a:ext uri="{FF2B5EF4-FFF2-40B4-BE49-F238E27FC236}">
                  <a16:creationId xmlns:a16="http://schemas.microsoft.com/office/drawing/2014/main" id="{CEB7909A-DA04-A2FB-5937-D81CF6CFF068}"/>
                </a:ext>
              </a:extLst>
            </p:cNvPr>
            <p:cNvSpPr/>
            <p:nvPr/>
          </p:nvSpPr>
          <p:spPr>
            <a:xfrm>
              <a:off x="9178348" y="4932020"/>
              <a:ext cx="198521" cy="198691"/>
            </a:xfrm>
            <a:custGeom>
              <a:avLst/>
              <a:gdLst>
                <a:gd name="connsiteX0" fmla="*/ 198521 w 198521"/>
                <a:gd name="connsiteY0" fmla="*/ 99365 h 198691"/>
                <a:gd name="connsiteX1" fmla="*/ 99242 w 198521"/>
                <a:gd name="connsiteY1" fmla="*/ 198692 h 198691"/>
                <a:gd name="connsiteX2" fmla="*/ 0 w 198521"/>
                <a:gd name="connsiteY2" fmla="*/ 99365 h 198691"/>
                <a:gd name="connsiteX3" fmla="*/ 99242 w 198521"/>
                <a:gd name="connsiteY3" fmla="*/ 0 h 198691"/>
                <a:gd name="connsiteX4" fmla="*/ 198521 w 198521"/>
                <a:gd name="connsiteY4" fmla="*/ 99365 h 19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21" h="198691">
                  <a:moveTo>
                    <a:pt x="198521" y="99365"/>
                  </a:moveTo>
                  <a:cubicBezTo>
                    <a:pt x="198521" y="154242"/>
                    <a:pt x="154059" y="198692"/>
                    <a:pt x="99242" y="198692"/>
                  </a:cubicBezTo>
                  <a:cubicBezTo>
                    <a:pt x="44412" y="198692"/>
                    <a:pt x="0" y="154242"/>
                    <a:pt x="0" y="99365"/>
                  </a:cubicBezTo>
                  <a:cubicBezTo>
                    <a:pt x="0" y="44501"/>
                    <a:pt x="44412" y="0"/>
                    <a:pt x="99242" y="0"/>
                  </a:cubicBezTo>
                  <a:cubicBezTo>
                    <a:pt x="154059" y="0"/>
                    <a:pt x="198521" y="44501"/>
                    <a:pt x="198521"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94" name="Freeform: Shape 3993">
              <a:extLst>
                <a:ext uri="{FF2B5EF4-FFF2-40B4-BE49-F238E27FC236}">
                  <a16:creationId xmlns:a16="http://schemas.microsoft.com/office/drawing/2014/main" id="{593AF3AF-D2BC-CD70-213D-AA6B56CFE43C}"/>
                </a:ext>
              </a:extLst>
            </p:cNvPr>
            <p:cNvSpPr/>
            <p:nvPr/>
          </p:nvSpPr>
          <p:spPr>
            <a:xfrm>
              <a:off x="8623006" y="4634712"/>
              <a:ext cx="198516" cy="198729"/>
            </a:xfrm>
            <a:custGeom>
              <a:avLst/>
              <a:gdLst>
                <a:gd name="connsiteX0" fmla="*/ 198516 w 198516"/>
                <a:gd name="connsiteY0" fmla="*/ 99365 h 198729"/>
                <a:gd name="connsiteX1" fmla="*/ 99234 w 198516"/>
                <a:gd name="connsiteY1" fmla="*/ 198730 h 198729"/>
                <a:gd name="connsiteX2" fmla="*/ 0 w 198516"/>
                <a:gd name="connsiteY2" fmla="*/ 99365 h 198729"/>
                <a:gd name="connsiteX3" fmla="*/ 99234 w 198516"/>
                <a:gd name="connsiteY3" fmla="*/ 0 h 198729"/>
                <a:gd name="connsiteX4" fmla="*/ 198516 w 198516"/>
                <a:gd name="connsiteY4" fmla="*/ 99365 h 198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16" h="198729">
                  <a:moveTo>
                    <a:pt x="198516" y="99365"/>
                  </a:moveTo>
                  <a:cubicBezTo>
                    <a:pt x="198516" y="154229"/>
                    <a:pt x="154055" y="198730"/>
                    <a:pt x="99234" y="198730"/>
                  </a:cubicBezTo>
                  <a:cubicBezTo>
                    <a:pt x="44412" y="198730"/>
                    <a:pt x="0" y="154229"/>
                    <a:pt x="0" y="99365"/>
                  </a:cubicBezTo>
                  <a:cubicBezTo>
                    <a:pt x="0" y="44501"/>
                    <a:pt x="44412" y="0"/>
                    <a:pt x="99234" y="0"/>
                  </a:cubicBezTo>
                  <a:cubicBezTo>
                    <a:pt x="154055" y="0"/>
                    <a:pt x="198516" y="44501"/>
                    <a:pt x="198516"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95" name="Freeform: Shape 3994">
              <a:extLst>
                <a:ext uri="{FF2B5EF4-FFF2-40B4-BE49-F238E27FC236}">
                  <a16:creationId xmlns:a16="http://schemas.microsoft.com/office/drawing/2014/main" id="{3EF5F29F-6F7F-0672-062A-80D11A3DFBB7}"/>
                </a:ext>
              </a:extLst>
            </p:cNvPr>
            <p:cNvSpPr/>
            <p:nvPr/>
          </p:nvSpPr>
          <p:spPr>
            <a:xfrm>
              <a:off x="8880259" y="4284523"/>
              <a:ext cx="198568" cy="198729"/>
            </a:xfrm>
            <a:custGeom>
              <a:avLst/>
              <a:gdLst>
                <a:gd name="connsiteX0" fmla="*/ 198568 w 198568"/>
                <a:gd name="connsiteY0" fmla="*/ 99365 h 198729"/>
                <a:gd name="connsiteX1" fmla="*/ 99289 w 198568"/>
                <a:gd name="connsiteY1" fmla="*/ 198730 h 198729"/>
                <a:gd name="connsiteX2" fmla="*/ 0 w 198568"/>
                <a:gd name="connsiteY2" fmla="*/ 99365 h 198729"/>
                <a:gd name="connsiteX3" fmla="*/ 99289 w 198568"/>
                <a:gd name="connsiteY3" fmla="*/ 0 h 198729"/>
                <a:gd name="connsiteX4" fmla="*/ 198568 w 198568"/>
                <a:gd name="connsiteY4" fmla="*/ 99365 h 198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68" h="198729">
                  <a:moveTo>
                    <a:pt x="198568" y="99365"/>
                  </a:moveTo>
                  <a:cubicBezTo>
                    <a:pt x="198568" y="154229"/>
                    <a:pt x="154106" y="198730"/>
                    <a:pt x="99289" y="198730"/>
                  </a:cubicBezTo>
                  <a:cubicBezTo>
                    <a:pt x="44459" y="198730"/>
                    <a:pt x="0" y="154229"/>
                    <a:pt x="0" y="99365"/>
                  </a:cubicBezTo>
                  <a:cubicBezTo>
                    <a:pt x="0" y="44501"/>
                    <a:pt x="44459" y="0"/>
                    <a:pt x="99289" y="0"/>
                  </a:cubicBezTo>
                  <a:cubicBezTo>
                    <a:pt x="154106" y="0"/>
                    <a:pt x="198568" y="44501"/>
                    <a:pt x="198568"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96" name="Freeform: Shape 3995">
              <a:extLst>
                <a:ext uri="{FF2B5EF4-FFF2-40B4-BE49-F238E27FC236}">
                  <a16:creationId xmlns:a16="http://schemas.microsoft.com/office/drawing/2014/main" id="{DD3B6906-C0DB-4DE3-A3FD-98646ACDEC0F}"/>
                </a:ext>
              </a:extLst>
            </p:cNvPr>
            <p:cNvSpPr/>
            <p:nvPr/>
          </p:nvSpPr>
          <p:spPr>
            <a:xfrm>
              <a:off x="8687493" y="4877257"/>
              <a:ext cx="198515" cy="198729"/>
            </a:xfrm>
            <a:custGeom>
              <a:avLst/>
              <a:gdLst>
                <a:gd name="connsiteX0" fmla="*/ 198515 w 198515"/>
                <a:gd name="connsiteY0" fmla="*/ 99365 h 198729"/>
                <a:gd name="connsiteX1" fmla="*/ 99233 w 198515"/>
                <a:gd name="connsiteY1" fmla="*/ 198730 h 198729"/>
                <a:gd name="connsiteX2" fmla="*/ 0 w 198515"/>
                <a:gd name="connsiteY2" fmla="*/ 99365 h 198729"/>
                <a:gd name="connsiteX3" fmla="*/ 99233 w 198515"/>
                <a:gd name="connsiteY3" fmla="*/ 0 h 198729"/>
                <a:gd name="connsiteX4" fmla="*/ 198515 w 198515"/>
                <a:gd name="connsiteY4" fmla="*/ 99365 h 198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15" h="198729">
                  <a:moveTo>
                    <a:pt x="198515" y="99365"/>
                  </a:moveTo>
                  <a:cubicBezTo>
                    <a:pt x="198515" y="154229"/>
                    <a:pt x="154054" y="198730"/>
                    <a:pt x="99233" y="198730"/>
                  </a:cubicBezTo>
                  <a:cubicBezTo>
                    <a:pt x="44412" y="198730"/>
                    <a:pt x="0" y="154229"/>
                    <a:pt x="0" y="99365"/>
                  </a:cubicBezTo>
                  <a:cubicBezTo>
                    <a:pt x="0" y="44488"/>
                    <a:pt x="44412" y="0"/>
                    <a:pt x="99233" y="0"/>
                  </a:cubicBezTo>
                  <a:cubicBezTo>
                    <a:pt x="154054" y="0"/>
                    <a:pt x="198515" y="44488"/>
                    <a:pt x="198515"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97" name="Freeform: Shape 3996">
              <a:extLst>
                <a:ext uri="{FF2B5EF4-FFF2-40B4-BE49-F238E27FC236}">
                  <a16:creationId xmlns:a16="http://schemas.microsoft.com/office/drawing/2014/main" id="{445F09FA-83DE-60B7-100D-A5010490D148}"/>
                </a:ext>
              </a:extLst>
            </p:cNvPr>
            <p:cNvSpPr/>
            <p:nvPr/>
          </p:nvSpPr>
          <p:spPr>
            <a:xfrm>
              <a:off x="8694631" y="4402239"/>
              <a:ext cx="198564" cy="198742"/>
            </a:xfrm>
            <a:custGeom>
              <a:avLst/>
              <a:gdLst>
                <a:gd name="connsiteX0" fmla="*/ 198565 w 198564"/>
                <a:gd name="connsiteY0" fmla="*/ 99365 h 198742"/>
                <a:gd name="connsiteX1" fmla="*/ 99282 w 198564"/>
                <a:gd name="connsiteY1" fmla="*/ 198742 h 198742"/>
                <a:gd name="connsiteX2" fmla="*/ 0 w 198564"/>
                <a:gd name="connsiteY2" fmla="*/ 99365 h 198742"/>
                <a:gd name="connsiteX3" fmla="*/ 99282 w 198564"/>
                <a:gd name="connsiteY3" fmla="*/ 0 h 198742"/>
                <a:gd name="connsiteX4" fmla="*/ 198565 w 198564"/>
                <a:gd name="connsiteY4" fmla="*/ 99365 h 198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64" h="198742">
                  <a:moveTo>
                    <a:pt x="198565" y="99365"/>
                  </a:moveTo>
                  <a:cubicBezTo>
                    <a:pt x="198565" y="154241"/>
                    <a:pt x="154103" y="198742"/>
                    <a:pt x="99282" y="198742"/>
                  </a:cubicBezTo>
                  <a:cubicBezTo>
                    <a:pt x="44461" y="198742"/>
                    <a:pt x="0" y="154241"/>
                    <a:pt x="0" y="99365"/>
                  </a:cubicBezTo>
                  <a:cubicBezTo>
                    <a:pt x="0" y="44501"/>
                    <a:pt x="44461" y="0"/>
                    <a:pt x="99282" y="0"/>
                  </a:cubicBezTo>
                  <a:cubicBezTo>
                    <a:pt x="154103" y="0"/>
                    <a:pt x="198565" y="44501"/>
                    <a:pt x="198565"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98" name="Freeform: Shape 3997">
              <a:extLst>
                <a:ext uri="{FF2B5EF4-FFF2-40B4-BE49-F238E27FC236}">
                  <a16:creationId xmlns:a16="http://schemas.microsoft.com/office/drawing/2014/main" id="{4B66344D-9563-F5F7-59EA-898D8C95E6D9}"/>
                </a:ext>
              </a:extLst>
            </p:cNvPr>
            <p:cNvSpPr/>
            <p:nvPr/>
          </p:nvSpPr>
          <p:spPr>
            <a:xfrm>
              <a:off x="8803826" y="4543780"/>
              <a:ext cx="198562" cy="198678"/>
            </a:xfrm>
            <a:custGeom>
              <a:avLst/>
              <a:gdLst>
                <a:gd name="connsiteX0" fmla="*/ 198562 w 198562"/>
                <a:gd name="connsiteY0" fmla="*/ 99314 h 198678"/>
                <a:gd name="connsiteX1" fmla="*/ 99284 w 198562"/>
                <a:gd name="connsiteY1" fmla="*/ 198679 h 198678"/>
                <a:gd name="connsiteX2" fmla="*/ 0 w 198562"/>
                <a:gd name="connsiteY2" fmla="*/ 99314 h 198678"/>
                <a:gd name="connsiteX3" fmla="*/ 99284 w 198562"/>
                <a:gd name="connsiteY3" fmla="*/ 0 h 198678"/>
                <a:gd name="connsiteX4" fmla="*/ 198562 w 198562"/>
                <a:gd name="connsiteY4" fmla="*/ 99314 h 198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62" h="198678">
                  <a:moveTo>
                    <a:pt x="198562" y="99314"/>
                  </a:moveTo>
                  <a:cubicBezTo>
                    <a:pt x="198562" y="154178"/>
                    <a:pt x="154099" y="198679"/>
                    <a:pt x="99284" y="198679"/>
                  </a:cubicBezTo>
                  <a:cubicBezTo>
                    <a:pt x="44463" y="198679"/>
                    <a:pt x="0" y="154178"/>
                    <a:pt x="0" y="99314"/>
                  </a:cubicBezTo>
                  <a:cubicBezTo>
                    <a:pt x="0" y="44450"/>
                    <a:pt x="44463" y="0"/>
                    <a:pt x="99284" y="0"/>
                  </a:cubicBezTo>
                  <a:cubicBezTo>
                    <a:pt x="154099" y="0"/>
                    <a:pt x="198562" y="44450"/>
                    <a:pt x="198562" y="99314"/>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99" name="Freeform: Shape 3998">
              <a:extLst>
                <a:ext uri="{FF2B5EF4-FFF2-40B4-BE49-F238E27FC236}">
                  <a16:creationId xmlns:a16="http://schemas.microsoft.com/office/drawing/2014/main" id="{93C81CDE-429D-5B49-D3A0-8091A5557BAD}"/>
                </a:ext>
              </a:extLst>
            </p:cNvPr>
            <p:cNvSpPr/>
            <p:nvPr/>
          </p:nvSpPr>
          <p:spPr>
            <a:xfrm>
              <a:off x="9036597" y="4393057"/>
              <a:ext cx="198559" cy="198691"/>
            </a:xfrm>
            <a:custGeom>
              <a:avLst/>
              <a:gdLst>
                <a:gd name="connsiteX0" fmla="*/ 198559 w 198559"/>
                <a:gd name="connsiteY0" fmla="*/ 99327 h 198691"/>
                <a:gd name="connsiteX1" fmla="*/ 99280 w 198559"/>
                <a:gd name="connsiteY1" fmla="*/ 198692 h 198691"/>
                <a:gd name="connsiteX2" fmla="*/ 0 w 198559"/>
                <a:gd name="connsiteY2" fmla="*/ 99327 h 198691"/>
                <a:gd name="connsiteX3" fmla="*/ 99280 w 198559"/>
                <a:gd name="connsiteY3" fmla="*/ 0 h 198691"/>
                <a:gd name="connsiteX4" fmla="*/ 198559 w 198559"/>
                <a:gd name="connsiteY4" fmla="*/ 99327 h 19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59" h="198691">
                  <a:moveTo>
                    <a:pt x="198559" y="99327"/>
                  </a:moveTo>
                  <a:cubicBezTo>
                    <a:pt x="198559" y="154191"/>
                    <a:pt x="154097" y="198692"/>
                    <a:pt x="99280" y="198692"/>
                  </a:cubicBezTo>
                  <a:cubicBezTo>
                    <a:pt x="44463" y="198692"/>
                    <a:pt x="0" y="154191"/>
                    <a:pt x="0" y="99327"/>
                  </a:cubicBezTo>
                  <a:cubicBezTo>
                    <a:pt x="0" y="44450"/>
                    <a:pt x="44463" y="0"/>
                    <a:pt x="99280" y="0"/>
                  </a:cubicBezTo>
                  <a:cubicBezTo>
                    <a:pt x="154097" y="0"/>
                    <a:pt x="198559" y="44450"/>
                    <a:pt x="198559" y="99327"/>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4000" name="Freeform: Shape 3999">
              <a:extLst>
                <a:ext uri="{FF2B5EF4-FFF2-40B4-BE49-F238E27FC236}">
                  <a16:creationId xmlns:a16="http://schemas.microsoft.com/office/drawing/2014/main" id="{CE774D69-9CD9-89E8-8697-46B68CA3CDD1}"/>
                </a:ext>
              </a:extLst>
            </p:cNvPr>
            <p:cNvSpPr/>
            <p:nvPr/>
          </p:nvSpPr>
          <p:spPr>
            <a:xfrm>
              <a:off x="8551730" y="4790084"/>
              <a:ext cx="198564" cy="198742"/>
            </a:xfrm>
            <a:custGeom>
              <a:avLst/>
              <a:gdLst>
                <a:gd name="connsiteX0" fmla="*/ 198565 w 198564"/>
                <a:gd name="connsiteY0" fmla="*/ 99365 h 198742"/>
                <a:gd name="connsiteX1" fmla="*/ 99282 w 198564"/>
                <a:gd name="connsiteY1" fmla="*/ 198742 h 198742"/>
                <a:gd name="connsiteX2" fmla="*/ 0 w 198564"/>
                <a:gd name="connsiteY2" fmla="*/ 99365 h 198742"/>
                <a:gd name="connsiteX3" fmla="*/ 99282 w 198564"/>
                <a:gd name="connsiteY3" fmla="*/ 0 h 198742"/>
                <a:gd name="connsiteX4" fmla="*/ 198565 w 198564"/>
                <a:gd name="connsiteY4" fmla="*/ 99365 h 198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64" h="198742">
                  <a:moveTo>
                    <a:pt x="198565" y="99365"/>
                  </a:moveTo>
                  <a:cubicBezTo>
                    <a:pt x="198565" y="154241"/>
                    <a:pt x="154103" y="198742"/>
                    <a:pt x="99282" y="198742"/>
                  </a:cubicBezTo>
                  <a:cubicBezTo>
                    <a:pt x="44461" y="198742"/>
                    <a:pt x="0" y="154241"/>
                    <a:pt x="0" y="99365"/>
                  </a:cubicBezTo>
                  <a:cubicBezTo>
                    <a:pt x="0" y="44501"/>
                    <a:pt x="44461" y="0"/>
                    <a:pt x="99282" y="0"/>
                  </a:cubicBezTo>
                  <a:cubicBezTo>
                    <a:pt x="154103" y="0"/>
                    <a:pt x="198565" y="44501"/>
                    <a:pt x="198565"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4001" name="Freeform: Shape 4000">
              <a:extLst>
                <a:ext uri="{FF2B5EF4-FFF2-40B4-BE49-F238E27FC236}">
                  <a16:creationId xmlns:a16="http://schemas.microsoft.com/office/drawing/2014/main" id="{4464A958-CA8B-0F27-7536-B3BEDDE73981}"/>
                </a:ext>
              </a:extLst>
            </p:cNvPr>
            <p:cNvSpPr/>
            <p:nvPr/>
          </p:nvSpPr>
          <p:spPr>
            <a:xfrm>
              <a:off x="8519362" y="4619333"/>
              <a:ext cx="198515" cy="198678"/>
            </a:xfrm>
            <a:custGeom>
              <a:avLst/>
              <a:gdLst>
                <a:gd name="connsiteX0" fmla="*/ 198515 w 198515"/>
                <a:gd name="connsiteY0" fmla="*/ 99314 h 198678"/>
                <a:gd name="connsiteX1" fmla="*/ 99233 w 198515"/>
                <a:gd name="connsiteY1" fmla="*/ 198679 h 198678"/>
                <a:gd name="connsiteX2" fmla="*/ 0 w 198515"/>
                <a:gd name="connsiteY2" fmla="*/ 99314 h 198678"/>
                <a:gd name="connsiteX3" fmla="*/ 99233 w 198515"/>
                <a:gd name="connsiteY3" fmla="*/ 0 h 198678"/>
                <a:gd name="connsiteX4" fmla="*/ 198515 w 198515"/>
                <a:gd name="connsiteY4" fmla="*/ 99314 h 198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15" h="198678">
                  <a:moveTo>
                    <a:pt x="198515" y="99314"/>
                  </a:moveTo>
                  <a:cubicBezTo>
                    <a:pt x="198515" y="154191"/>
                    <a:pt x="154054" y="198679"/>
                    <a:pt x="99233" y="198679"/>
                  </a:cubicBezTo>
                  <a:cubicBezTo>
                    <a:pt x="44412" y="198679"/>
                    <a:pt x="0" y="154191"/>
                    <a:pt x="0" y="99314"/>
                  </a:cubicBezTo>
                  <a:cubicBezTo>
                    <a:pt x="0" y="44450"/>
                    <a:pt x="44412" y="0"/>
                    <a:pt x="99233" y="0"/>
                  </a:cubicBezTo>
                  <a:cubicBezTo>
                    <a:pt x="154054" y="0"/>
                    <a:pt x="198515" y="44450"/>
                    <a:pt x="198515" y="99314"/>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4002" name="Freeform: Shape 4001">
              <a:extLst>
                <a:ext uri="{FF2B5EF4-FFF2-40B4-BE49-F238E27FC236}">
                  <a16:creationId xmlns:a16="http://schemas.microsoft.com/office/drawing/2014/main" id="{CD22C1C9-805C-D5E5-F6D6-735B538BA38B}"/>
                </a:ext>
              </a:extLst>
            </p:cNvPr>
            <p:cNvSpPr/>
            <p:nvPr/>
          </p:nvSpPr>
          <p:spPr>
            <a:xfrm>
              <a:off x="9114610" y="4788548"/>
              <a:ext cx="198521" cy="198691"/>
            </a:xfrm>
            <a:custGeom>
              <a:avLst/>
              <a:gdLst>
                <a:gd name="connsiteX0" fmla="*/ 198521 w 198521"/>
                <a:gd name="connsiteY0" fmla="*/ 99314 h 198691"/>
                <a:gd name="connsiteX1" fmla="*/ 99229 w 198521"/>
                <a:gd name="connsiteY1" fmla="*/ 198692 h 198691"/>
                <a:gd name="connsiteX2" fmla="*/ 0 w 198521"/>
                <a:gd name="connsiteY2" fmla="*/ 99314 h 198691"/>
                <a:gd name="connsiteX3" fmla="*/ 99229 w 198521"/>
                <a:gd name="connsiteY3" fmla="*/ 0 h 198691"/>
                <a:gd name="connsiteX4" fmla="*/ 198521 w 198521"/>
                <a:gd name="connsiteY4" fmla="*/ 99314 h 19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21" h="198691">
                  <a:moveTo>
                    <a:pt x="198521" y="99314"/>
                  </a:moveTo>
                  <a:cubicBezTo>
                    <a:pt x="198521" y="154191"/>
                    <a:pt x="154059" y="198692"/>
                    <a:pt x="99229" y="198692"/>
                  </a:cubicBezTo>
                  <a:cubicBezTo>
                    <a:pt x="44412" y="198692"/>
                    <a:pt x="0" y="154191"/>
                    <a:pt x="0" y="99314"/>
                  </a:cubicBezTo>
                  <a:cubicBezTo>
                    <a:pt x="0" y="44450"/>
                    <a:pt x="44412" y="0"/>
                    <a:pt x="99229" y="0"/>
                  </a:cubicBezTo>
                  <a:cubicBezTo>
                    <a:pt x="154059" y="0"/>
                    <a:pt x="198521" y="44450"/>
                    <a:pt x="198521" y="99314"/>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4003" name="Freeform: Shape 4002">
              <a:extLst>
                <a:ext uri="{FF2B5EF4-FFF2-40B4-BE49-F238E27FC236}">
                  <a16:creationId xmlns:a16="http://schemas.microsoft.com/office/drawing/2014/main" id="{153AA76B-B2DA-8B74-4D21-538F3C5D6752}"/>
                </a:ext>
              </a:extLst>
            </p:cNvPr>
            <p:cNvSpPr/>
            <p:nvPr/>
          </p:nvSpPr>
          <p:spPr>
            <a:xfrm>
              <a:off x="8850518" y="4858448"/>
              <a:ext cx="198515" cy="198691"/>
            </a:xfrm>
            <a:custGeom>
              <a:avLst/>
              <a:gdLst>
                <a:gd name="connsiteX0" fmla="*/ 198515 w 198515"/>
                <a:gd name="connsiteY0" fmla="*/ 99314 h 198691"/>
                <a:gd name="connsiteX1" fmla="*/ 99235 w 198515"/>
                <a:gd name="connsiteY1" fmla="*/ 198692 h 198691"/>
                <a:gd name="connsiteX2" fmla="*/ 0 w 198515"/>
                <a:gd name="connsiteY2" fmla="*/ 99314 h 198691"/>
                <a:gd name="connsiteX3" fmla="*/ 99235 w 198515"/>
                <a:gd name="connsiteY3" fmla="*/ 0 h 198691"/>
                <a:gd name="connsiteX4" fmla="*/ 198515 w 198515"/>
                <a:gd name="connsiteY4" fmla="*/ 99314 h 19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15" h="198691">
                  <a:moveTo>
                    <a:pt x="198515" y="99314"/>
                  </a:moveTo>
                  <a:cubicBezTo>
                    <a:pt x="198515" y="154191"/>
                    <a:pt x="154052" y="198692"/>
                    <a:pt x="99235" y="198692"/>
                  </a:cubicBezTo>
                  <a:cubicBezTo>
                    <a:pt x="44412" y="198692"/>
                    <a:pt x="0" y="154191"/>
                    <a:pt x="0" y="99314"/>
                  </a:cubicBezTo>
                  <a:cubicBezTo>
                    <a:pt x="0" y="44450"/>
                    <a:pt x="44412" y="0"/>
                    <a:pt x="99235" y="0"/>
                  </a:cubicBezTo>
                  <a:cubicBezTo>
                    <a:pt x="154052" y="0"/>
                    <a:pt x="198515" y="44450"/>
                    <a:pt x="198515" y="99314"/>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4004" name="Freeform: Shape 4003">
              <a:extLst>
                <a:ext uri="{FF2B5EF4-FFF2-40B4-BE49-F238E27FC236}">
                  <a16:creationId xmlns:a16="http://schemas.microsoft.com/office/drawing/2014/main" id="{1FB4E5FF-551C-E8B6-6055-BAB4E210BE7C}"/>
                </a:ext>
              </a:extLst>
            </p:cNvPr>
            <p:cNvSpPr/>
            <p:nvPr/>
          </p:nvSpPr>
          <p:spPr>
            <a:xfrm>
              <a:off x="9071784" y="4994770"/>
              <a:ext cx="198559" cy="198742"/>
            </a:xfrm>
            <a:custGeom>
              <a:avLst/>
              <a:gdLst>
                <a:gd name="connsiteX0" fmla="*/ 198559 w 198559"/>
                <a:gd name="connsiteY0" fmla="*/ 99378 h 198742"/>
                <a:gd name="connsiteX1" fmla="*/ 99280 w 198559"/>
                <a:gd name="connsiteY1" fmla="*/ 198742 h 198742"/>
                <a:gd name="connsiteX2" fmla="*/ 0 w 198559"/>
                <a:gd name="connsiteY2" fmla="*/ 99378 h 198742"/>
                <a:gd name="connsiteX3" fmla="*/ 99280 w 198559"/>
                <a:gd name="connsiteY3" fmla="*/ 0 h 198742"/>
                <a:gd name="connsiteX4" fmla="*/ 198559 w 198559"/>
                <a:gd name="connsiteY4" fmla="*/ 99378 h 198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59" h="198742">
                  <a:moveTo>
                    <a:pt x="198559" y="99378"/>
                  </a:moveTo>
                  <a:cubicBezTo>
                    <a:pt x="198559" y="154242"/>
                    <a:pt x="154109" y="198742"/>
                    <a:pt x="99280" y="198742"/>
                  </a:cubicBezTo>
                  <a:cubicBezTo>
                    <a:pt x="44463" y="198742"/>
                    <a:pt x="0" y="154242"/>
                    <a:pt x="0" y="99378"/>
                  </a:cubicBezTo>
                  <a:cubicBezTo>
                    <a:pt x="0" y="44501"/>
                    <a:pt x="44463" y="0"/>
                    <a:pt x="99280" y="0"/>
                  </a:cubicBezTo>
                  <a:cubicBezTo>
                    <a:pt x="154109" y="0"/>
                    <a:pt x="198559" y="44501"/>
                    <a:pt x="198559" y="99378"/>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4005" name="Freeform: Shape 4004">
              <a:extLst>
                <a:ext uri="{FF2B5EF4-FFF2-40B4-BE49-F238E27FC236}">
                  <a16:creationId xmlns:a16="http://schemas.microsoft.com/office/drawing/2014/main" id="{58044F9F-5FE5-1F5A-F121-08B30DBCA6F6}"/>
                </a:ext>
              </a:extLst>
            </p:cNvPr>
            <p:cNvSpPr/>
            <p:nvPr/>
          </p:nvSpPr>
          <p:spPr>
            <a:xfrm>
              <a:off x="8929679" y="4185247"/>
              <a:ext cx="198508" cy="198742"/>
            </a:xfrm>
            <a:custGeom>
              <a:avLst/>
              <a:gdLst>
                <a:gd name="connsiteX0" fmla="*/ 198509 w 198508"/>
                <a:gd name="connsiteY0" fmla="*/ 99365 h 198742"/>
                <a:gd name="connsiteX1" fmla="*/ 99229 w 198508"/>
                <a:gd name="connsiteY1" fmla="*/ 198742 h 198742"/>
                <a:gd name="connsiteX2" fmla="*/ 0 w 198508"/>
                <a:gd name="connsiteY2" fmla="*/ 99365 h 198742"/>
                <a:gd name="connsiteX3" fmla="*/ 99229 w 198508"/>
                <a:gd name="connsiteY3" fmla="*/ 0 h 198742"/>
                <a:gd name="connsiteX4" fmla="*/ 198509 w 198508"/>
                <a:gd name="connsiteY4" fmla="*/ 99365 h 198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08" h="198742">
                  <a:moveTo>
                    <a:pt x="198509" y="99365"/>
                  </a:moveTo>
                  <a:cubicBezTo>
                    <a:pt x="198509" y="154241"/>
                    <a:pt x="154097" y="198742"/>
                    <a:pt x="99229" y="198742"/>
                  </a:cubicBezTo>
                  <a:cubicBezTo>
                    <a:pt x="44412" y="198742"/>
                    <a:pt x="0" y="154241"/>
                    <a:pt x="0" y="99365"/>
                  </a:cubicBezTo>
                  <a:cubicBezTo>
                    <a:pt x="0" y="44501"/>
                    <a:pt x="44412" y="0"/>
                    <a:pt x="99229" y="0"/>
                  </a:cubicBezTo>
                  <a:cubicBezTo>
                    <a:pt x="154097" y="0"/>
                    <a:pt x="198509" y="44501"/>
                    <a:pt x="198509"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4006" name="Freeform: Shape 4005">
              <a:extLst>
                <a:ext uri="{FF2B5EF4-FFF2-40B4-BE49-F238E27FC236}">
                  <a16:creationId xmlns:a16="http://schemas.microsoft.com/office/drawing/2014/main" id="{7DAF8B1D-7AD7-8BD8-1A75-57F0786F6602}"/>
                </a:ext>
              </a:extLst>
            </p:cNvPr>
            <p:cNvSpPr/>
            <p:nvPr/>
          </p:nvSpPr>
          <p:spPr>
            <a:xfrm>
              <a:off x="8613935" y="4870158"/>
              <a:ext cx="198515" cy="198729"/>
            </a:xfrm>
            <a:custGeom>
              <a:avLst/>
              <a:gdLst>
                <a:gd name="connsiteX0" fmla="*/ 198515 w 198515"/>
                <a:gd name="connsiteY0" fmla="*/ 99365 h 198729"/>
                <a:gd name="connsiteX1" fmla="*/ 99282 w 198515"/>
                <a:gd name="connsiteY1" fmla="*/ 198730 h 198729"/>
                <a:gd name="connsiteX2" fmla="*/ 0 w 198515"/>
                <a:gd name="connsiteY2" fmla="*/ 99365 h 198729"/>
                <a:gd name="connsiteX3" fmla="*/ 99282 w 198515"/>
                <a:gd name="connsiteY3" fmla="*/ 0 h 198729"/>
                <a:gd name="connsiteX4" fmla="*/ 198515 w 198515"/>
                <a:gd name="connsiteY4" fmla="*/ 99365 h 198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15" h="198729">
                  <a:moveTo>
                    <a:pt x="198515" y="99365"/>
                  </a:moveTo>
                  <a:cubicBezTo>
                    <a:pt x="198515" y="154229"/>
                    <a:pt x="154103" y="198730"/>
                    <a:pt x="99282" y="198730"/>
                  </a:cubicBezTo>
                  <a:cubicBezTo>
                    <a:pt x="44461" y="198730"/>
                    <a:pt x="0" y="154229"/>
                    <a:pt x="0" y="99365"/>
                  </a:cubicBezTo>
                  <a:cubicBezTo>
                    <a:pt x="0" y="44501"/>
                    <a:pt x="44461" y="0"/>
                    <a:pt x="99282" y="0"/>
                  </a:cubicBezTo>
                  <a:cubicBezTo>
                    <a:pt x="154103" y="0"/>
                    <a:pt x="198515" y="44501"/>
                    <a:pt x="198515"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4007" name="Freeform: Shape 4006">
              <a:extLst>
                <a:ext uri="{FF2B5EF4-FFF2-40B4-BE49-F238E27FC236}">
                  <a16:creationId xmlns:a16="http://schemas.microsoft.com/office/drawing/2014/main" id="{1B69285E-8A8F-AB92-B27C-D5D88FC939E8}"/>
                </a:ext>
              </a:extLst>
            </p:cNvPr>
            <p:cNvSpPr/>
            <p:nvPr/>
          </p:nvSpPr>
          <p:spPr>
            <a:xfrm>
              <a:off x="8806305" y="4585398"/>
              <a:ext cx="198518" cy="198729"/>
            </a:xfrm>
            <a:custGeom>
              <a:avLst/>
              <a:gdLst>
                <a:gd name="connsiteX0" fmla="*/ 198519 w 198518"/>
                <a:gd name="connsiteY0" fmla="*/ 99365 h 198729"/>
                <a:gd name="connsiteX1" fmla="*/ 99277 w 198518"/>
                <a:gd name="connsiteY1" fmla="*/ 198730 h 198729"/>
                <a:gd name="connsiteX2" fmla="*/ 0 w 198518"/>
                <a:gd name="connsiteY2" fmla="*/ 99365 h 198729"/>
                <a:gd name="connsiteX3" fmla="*/ 99277 w 198518"/>
                <a:gd name="connsiteY3" fmla="*/ 0 h 198729"/>
                <a:gd name="connsiteX4" fmla="*/ 198519 w 198518"/>
                <a:gd name="connsiteY4" fmla="*/ 99365 h 198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18" h="198729">
                  <a:moveTo>
                    <a:pt x="198519" y="99365"/>
                  </a:moveTo>
                  <a:cubicBezTo>
                    <a:pt x="198519" y="154242"/>
                    <a:pt x="154107" y="198730"/>
                    <a:pt x="99277" y="198730"/>
                  </a:cubicBezTo>
                  <a:cubicBezTo>
                    <a:pt x="44461" y="198730"/>
                    <a:pt x="0" y="154242"/>
                    <a:pt x="0" y="99365"/>
                  </a:cubicBezTo>
                  <a:cubicBezTo>
                    <a:pt x="0" y="44501"/>
                    <a:pt x="44461" y="0"/>
                    <a:pt x="99277" y="0"/>
                  </a:cubicBezTo>
                  <a:cubicBezTo>
                    <a:pt x="154107" y="0"/>
                    <a:pt x="198519" y="44501"/>
                    <a:pt x="198519"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4008" name="Freeform: Shape 4007">
              <a:extLst>
                <a:ext uri="{FF2B5EF4-FFF2-40B4-BE49-F238E27FC236}">
                  <a16:creationId xmlns:a16="http://schemas.microsoft.com/office/drawing/2014/main" id="{761E5C8F-F092-E17F-F1A2-632FA2B1D57A}"/>
                </a:ext>
              </a:extLst>
            </p:cNvPr>
            <p:cNvSpPr/>
            <p:nvPr/>
          </p:nvSpPr>
          <p:spPr>
            <a:xfrm>
              <a:off x="8646748" y="4398569"/>
              <a:ext cx="198516" cy="198691"/>
            </a:xfrm>
            <a:custGeom>
              <a:avLst/>
              <a:gdLst>
                <a:gd name="connsiteX0" fmla="*/ 198516 w 198516"/>
                <a:gd name="connsiteY0" fmla="*/ 99314 h 198691"/>
                <a:gd name="connsiteX1" fmla="*/ 99233 w 198516"/>
                <a:gd name="connsiteY1" fmla="*/ 198692 h 198691"/>
                <a:gd name="connsiteX2" fmla="*/ 0 w 198516"/>
                <a:gd name="connsiteY2" fmla="*/ 99314 h 198691"/>
                <a:gd name="connsiteX3" fmla="*/ 99233 w 198516"/>
                <a:gd name="connsiteY3" fmla="*/ 0 h 198691"/>
                <a:gd name="connsiteX4" fmla="*/ 198516 w 198516"/>
                <a:gd name="connsiteY4" fmla="*/ 99314 h 19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16" h="198691">
                  <a:moveTo>
                    <a:pt x="198516" y="99314"/>
                  </a:moveTo>
                  <a:cubicBezTo>
                    <a:pt x="198516" y="154191"/>
                    <a:pt x="154055" y="198692"/>
                    <a:pt x="99233" y="198692"/>
                  </a:cubicBezTo>
                  <a:cubicBezTo>
                    <a:pt x="44412" y="198692"/>
                    <a:pt x="0" y="154191"/>
                    <a:pt x="0" y="99314"/>
                  </a:cubicBezTo>
                  <a:cubicBezTo>
                    <a:pt x="0" y="44450"/>
                    <a:pt x="44412" y="0"/>
                    <a:pt x="99233" y="0"/>
                  </a:cubicBezTo>
                  <a:cubicBezTo>
                    <a:pt x="154055" y="0"/>
                    <a:pt x="198516" y="44450"/>
                    <a:pt x="198516" y="99314"/>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4009" name="Freeform: Shape 4008">
              <a:extLst>
                <a:ext uri="{FF2B5EF4-FFF2-40B4-BE49-F238E27FC236}">
                  <a16:creationId xmlns:a16="http://schemas.microsoft.com/office/drawing/2014/main" id="{479E2EB8-5669-2D48-A184-75AD1DAE1DDF}"/>
                </a:ext>
              </a:extLst>
            </p:cNvPr>
            <p:cNvSpPr/>
            <p:nvPr/>
          </p:nvSpPr>
          <p:spPr>
            <a:xfrm>
              <a:off x="8969129" y="4428033"/>
              <a:ext cx="198572" cy="198742"/>
            </a:xfrm>
            <a:custGeom>
              <a:avLst/>
              <a:gdLst>
                <a:gd name="connsiteX0" fmla="*/ 198572 w 198572"/>
                <a:gd name="connsiteY0" fmla="*/ 99378 h 198742"/>
                <a:gd name="connsiteX1" fmla="*/ 99280 w 198572"/>
                <a:gd name="connsiteY1" fmla="*/ 198742 h 198742"/>
                <a:gd name="connsiteX2" fmla="*/ 0 w 198572"/>
                <a:gd name="connsiteY2" fmla="*/ 99378 h 198742"/>
                <a:gd name="connsiteX3" fmla="*/ 99280 w 198572"/>
                <a:gd name="connsiteY3" fmla="*/ 0 h 198742"/>
                <a:gd name="connsiteX4" fmla="*/ 198572 w 198572"/>
                <a:gd name="connsiteY4" fmla="*/ 99378 h 198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72" h="198742">
                  <a:moveTo>
                    <a:pt x="198572" y="99378"/>
                  </a:moveTo>
                  <a:cubicBezTo>
                    <a:pt x="198572" y="154242"/>
                    <a:pt x="154110" y="198742"/>
                    <a:pt x="99280" y="198742"/>
                  </a:cubicBezTo>
                  <a:cubicBezTo>
                    <a:pt x="44463" y="198742"/>
                    <a:pt x="0" y="154242"/>
                    <a:pt x="0" y="99378"/>
                  </a:cubicBezTo>
                  <a:cubicBezTo>
                    <a:pt x="0" y="44501"/>
                    <a:pt x="44463" y="0"/>
                    <a:pt x="99280" y="0"/>
                  </a:cubicBezTo>
                  <a:cubicBezTo>
                    <a:pt x="154110" y="0"/>
                    <a:pt x="198572" y="44501"/>
                    <a:pt x="198572" y="99378"/>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4010" name="Freeform: Shape 4009">
              <a:extLst>
                <a:ext uri="{FF2B5EF4-FFF2-40B4-BE49-F238E27FC236}">
                  <a16:creationId xmlns:a16="http://schemas.microsoft.com/office/drawing/2014/main" id="{8FB38DB9-A988-90BA-ED84-EA3943FE7CEE}"/>
                </a:ext>
              </a:extLst>
            </p:cNvPr>
            <p:cNvSpPr/>
            <p:nvPr/>
          </p:nvSpPr>
          <p:spPr>
            <a:xfrm>
              <a:off x="8575372" y="4858296"/>
              <a:ext cx="198516" cy="198742"/>
            </a:xfrm>
            <a:custGeom>
              <a:avLst/>
              <a:gdLst>
                <a:gd name="connsiteX0" fmla="*/ 198516 w 198516"/>
                <a:gd name="connsiteY0" fmla="*/ 99377 h 198742"/>
                <a:gd name="connsiteX1" fmla="*/ 99284 w 198516"/>
                <a:gd name="connsiteY1" fmla="*/ 198742 h 198742"/>
                <a:gd name="connsiteX2" fmla="*/ 0 w 198516"/>
                <a:gd name="connsiteY2" fmla="*/ 99377 h 198742"/>
                <a:gd name="connsiteX3" fmla="*/ 99284 w 198516"/>
                <a:gd name="connsiteY3" fmla="*/ 0 h 198742"/>
                <a:gd name="connsiteX4" fmla="*/ 198516 w 198516"/>
                <a:gd name="connsiteY4" fmla="*/ 99377 h 198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16" h="198742">
                  <a:moveTo>
                    <a:pt x="198516" y="99377"/>
                  </a:moveTo>
                  <a:cubicBezTo>
                    <a:pt x="198516" y="154241"/>
                    <a:pt x="154104" y="198742"/>
                    <a:pt x="99284" y="198742"/>
                  </a:cubicBezTo>
                  <a:cubicBezTo>
                    <a:pt x="44461" y="198742"/>
                    <a:pt x="0" y="154241"/>
                    <a:pt x="0" y="99377"/>
                  </a:cubicBezTo>
                  <a:cubicBezTo>
                    <a:pt x="0" y="44501"/>
                    <a:pt x="44461" y="0"/>
                    <a:pt x="99284" y="0"/>
                  </a:cubicBezTo>
                  <a:cubicBezTo>
                    <a:pt x="154104" y="0"/>
                    <a:pt x="198516" y="44501"/>
                    <a:pt x="198516" y="99377"/>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4011" name="Freeform: Shape 4010">
              <a:extLst>
                <a:ext uri="{FF2B5EF4-FFF2-40B4-BE49-F238E27FC236}">
                  <a16:creationId xmlns:a16="http://schemas.microsoft.com/office/drawing/2014/main" id="{50EC1C75-C441-ED0F-E8E2-A0FB39459A72}"/>
                </a:ext>
              </a:extLst>
            </p:cNvPr>
            <p:cNvSpPr/>
            <p:nvPr/>
          </p:nvSpPr>
          <p:spPr>
            <a:xfrm>
              <a:off x="9144899" y="4851057"/>
              <a:ext cx="198559" cy="198729"/>
            </a:xfrm>
            <a:custGeom>
              <a:avLst/>
              <a:gdLst>
                <a:gd name="connsiteX0" fmla="*/ 198559 w 198559"/>
                <a:gd name="connsiteY0" fmla="*/ 99365 h 198729"/>
                <a:gd name="connsiteX1" fmla="*/ 99280 w 198559"/>
                <a:gd name="connsiteY1" fmla="*/ 198730 h 198729"/>
                <a:gd name="connsiteX2" fmla="*/ 0 w 198559"/>
                <a:gd name="connsiteY2" fmla="*/ 99365 h 198729"/>
                <a:gd name="connsiteX3" fmla="*/ 99280 w 198559"/>
                <a:gd name="connsiteY3" fmla="*/ 0 h 198729"/>
                <a:gd name="connsiteX4" fmla="*/ 198559 w 198559"/>
                <a:gd name="connsiteY4" fmla="*/ 99365 h 198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59" h="198729">
                  <a:moveTo>
                    <a:pt x="198559" y="99365"/>
                  </a:moveTo>
                  <a:cubicBezTo>
                    <a:pt x="198559" y="154242"/>
                    <a:pt x="154097" y="198730"/>
                    <a:pt x="99280" y="198730"/>
                  </a:cubicBezTo>
                  <a:cubicBezTo>
                    <a:pt x="44463" y="198730"/>
                    <a:pt x="0" y="154242"/>
                    <a:pt x="0" y="99365"/>
                  </a:cubicBezTo>
                  <a:cubicBezTo>
                    <a:pt x="0" y="44501"/>
                    <a:pt x="44463" y="0"/>
                    <a:pt x="99280" y="0"/>
                  </a:cubicBezTo>
                  <a:cubicBezTo>
                    <a:pt x="154097" y="0"/>
                    <a:pt x="198559" y="44501"/>
                    <a:pt x="198559"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4012" name="Freeform: Shape 4011">
              <a:extLst>
                <a:ext uri="{FF2B5EF4-FFF2-40B4-BE49-F238E27FC236}">
                  <a16:creationId xmlns:a16="http://schemas.microsoft.com/office/drawing/2014/main" id="{661708B3-BE5A-05B3-B4E2-57B902A89AB5}"/>
                </a:ext>
              </a:extLst>
            </p:cNvPr>
            <p:cNvSpPr/>
            <p:nvPr/>
          </p:nvSpPr>
          <p:spPr>
            <a:xfrm>
              <a:off x="9073815" y="5134965"/>
              <a:ext cx="198521" cy="198742"/>
            </a:xfrm>
            <a:custGeom>
              <a:avLst/>
              <a:gdLst>
                <a:gd name="connsiteX0" fmla="*/ 198521 w 198521"/>
                <a:gd name="connsiteY0" fmla="*/ 99377 h 198742"/>
                <a:gd name="connsiteX1" fmla="*/ 99242 w 198521"/>
                <a:gd name="connsiteY1" fmla="*/ 198742 h 198742"/>
                <a:gd name="connsiteX2" fmla="*/ 0 w 198521"/>
                <a:gd name="connsiteY2" fmla="*/ 99377 h 198742"/>
                <a:gd name="connsiteX3" fmla="*/ 99242 w 198521"/>
                <a:gd name="connsiteY3" fmla="*/ 0 h 198742"/>
                <a:gd name="connsiteX4" fmla="*/ 198521 w 198521"/>
                <a:gd name="connsiteY4" fmla="*/ 99377 h 198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21" h="198742">
                  <a:moveTo>
                    <a:pt x="198521" y="99377"/>
                  </a:moveTo>
                  <a:cubicBezTo>
                    <a:pt x="198521" y="154242"/>
                    <a:pt x="154059" y="198742"/>
                    <a:pt x="99242" y="198742"/>
                  </a:cubicBezTo>
                  <a:cubicBezTo>
                    <a:pt x="44412" y="198742"/>
                    <a:pt x="0" y="154242"/>
                    <a:pt x="0" y="99377"/>
                  </a:cubicBezTo>
                  <a:cubicBezTo>
                    <a:pt x="0" y="44501"/>
                    <a:pt x="44412" y="0"/>
                    <a:pt x="99242" y="0"/>
                  </a:cubicBezTo>
                  <a:cubicBezTo>
                    <a:pt x="154059" y="0"/>
                    <a:pt x="198521" y="44501"/>
                    <a:pt x="198521" y="99377"/>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4013" name="Freeform: Shape 4012">
              <a:extLst>
                <a:ext uri="{FF2B5EF4-FFF2-40B4-BE49-F238E27FC236}">
                  <a16:creationId xmlns:a16="http://schemas.microsoft.com/office/drawing/2014/main" id="{3968E38B-754A-8D1F-493C-D07BFE77CC16}"/>
                </a:ext>
              </a:extLst>
            </p:cNvPr>
            <p:cNvSpPr/>
            <p:nvPr/>
          </p:nvSpPr>
          <p:spPr>
            <a:xfrm>
              <a:off x="8706972" y="4869510"/>
              <a:ext cx="198559" cy="198691"/>
            </a:xfrm>
            <a:custGeom>
              <a:avLst/>
              <a:gdLst>
                <a:gd name="connsiteX0" fmla="*/ 198559 w 198559"/>
                <a:gd name="connsiteY0" fmla="*/ 99314 h 198691"/>
                <a:gd name="connsiteX1" fmla="*/ 99282 w 198559"/>
                <a:gd name="connsiteY1" fmla="*/ 198692 h 198691"/>
                <a:gd name="connsiteX2" fmla="*/ 0 w 198559"/>
                <a:gd name="connsiteY2" fmla="*/ 99314 h 198691"/>
                <a:gd name="connsiteX3" fmla="*/ 99282 w 198559"/>
                <a:gd name="connsiteY3" fmla="*/ 0 h 198691"/>
                <a:gd name="connsiteX4" fmla="*/ 198559 w 198559"/>
                <a:gd name="connsiteY4" fmla="*/ 99314 h 19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59" h="198691">
                  <a:moveTo>
                    <a:pt x="198559" y="99314"/>
                  </a:moveTo>
                  <a:cubicBezTo>
                    <a:pt x="198559" y="154191"/>
                    <a:pt x="154104" y="198692"/>
                    <a:pt x="99282" y="198692"/>
                  </a:cubicBezTo>
                  <a:cubicBezTo>
                    <a:pt x="44461" y="198692"/>
                    <a:pt x="0" y="154191"/>
                    <a:pt x="0" y="99314"/>
                  </a:cubicBezTo>
                  <a:cubicBezTo>
                    <a:pt x="0" y="44450"/>
                    <a:pt x="44461" y="0"/>
                    <a:pt x="99282" y="0"/>
                  </a:cubicBezTo>
                  <a:cubicBezTo>
                    <a:pt x="154104" y="0"/>
                    <a:pt x="198559" y="44450"/>
                    <a:pt x="198559" y="99314"/>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4014" name="Freeform: Shape 4013">
              <a:extLst>
                <a:ext uri="{FF2B5EF4-FFF2-40B4-BE49-F238E27FC236}">
                  <a16:creationId xmlns:a16="http://schemas.microsoft.com/office/drawing/2014/main" id="{94BFA78B-059C-5623-CBAD-51F81034FC05}"/>
                </a:ext>
              </a:extLst>
            </p:cNvPr>
            <p:cNvSpPr/>
            <p:nvPr/>
          </p:nvSpPr>
          <p:spPr>
            <a:xfrm>
              <a:off x="9068511" y="4740732"/>
              <a:ext cx="198521" cy="198678"/>
            </a:xfrm>
            <a:custGeom>
              <a:avLst/>
              <a:gdLst>
                <a:gd name="connsiteX0" fmla="*/ 198521 w 198521"/>
                <a:gd name="connsiteY0" fmla="*/ 99365 h 198678"/>
                <a:gd name="connsiteX1" fmla="*/ 99280 w 198521"/>
                <a:gd name="connsiteY1" fmla="*/ 198679 h 198678"/>
                <a:gd name="connsiteX2" fmla="*/ 0 w 198521"/>
                <a:gd name="connsiteY2" fmla="*/ 99365 h 198678"/>
                <a:gd name="connsiteX3" fmla="*/ 99280 w 198521"/>
                <a:gd name="connsiteY3" fmla="*/ 0 h 198678"/>
                <a:gd name="connsiteX4" fmla="*/ 198521 w 198521"/>
                <a:gd name="connsiteY4" fmla="*/ 99365 h 198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21" h="198678">
                  <a:moveTo>
                    <a:pt x="198521" y="99365"/>
                  </a:moveTo>
                  <a:cubicBezTo>
                    <a:pt x="198521" y="154229"/>
                    <a:pt x="154110" y="198679"/>
                    <a:pt x="99280" y="198679"/>
                  </a:cubicBezTo>
                  <a:cubicBezTo>
                    <a:pt x="44463" y="198679"/>
                    <a:pt x="0" y="154229"/>
                    <a:pt x="0" y="99365"/>
                  </a:cubicBezTo>
                  <a:cubicBezTo>
                    <a:pt x="0" y="44488"/>
                    <a:pt x="44463" y="0"/>
                    <a:pt x="99280" y="0"/>
                  </a:cubicBezTo>
                  <a:cubicBezTo>
                    <a:pt x="154110" y="0"/>
                    <a:pt x="198521" y="44488"/>
                    <a:pt x="198521"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4015" name="Freeform: Shape 4014">
              <a:extLst>
                <a:ext uri="{FF2B5EF4-FFF2-40B4-BE49-F238E27FC236}">
                  <a16:creationId xmlns:a16="http://schemas.microsoft.com/office/drawing/2014/main" id="{6101A7CF-91BF-4367-731E-3AF2D4E0FD4C}"/>
                </a:ext>
              </a:extLst>
            </p:cNvPr>
            <p:cNvSpPr/>
            <p:nvPr/>
          </p:nvSpPr>
          <p:spPr>
            <a:xfrm>
              <a:off x="9173995" y="4950320"/>
              <a:ext cx="198508" cy="198742"/>
            </a:xfrm>
            <a:custGeom>
              <a:avLst/>
              <a:gdLst>
                <a:gd name="connsiteX0" fmla="*/ 198509 w 198508"/>
                <a:gd name="connsiteY0" fmla="*/ 99378 h 198742"/>
                <a:gd name="connsiteX1" fmla="*/ 99229 w 198508"/>
                <a:gd name="connsiteY1" fmla="*/ 198742 h 198742"/>
                <a:gd name="connsiteX2" fmla="*/ 0 w 198508"/>
                <a:gd name="connsiteY2" fmla="*/ 99378 h 198742"/>
                <a:gd name="connsiteX3" fmla="*/ 99229 w 198508"/>
                <a:gd name="connsiteY3" fmla="*/ 0 h 198742"/>
                <a:gd name="connsiteX4" fmla="*/ 198509 w 198508"/>
                <a:gd name="connsiteY4" fmla="*/ 99378 h 198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08" h="198742">
                  <a:moveTo>
                    <a:pt x="198509" y="99378"/>
                  </a:moveTo>
                  <a:cubicBezTo>
                    <a:pt x="198509" y="154242"/>
                    <a:pt x="154046" y="198742"/>
                    <a:pt x="99229" y="198742"/>
                  </a:cubicBezTo>
                  <a:cubicBezTo>
                    <a:pt x="44412" y="198742"/>
                    <a:pt x="0" y="154242"/>
                    <a:pt x="0" y="99378"/>
                  </a:cubicBezTo>
                  <a:cubicBezTo>
                    <a:pt x="0" y="44501"/>
                    <a:pt x="44412" y="0"/>
                    <a:pt x="99229" y="0"/>
                  </a:cubicBezTo>
                  <a:cubicBezTo>
                    <a:pt x="154046" y="0"/>
                    <a:pt x="198509" y="44501"/>
                    <a:pt x="198509" y="99378"/>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4016" name="Freeform: Shape 4015">
              <a:extLst>
                <a:ext uri="{FF2B5EF4-FFF2-40B4-BE49-F238E27FC236}">
                  <a16:creationId xmlns:a16="http://schemas.microsoft.com/office/drawing/2014/main" id="{7AE6BDFF-4945-E41E-DACE-42917029CC1F}"/>
                </a:ext>
              </a:extLst>
            </p:cNvPr>
            <p:cNvSpPr/>
            <p:nvPr/>
          </p:nvSpPr>
          <p:spPr>
            <a:xfrm>
              <a:off x="8627319" y="4582515"/>
              <a:ext cx="198515" cy="198742"/>
            </a:xfrm>
            <a:custGeom>
              <a:avLst/>
              <a:gdLst>
                <a:gd name="connsiteX0" fmla="*/ 198515 w 198515"/>
                <a:gd name="connsiteY0" fmla="*/ 99377 h 198742"/>
                <a:gd name="connsiteX1" fmla="*/ 99233 w 198515"/>
                <a:gd name="connsiteY1" fmla="*/ 198742 h 198742"/>
                <a:gd name="connsiteX2" fmla="*/ 0 w 198515"/>
                <a:gd name="connsiteY2" fmla="*/ 99377 h 198742"/>
                <a:gd name="connsiteX3" fmla="*/ 99233 w 198515"/>
                <a:gd name="connsiteY3" fmla="*/ 0 h 198742"/>
                <a:gd name="connsiteX4" fmla="*/ 198515 w 198515"/>
                <a:gd name="connsiteY4" fmla="*/ 99377 h 198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15" h="198742">
                  <a:moveTo>
                    <a:pt x="198515" y="99377"/>
                  </a:moveTo>
                  <a:cubicBezTo>
                    <a:pt x="198515" y="154242"/>
                    <a:pt x="154103" y="198742"/>
                    <a:pt x="99233" y="198742"/>
                  </a:cubicBezTo>
                  <a:cubicBezTo>
                    <a:pt x="44412" y="198742"/>
                    <a:pt x="0" y="154242"/>
                    <a:pt x="0" y="99377"/>
                  </a:cubicBezTo>
                  <a:cubicBezTo>
                    <a:pt x="0" y="44501"/>
                    <a:pt x="44412" y="0"/>
                    <a:pt x="99233" y="0"/>
                  </a:cubicBezTo>
                  <a:cubicBezTo>
                    <a:pt x="154103" y="0"/>
                    <a:pt x="198515" y="44501"/>
                    <a:pt x="198515" y="99377"/>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4017" name="Freeform: Shape 4016">
              <a:extLst>
                <a:ext uri="{FF2B5EF4-FFF2-40B4-BE49-F238E27FC236}">
                  <a16:creationId xmlns:a16="http://schemas.microsoft.com/office/drawing/2014/main" id="{DAA56700-9545-99DC-AA77-E0D6960ADE5B}"/>
                </a:ext>
              </a:extLst>
            </p:cNvPr>
            <p:cNvSpPr/>
            <p:nvPr/>
          </p:nvSpPr>
          <p:spPr>
            <a:xfrm>
              <a:off x="9149505" y="5286629"/>
              <a:ext cx="198521" cy="198678"/>
            </a:xfrm>
            <a:custGeom>
              <a:avLst/>
              <a:gdLst>
                <a:gd name="connsiteX0" fmla="*/ 198521 w 198521"/>
                <a:gd name="connsiteY0" fmla="*/ 99365 h 198678"/>
                <a:gd name="connsiteX1" fmla="*/ 99229 w 198521"/>
                <a:gd name="connsiteY1" fmla="*/ 198679 h 198678"/>
                <a:gd name="connsiteX2" fmla="*/ 0 w 198521"/>
                <a:gd name="connsiteY2" fmla="*/ 99365 h 198678"/>
                <a:gd name="connsiteX3" fmla="*/ 99229 w 198521"/>
                <a:gd name="connsiteY3" fmla="*/ 0 h 198678"/>
                <a:gd name="connsiteX4" fmla="*/ 198521 w 198521"/>
                <a:gd name="connsiteY4" fmla="*/ 99365 h 198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21" h="198678">
                  <a:moveTo>
                    <a:pt x="198521" y="99365"/>
                  </a:moveTo>
                  <a:cubicBezTo>
                    <a:pt x="198521" y="154229"/>
                    <a:pt x="154059" y="198679"/>
                    <a:pt x="99229" y="198679"/>
                  </a:cubicBezTo>
                  <a:cubicBezTo>
                    <a:pt x="44412" y="198679"/>
                    <a:pt x="0" y="154229"/>
                    <a:pt x="0" y="99365"/>
                  </a:cubicBezTo>
                  <a:cubicBezTo>
                    <a:pt x="0" y="44501"/>
                    <a:pt x="44412" y="0"/>
                    <a:pt x="99229" y="0"/>
                  </a:cubicBezTo>
                  <a:cubicBezTo>
                    <a:pt x="154059" y="0"/>
                    <a:pt x="198521" y="44501"/>
                    <a:pt x="198521"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grpSp>
      <p:grpSp>
        <p:nvGrpSpPr>
          <p:cNvPr id="4344" name="Group 4343">
            <a:extLst>
              <a:ext uri="{FF2B5EF4-FFF2-40B4-BE49-F238E27FC236}">
                <a16:creationId xmlns:a16="http://schemas.microsoft.com/office/drawing/2014/main" id="{E2A5A38F-5E7D-D63E-C35C-D3BBE1D74E6C}"/>
              </a:ext>
            </a:extLst>
          </p:cNvPr>
          <p:cNvGrpSpPr/>
          <p:nvPr/>
        </p:nvGrpSpPr>
        <p:grpSpPr>
          <a:xfrm>
            <a:off x="7381061" y="5572447"/>
            <a:ext cx="938144" cy="1684791"/>
            <a:chOff x="10048061" y="2905446"/>
            <a:chExt cx="938144" cy="1684791"/>
          </a:xfrm>
        </p:grpSpPr>
        <p:sp>
          <p:nvSpPr>
            <p:cNvPr id="4286" name="Diamond 4285">
              <a:extLst>
                <a:ext uri="{FF2B5EF4-FFF2-40B4-BE49-F238E27FC236}">
                  <a16:creationId xmlns:a16="http://schemas.microsoft.com/office/drawing/2014/main" id="{B06E664A-74AA-3146-4C88-CCBD3CE72C39}"/>
                </a:ext>
              </a:extLst>
            </p:cNvPr>
            <p:cNvSpPr>
              <a:spLocks/>
            </p:cNvSpPr>
            <p:nvPr/>
          </p:nvSpPr>
          <p:spPr>
            <a:xfrm>
              <a:off x="10760276" y="3198241"/>
              <a:ext cx="198521" cy="19873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287" name="Diamond 4286">
              <a:extLst>
                <a:ext uri="{FF2B5EF4-FFF2-40B4-BE49-F238E27FC236}">
                  <a16:creationId xmlns:a16="http://schemas.microsoft.com/office/drawing/2014/main" id="{867CA141-020D-78AC-2AC1-37CD8EE28571}"/>
                </a:ext>
              </a:extLst>
            </p:cNvPr>
            <p:cNvSpPr>
              <a:spLocks/>
            </p:cNvSpPr>
            <p:nvPr/>
          </p:nvSpPr>
          <p:spPr>
            <a:xfrm>
              <a:off x="10295346" y="3505026"/>
              <a:ext cx="198508" cy="198734"/>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288" name="Diamond 4287">
              <a:extLst>
                <a:ext uri="{FF2B5EF4-FFF2-40B4-BE49-F238E27FC236}">
                  <a16:creationId xmlns:a16="http://schemas.microsoft.com/office/drawing/2014/main" id="{8B526B03-2E81-4F4F-9C34-10A53ABEF8CE}"/>
                </a:ext>
              </a:extLst>
            </p:cNvPr>
            <p:cNvSpPr>
              <a:spLocks/>
            </p:cNvSpPr>
            <p:nvPr/>
          </p:nvSpPr>
          <p:spPr>
            <a:xfrm>
              <a:off x="10557948" y="3420441"/>
              <a:ext cx="198521" cy="198686"/>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289" name="Diamond 4288">
              <a:extLst>
                <a:ext uri="{FF2B5EF4-FFF2-40B4-BE49-F238E27FC236}">
                  <a16:creationId xmlns:a16="http://schemas.microsoft.com/office/drawing/2014/main" id="{0399F0BD-B8AB-685C-AD87-72AA8CEDED34}"/>
                </a:ext>
              </a:extLst>
            </p:cNvPr>
            <p:cNvSpPr>
              <a:spLocks/>
            </p:cNvSpPr>
            <p:nvPr/>
          </p:nvSpPr>
          <p:spPr>
            <a:xfrm>
              <a:off x="10368207" y="3078385"/>
              <a:ext cx="198559" cy="198686"/>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290" name="Diamond 4289">
              <a:extLst>
                <a:ext uri="{FF2B5EF4-FFF2-40B4-BE49-F238E27FC236}">
                  <a16:creationId xmlns:a16="http://schemas.microsoft.com/office/drawing/2014/main" id="{2599F60E-535E-8B2C-E7FC-316694196163}"/>
                </a:ext>
              </a:extLst>
            </p:cNvPr>
            <p:cNvSpPr>
              <a:spLocks/>
            </p:cNvSpPr>
            <p:nvPr/>
          </p:nvSpPr>
          <p:spPr>
            <a:xfrm>
              <a:off x="10360480" y="3065586"/>
              <a:ext cx="198508" cy="19873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291" name="Diamond 4290">
              <a:extLst>
                <a:ext uri="{FF2B5EF4-FFF2-40B4-BE49-F238E27FC236}">
                  <a16:creationId xmlns:a16="http://schemas.microsoft.com/office/drawing/2014/main" id="{969E69B0-29AB-AF06-F597-D682D2B9A9F4}"/>
                </a:ext>
              </a:extLst>
            </p:cNvPr>
            <p:cNvSpPr>
              <a:spLocks/>
            </p:cNvSpPr>
            <p:nvPr/>
          </p:nvSpPr>
          <p:spPr>
            <a:xfrm>
              <a:off x="10750366" y="2961208"/>
              <a:ext cx="198521"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292" name="Diamond 4291">
              <a:extLst>
                <a:ext uri="{FF2B5EF4-FFF2-40B4-BE49-F238E27FC236}">
                  <a16:creationId xmlns:a16="http://schemas.microsoft.com/office/drawing/2014/main" id="{18EBBE67-F433-57F2-20C4-1BCDDF6C1144}"/>
                </a:ext>
              </a:extLst>
            </p:cNvPr>
            <p:cNvSpPr>
              <a:spLocks/>
            </p:cNvSpPr>
            <p:nvPr/>
          </p:nvSpPr>
          <p:spPr>
            <a:xfrm>
              <a:off x="10141592" y="3858298"/>
              <a:ext cx="198508" cy="198729"/>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293" name="Diamond 4292">
              <a:extLst>
                <a:ext uri="{FF2B5EF4-FFF2-40B4-BE49-F238E27FC236}">
                  <a16:creationId xmlns:a16="http://schemas.microsoft.com/office/drawing/2014/main" id="{BCB8BBA6-C87F-978E-51FB-B06EDFBCA1DD}"/>
                </a:ext>
              </a:extLst>
            </p:cNvPr>
            <p:cNvSpPr>
              <a:spLocks/>
            </p:cNvSpPr>
            <p:nvPr/>
          </p:nvSpPr>
          <p:spPr>
            <a:xfrm>
              <a:off x="10386251" y="3155677"/>
              <a:ext cx="198559"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294" name="Diamond 4293">
              <a:extLst>
                <a:ext uri="{FF2B5EF4-FFF2-40B4-BE49-F238E27FC236}">
                  <a16:creationId xmlns:a16="http://schemas.microsoft.com/office/drawing/2014/main" id="{B8103C60-E2F1-53BE-3340-6D6C40331722}"/>
                </a:ext>
              </a:extLst>
            </p:cNvPr>
            <p:cNvSpPr>
              <a:spLocks/>
            </p:cNvSpPr>
            <p:nvPr/>
          </p:nvSpPr>
          <p:spPr>
            <a:xfrm>
              <a:off x="10587298" y="4200347"/>
              <a:ext cx="198508" cy="198691"/>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295" name="Diamond 4294">
              <a:extLst>
                <a:ext uri="{FF2B5EF4-FFF2-40B4-BE49-F238E27FC236}">
                  <a16:creationId xmlns:a16="http://schemas.microsoft.com/office/drawing/2014/main" id="{32968CBC-9200-9322-64AA-5CAF2676A456}"/>
                </a:ext>
              </a:extLst>
            </p:cNvPr>
            <p:cNvSpPr>
              <a:spLocks/>
            </p:cNvSpPr>
            <p:nvPr/>
          </p:nvSpPr>
          <p:spPr>
            <a:xfrm>
              <a:off x="10565828" y="3475707"/>
              <a:ext cx="198521" cy="198734"/>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296" name="Diamond 4295">
              <a:extLst>
                <a:ext uri="{FF2B5EF4-FFF2-40B4-BE49-F238E27FC236}">
                  <a16:creationId xmlns:a16="http://schemas.microsoft.com/office/drawing/2014/main" id="{173DF87E-E072-4413-A25F-08B35EE31C44}"/>
                </a:ext>
              </a:extLst>
            </p:cNvPr>
            <p:cNvSpPr>
              <a:spLocks/>
            </p:cNvSpPr>
            <p:nvPr/>
          </p:nvSpPr>
          <p:spPr>
            <a:xfrm>
              <a:off x="10688354" y="2905446"/>
              <a:ext cx="198521" cy="198686"/>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297" name="Diamond 4296">
              <a:extLst>
                <a:ext uri="{FF2B5EF4-FFF2-40B4-BE49-F238E27FC236}">
                  <a16:creationId xmlns:a16="http://schemas.microsoft.com/office/drawing/2014/main" id="{E44BE38E-7974-B64E-96DE-B2F8BB36D758}"/>
                </a:ext>
              </a:extLst>
            </p:cNvPr>
            <p:cNvSpPr>
              <a:spLocks/>
            </p:cNvSpPr>
            <p:nvPr/>
          </p:nvSpPr>
          <p:spPr>
            <a:xfrm>
              <a:off x="10619211" y="4126725"/>
              <a:ext cx="198521" cy="198691"/>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298" name="Diamond 4297">
              <a:extLst>
                <a:ext uri="{FF2B5EF4-FFF2-40B4-BE49-F238E27FC236}">
                  <a16:creationId xmlns:a16="http://schemas.microsoft.com/office/drawing/2014/main" id="{6F61EDD9-E12E-F761-BD22-5B8AB73E9600}"/>
                </a:ext>
              </a:extLst>
            </p:cNvPr>
            <p:cNvSpPr>
              <a:spLocks/>
            </p:cNvSpPr>
            <p:nvPr/>
          </p:nvSpPr>
          <p:spPr>
            <a:xfrm>
              <a:off x="10301247" y="3545507"/>
              <a:ext cx="198508"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299" name="Diamond 4298">
              <a:extLst>
                <a:ext uri="{FF2B5EF4-FFF2-40B4-BE49-F238E27FC236}">
                  <a16:creationId xmlns:a16="http://schemas.microsoft.com/office/drawing/2014/main" id="{4C744ACB-F442-4758-2E98-B1AFC2433CE7}"/>
                </a:ext>
              </a:extLst>
            </p:cNvPr>
            <p:cNvSpPr>
              <a:spLocks/>
            </p:cNvSpPr>
            <p:nvPr/>
          </p:nvSpPr>
          <p:spPr>
            <a:xfrm>
              <a:off x="10097764" y="3012058"/>
              <a:ext cx="198521" cy="198734"/>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00" name="Diamond 4299">
              <a:extLst>
                <a:ext uri="{FF2B5EF4-FFF2-40B4-BE49-F238E27FC236}">
                  <a16:creationId xmlns:a16="http://schemas.microsoft.com/office/drawing/2014/main" id="{92B0C0F1-E27D-0064-8896-36EDBD1C8D3E}"/>
                </a:ext>
              </a:extLst>
            </p:cNvPr>
            <p:cNvSpPr>
              <a:spLocks/>
            </p:cNvSpPr>
            <p:nvPr/>
          </p:nvSpPr>
          <p:spPr>
            <a:xfrm>
              <a:off x="10073578" y="3254846"/>
              <a:ext cx="198521"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01" name="Diamond 4300">
              <a:extLst>
                <a:ext uri="{FF2B5EF4-FFF2-40B4-BE49-F238E27FC236}">
                  <a16:creationId xmlns:a16="http://schemas.microsoft.com/office/drawing/2014/main" id="{BDA039F9-C1BA-3211-E738-CAFB92E6AC84}"/>
                </a:ext>
              </a:extLst>
            </p:cNvPr>
            <p:cNvSpPr>
              <a:spLocks/>
            </p:cNvSpPr>
            <p:nvPr/>
          </p:nvSpPr>
          <p:spPr>
            <a:xfrm>
              <a:off x="10657481" y="3317949"/>
              <a:ext cx="198559"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02" name="Diamond 4301">
              <a:extLst>
                <a:ext uri="{FF2B5EF4-FFF2-40B4-BE49-F238E27FC236}">
                  <a16:creationId xmlns:a16="http://schemas.microsoft.com/office/drawing/2014/main" id="{9E30DF73-6382-AA8F-34E0-148E9BE93ABE}"/>
                </a:ext>
              </a:extLst>
            </p:cNvPr>
            <p:cNvSpPr>
              <a:spLocks/>
            </p:cNvSpPr>
            <p:nvPr/>
          </p:nvSpPr>
          <p:spPr>
            <a:xfrm>
              <a:off x="10564444" y="3622699"/>
              <a:ext cx="198508" cy="198730"/>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03" name="Diamond 4302">
              <a:extLst>
                <a:ext uri="{FF2B5EF4-FFF2-40B4-BE49-F238E27FC236}">
                  <a16:creationId xmlns:a16="http://schemas.microsoft.com/office/drawing/2014/main" id="{12C00EAF-5FFF-C8D8-65CB-B93EF2512F91}"/>
                </a:ext>
              </a:extLst>
            </p:cNvPr>
            <p:cNvSpPr>
              <a:spLocks/>
            </p:cNvSpPr>
            <p:nvPr/>
          </p:nvSpPr>
          <p:spPr>
            <a:xfrm>
              <a:off x="10566970" y="3365078"/>
              <a:ext cx="198572" cy="198734"/>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04" name="Diamond 4303">
              <a:extLst>
                <a:ext uri="{FF2B5EF4-FFF2-40B4-BE49-F238E27FC236}">
                  <a16:creationId xmlns:a16="http://schemas.microsoft.com/office/drawing/2014/main" id="{30C6CCE4-9796-F10D-3661-A16F74DA4335}"/>
                </a:ext>
              </a:extLst>
            </p:cNvPr>
            <p:cNvSpPr>
              <a:spLocks/>
            </p:cNvSpPr>
            <p:nvPr/>
          </p:nvSpPr>
          <p:spPr>
            <a:xfrm>
              <a:off x="10100594" y="3828771"/>
              <a:ext cx="198572" cy="198691"/>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05" name="Diamond 4304">
              <a:extLst>
                <a:ext uri="{FF2B5EF4-FFF2-40B4-BE49-F238E27FC236}">
                  <a16:creationId xmlns:a16="http://schemas.microsoft.com/office/drawing/2014/main" id="{38674E9B-1644-0271-BE93-768B74BB5FF5}"/>
                </a:ext>
              </a:extLst>
            </p:cNvPr>
            <p:cNvSpPr>
              <a:spLocks/>
            </p:cNvSpPr>
            <p:nvPr/>
          </p:nvSpPr>
          <p:spPr>
            <a:xfrm>
              <a:off x="10143572" y="4062387"/>
              <a:ext cx="198508" cy="198691"/>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06" name="Diamond 4305">
              <a:extLst>
                <a:ext uri="{FF2B5EF4-FFF2-40B4-BE49-F238E27FC236}">
                  <a16:creationId xmlns:a16="http://schemas.microsoft.com/office/drawing/2014/main" id="{9AF572F1-A7E8-3884-C660-422C0AECD705}"/>
                </a:ext>
              </a:extLst>
            </p:cNvPr>
            <p:cNvSpPr>
              <a:spLocks/>
            </p:cNvSpPr>
            <p:nvPr/>
          </p:nvSpPr>
          <p:spPr>
            <a:xfrm>
              <a:off x="10577032" y="3957561"/>
              <a:ext cx="198559" cy="198691"/>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07" name="Diamond 4306">
              <a:extLst>
                <a:ext uri="{FF2B5EF4-FFF2-40B4-BE49-F238E27FC236}">
                  <a16:creationId xmlns:a16="http://schemas.microsoft.com/office/drawing/2014/main" id="{090D81EB-8EFE-07BE-3C59-390E6FE7ADC3}"/>
                </a:ext>
              </a:extLst>
            </p:cNvPr>
            <p:cNvSpPr>
              <a:spLocks/>
            </p:cNvSpPr>
            <p:nvPr/>
          </p:nvSpPr>
          <p:spPr>
            <a:xfrm>
              <a:off x="10671604" y="4126979"/>
              <a:ext cx="198572" cy="198678"/>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08" name="Diamond 4307">
              <a:extLst>
                <a:ext uri="{FF2B5EF4-FFF2-40B4-BE49-F238E27FC236}">
                  <a16:creationId xmlns:a16="http://schemas.microsoft.com/office/drawing/2014/main" id="{F24BF534-3419-7A3C-8A7A-EE1F41355C35}"/>
                </a:ext>
              </a:extLst>
            </p:cNvPr>
            <p:cNvSpPr>
              <a:spLocks/>
            </p:cNvSpPr>
            <p:nvPr/>
          </p:nvSpPr>
          <p:spPr>
            <a:xfrm>
              <a:off x="10048061" y="4293616"/>
              <a:ext cx="198508" cy="198691"/>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09" name="Diamond 4308">
              <a:extLst>
                <a:ext uri="{FF2B5EF4-FFF2-40B4-BE49-F238E27FC236}">
                  <a16:creationId xmlns:a16="http://schemas.microsoft.com/office/drawing/2014/main" id="{3FAE8EFA-2F0E-851C-122B-9B36137CC0A9}"/>
                </a:ext>
              </a:extLst>
            </p:cNvPr>
            <p:cNvSpPr>
              <a:spLocks/>
            </p:cNvSpPr>
            <p:nvPr/>
          </p:nvSpPr>
          <p:spPr>
            <a:xfrm>
              <a:off x="10358399" y="3512368"/>
              <a:ext cx="198559"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10" name="Diamond 4309">
              <a:extLst>
                <a:ext uri="{FF2B5EF4-FFF2-40B4-BE49-F238E27FC236}">
                  <a16:creationId xmlns:a16="http://schemas.microsoft.com/office/drawing/2014/main" id="{737A79A2-FF0A-578B-BDB9-F1B86B41BF6E}"/>
                </a:ext>
              </a:extLst>
            </p:cNvPr>
            <p:cNvSpPr>
              <a:spLocks/>
            </p:cNvSpPr>
            <p:nvPr/>
          </p:nvSpPr>
          <p:spPr>
            <a:xfrm>
              <a:off x="10243943" y="3089349"/>
              <a:ext cx="198521" cy="198734"/>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11" name="Diamond 4310">
              <a:extLst>
                <a:ext uri="{FF2B5EF4-FFF2-40B4-BE49-F238E27FC236}">
                  <a16:creationId xmlns:a16="http://schemas.microsoft.com/office/drawing/2014/main" id="{6945FCC4-BEB3-34CF-2742-3BB8D6F8C2C9}"/>
                </a:ext>
              </a:extLst>
            </p:cNvPr>
            <p:cNvSpPr>
              <a:spLocks/>
            </p:cNvSpPr>
            <p:nvPr/>
          </p:nvSpPr>
          <p:spPr>
            <a:xfrm>
              <a:off x="10315915" y="4084066"/>
              <a:ext cx="198508" cy="198729"/>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12" name="Diamond 4311">
              <a:extLst>
                <a:ext uri="{FF2B5EF4-FFF2-40B4-BE49-F238E27FC236}">
                  <a16:creationId xmlns:a16="http://schemas.microsoft.com/office/drawing/2014/main" id="{67A483EA-1892-6568-CE18-3B04473B1FB3}"/>
                </a:ext>
              </a:extLst>
            </p:cNvPr>
            <p:cNvSpPr>
              <a:spLocks/>
            </p:cNvSpPr>
            <p:nvPr/>
          </p:nvSpPr>
          <p:spPr>
            <a:xfrm>
              <a:off x="10459061" y="3291656"/>
              <a:ext cx="198521"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13" name="Diamond 4312">
              <a:extLst>
                <a:ext uri="{FF2B5EF4-FFF2-40B4-BE49-F238E27FC236}">
                  <a16:creationId xmlns:a16="http://schemas.microsoft.com/office/drawing/2014/main" id="{0D5BB0B2-71EA-EEDB-A6E0-481A12664DCA}"/>
                </a:ext>
              </a:extLst>
            </p:cNvPr>
            <p:cNvSpPr>
              <a:spLocks/>
            </p:cNvSpPr>
            <p:nvPr/>
          </p:nvSpPr>
          <p:spPr>
            <a:xfrm>
              <a:off x="10230606" y="3324795"/>
              <a:ext cx="198521"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14" name="Diamond 4313">
              <a:extLst>
                <a:ext uri="{FF2B5EF4-FFF2-40B4-BE49-F238E27FC236}">
                  <a16:creationId xmlns:a16="http://schemas.microsoft.com/office/drawing/2014/main" id="{6248D113-B749-B4DF-FEE8-325625ECB1C9}"/>
                </a:ext>
              </a:extLst>
            </p:cNvPr>
            <p:cNvSpPr>
              <a:spLocks/>
            </p:cNvSpPr>
            <p:nvPr/>
          </p:nvSpPr>
          <p:spPr>
            <a:xfrm>
              <a:off x="10563099" y="3339479"/>
              <a:ext cx="198521" cy="198686"/>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15" name="Diamond 4314">
              <a:extLst>
                <a:ext uri="{FF2B5EF4-FFF2-40B4-BE49-F238E27FC236}">
                  <a16:creationId xmlns:a16="http://schemas.microsoft.com/office/drawing/2014/main" id="{B49B07A1-06C6-31D6-95A1-D36ACD482235}"/>
                </a:ext>
              </a:extLst>
            </p:cNvPr>
            <p:cNvSpPr>
              <a:spLocks/>
            </p:cNvSpPr>
            <p:nvPr/>
          </p:nvSpPr>
          <p:spPr>
            <a:xfrm>
              <a:off x="10590914" y="3335908"/>
              <a:ext cx="198508" cy="198734"/>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16" name="Diamond 4315">
              <a:extLst>
                <a:ext uri="{FF2B5EF4-FFF2-40B4-BE49-F238E27FC236}">
                  <a16:creationId xmlns:a16="http://schemas.microsoft.com/office/drawing/2014/main" id="{F1159120-DA63-002B-4597-963CD8D74077}"/>
                </a:ext>
              </a:extLst>
            </p:cNvPr>
            <p:cNvSpPr>
              <a:spLocks/>
            </p:cNvSpPr>
            <p:nvPr/>
          </p:nvSpPr>
          <p:spPr>
            <a:xfrm>
              <a:off x="10276554" y="3203500"/>
              <a:ext cx="198572"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17" name="Diamond 4316">
              <a:extLst>
                <a:ext uri="{FF2B5EF4-FFF2-40B4-BE49-F238E27FC236}">
                  <a16:creationId xmlns:a16="http://schemas.microsoft.com/office/drawing/2014/main" id="{1978D23B-1542-37CD-C9F1-2B5BFFD586C9}"/>
                </a:ext>
              </a:extLst>
            </p:cNvPr>
            <p:cNvSpPr>
              <a:spLocks/>
            </p:cNvSpPr>
            <p:nvPr/>
          </p:nvSpPr>
          <p:spPr>
            <a:xfrm>
              <a:off x="10262481" y="3423468"/>
              <a:ext cx="198559" cy="198734"/>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18" name="Diamond 4317">
              <a:extLst>
                <a:ext uri="{FF2B5EF4-FFF2-40B4-BE49-F238E27FC236}">
                  <a16:creationId xmlns:a16="http://schemas.microsoft.com/office/drawing/2014/main" id="{0E1A9E87-5897-9731-6767-110E8F445082}"/>
                </a:ext>
              </a:extLst>
            </p:cNvPr>
            <p:cNvSpPr>
              <a:spLocks/>
            </p:cNvSpPr>
            <p:nvPr/>
          </p:nvSpPr>
          <p:spPr>
            <a:xfrm>
              <a:off x="10375986" y="3118717"/>
              <a:ext cx="198521" cy="19873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19" name="Diamond 4318">
              <a:extLst>
                <a:ext uri="{FF2B5EF4-FFF2-40B4-BE49-F238E27FC236}">
                  <a16:creationId xmlns:a16="http://schemas.microsoft.com/office/drawing/2014/main" id="{F904DF27-6616-E587-5ED4-4FCFF5D69CFB}"/>
                </a:ext>
              </a:extLst>
            </p:cNvPr>
            <p:cNvSpPr>
              <a:spLocks/>
            </p:cNvSpPr>
            <p:nvPr/>
          </p:nvSpPr>
          <p:spPr>
            <a:xfrm>
              <a:off x="10083451" y="4100982"/>
              <a:ext cx="198508" cy="198729"/>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20" name="Diamond 4319">
              <a:extLst>
                <a:ext uri="{FF2B5EF4-FFF2-40B4-BE49-F238E27FC236}">
                  <a16:creationId xmlns:a16="http://schemas.microsoft.com/office/drawing/2014/main" id="{3470155C-AA5E-0EFE-70A5-FA74EBDA518F}"/>
                </a:ext>
              </a:extLst>
            </p:cNvPr>
            <p:cNvSpPr>
              <a:spLocks/>
            </p:cNvSpPr>
            <p:nvPr/>
          </p:nvSpPr>
          <p:spPr>
            <a:xfrm>
              <a:off x="10483602" y="3895001"/>
              <a:ext cx="198559" cy="198742"/>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21" name="Diamond 4320">
              <a:extLst>
                <a:ext uri="{FF2B5EF4-FFF2-40B4-BE49-F238E27FC236}">
                  <a16:creationId xmlns:a16="http://schemas.microsoft.com/office/drawing/2014/main" id="{5479D414-F84F-9CE5-3C06-56DA1EE33722}"/>
                </a:ext>
              </a:extLst>
            </p:cNvPr>
            <p:cNvSpPr>
              <a:spLocks/>
            </p:cNvSpPr>
            <p:nvPr/>
          </p:nvSpPr>
          <p:spPr>
            <a:xfrm>
              <a:off x="10363601" y="4038524"/>
              <a:ext cx="198559" cy="198691"/>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22" name="Diamond 4321">
              <a:extLst>
                <a:ext uri="{FF2B5EF4-FFF2-40B4-BE49-F238E27FC236}">
                  <a16:creationId xmlns:a16="http://schemas.microsoft.com/office/drawing/2014/main" id="{3D63D1D8-7E49-D4B0-7D00-036FEEC20ADA}"/>
                </a:ext>
              </a:extLst>
            </p:cNvPr>
            <p:cNvSpPr>
              <a:spLocks/>
            </p:cNvSpPr>
            <p:nvPr/>
          </p:nvSpPr>
          <p:spPr>
            <a:xfrm>
              <a:off x="10787697" y="3085678"/>
              <a:ext cx="198508"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23" name="Diamond 4322">
              <a:extLst>
                <a:ext uri="{FF2B5EF4-FFF2-40B4-BE49-F238E27FC236}">
                  <a16:creationId xmlns:a16="http://schemas.microsoft.com/office/drawing/2014/main" id="{FCDC9B8E-5D06-16F0-935A-376C3AF96375}"/>
                </a:ext>
              </a:extLst>
            </p:cNvPr>
            <p:cNvSpPr>
              <a:spLocks/>
            </p:cNvSpPr>
            <p:nvPr/>
          </p:nvSpPr>
          <p:spPr>
            <a:xfrm>
              <a:off x="10392393" y="3869309"/>
              <a:ext cx="198521" cy="198729"/>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24" name="Diamond 4323">
              <a:extLst>
                <a:ext uri="{FF2B5EF4-FFF2-40B4-BE49-F238E27FC236}">
                  <a16:creationId xmlns:a16="http://schemas.microsoft.com/office/drawing/2014/main" id="{34814609-E8D3-F986-7C90-107EE92E2EBB}"/>
                </a:ext>
              </a:extLst>
            </p:cNvPr>
            <p:cNvSpPr>
              <a:spLocks/>
            </p:cNvSpPr>
            <p:nvPr/>
          </p:nvSpPr>
          <p:spPr>
            <a:xfrm>
              <a:off x="10760733" y="3342258"/>
              <a:ext cx="198559" cy="198734"/>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25" name="Diamond 4324">
              <a:extLst>
                <a:ext uri="{FF2B5EF4-FFF2-40B4-BE49-F238E27FC236}">
                  <a16:creationId xmlns:a16="http://schemas.microsoft.com/office/drawing/2014/main" id="{77DFEC15-B78C-4760-84EC-F95F4274D683}"/>
                </a:ext>
              </a:extLst>
            </p:cNvPr>
            <p:cNvSpPr>
              <a:spLocks/>
            </p:cNvSpPr>
            <p:nvPr/>
          </p:nvSpPr>
          <p:spPr>
            <a:xfrm>
              <a:off x="10756418" y="3162969"/>
              <a:ext cx="198508"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26" name="Diamond 4325">
              <a:extLst>
                <a:ext uri="{FF2B5EF4-FFF2-40B4-BE49-F238E27FC236}">
                  <a16:creationId xmlns:a16="http://schemas.microsoft.com/office/drawing/2014/main" id="{73731D79-21C0-2CD7-4B24-017B104178A6}"/>
                </a:ext>
              </a:extLst>
            </p:cNvPr>
            <p:cNvSpPr>
              <a:spLocks/>
            </p:cNvSpPr>
            <p:nvPr/>
          </p:nvSpPr>
          <p:spPr>
            <a:xfrm>
              <a:off x="10586156" y="3611686"/>
              <a:ext cx="198559" cy="198682"/>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27" name="Diamond 4326">
              <a:extLst>
                <a:ext uri="{FF2B5EF4-FFF2-40B4-BE49-F238E27FC236}">
                  <a16:creationId xmlns:a16="http://schemas.microsoft.com/office/drawing/2014/main" id="{5920BF85-E9F4-063C-7855-55C68F1A0ED5}"/>
                </a:ext>
              </a:extLst>
            </p:cNvPr>
            <p:cNvSpPr>
              <a:spLocks/>
            </p:cNvSpPr>
            <p:nvPr/>
          </p:nvSpPr>
          <p:spPr>
            <a:xfrm>
              <a:off x="10092371" y="3784575"/>
              <a:ext cx="198559" cy="198729"/>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28" name="Diamond 4327">
              <a:extLst>
                <a:ext uri="{FF2B5EF4-FFF2-40B4-BE49-F238E27FC236}">
                  <a16:creationId xmlns:a16="http://schemas.microsoft.com/office/drawing/2014/main" id="{40B12F0C-3A8D-F154-BBB4-37C7D6D55065}"/>
                </a:ext>
              </a:extLst>
            </p:cNvPr>
            <p:cNvSpPr>
              <a:spLocks/>
            </p:cNvSpPr>
            <p:nvPr/>
          </p:nvSpPr>
          <p:spPr>
            <a:xfrm>
              <a:off x="10470215" y="2909118"/>
              <a:ext cx="198521" cy="198734"/>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29" name="Diamond 4328">
              <a:extLst>
                <a:ext uri="{FF2B5EF4-FFF2-40B4-BE49-F238E27FC236}">
                  <a16:creationId xmlns:a16="http://schemas.microsoft.com/office/drawing/2014/main" id="{E11598DC-67B7-8C23-021B-3DEFAF109EB6}"/>
                </a:ext>
              </a:extLst>
            </p:cNvPr>
            <p:cNvSpPr>
              <a:spLocks/>
            </p:cNvSpPr>
            <p:nvPr/>
          </p:nvSpPr>
          <p:spPr>
            <a:xfrm>
              <a:off x="10560130" y="3030611"/>
              <a:ext cx="198559"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30" name="Diamond 4329">
              <a:extLst>
                <a:ext uri="{FF2B5EF4-FFF2-40B4-BE49-F238E27FC236}">
                  <a16:creationId xmlns:a16="http://schemas.microsoft.com/office/drawing/2014/main" id="{F45EF083-E44D-3C66-99DD-2388C92D7B1C}"/>
                </a:ext>
              </a:extLst>
            </p:cNvPr>
            <p:cNvSpPr>
              <a:spLocks/>
            </p:cNvSpPr>
            <p:nvPr/>
          </p:nvSpPr>
          <p:spPr>
            <a:xfrm>
              <a:off x="10101038" y="3192437"/>
              <a:ext cx="198571" cy="198734"/>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31" name="Diamond 4330">
              <a:extLst>
                <a:ext uri="{FF2B5EF4-FFF2-40B4-BE49-F238E27FC236}">
                  <a16:creationId xmlns:a16="http://schemas.microsoft.com/office/drawing/2014/main" id="{4D3CB58D-ADFA-347A-9BC6-F001C2B4D497}"/>
                </a:ext>
              </a:extLst>
            </p:cNvPr>
            <p:cNvSpPr>
              <a:spLocks/>
            </p:cNvSpPr>
            <p:nvPr/>
          </p:nvSpPr>
          <p:spPr>
            <a:xfrm>
              <a:off x="10084935" y="2979017"/>
              <a:ext cx="198559" cy="19873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32" name="Diamond 4331">
              <a:extLst>
                <a:ext uri="{FF2B5EF4-FFF2-40B4-BE49-F238E27FC236}">
                  <a16:creationId xmlns:a16="http://schemas.microsoft.com/office/drawing/2014/main" id="{2B45E046-ADBD-6D0F-1305-5720DD5AE67A}"/>
                </a:ext>
              </a:extLst>
            </p:cNvPr>
            <p:cNvSpPr>
              <a:spLocks/>
            </p:cNvSpPr>
            <p:nvPr/>
          </p:nvSpPr>
          <p:spPr>
            <a:xfrm>
              <a:off x="10683456" y="4365892"/>
              <a:ext cx="198559" cy="198742"/>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33" name="Diamond 4332">
              <a:extLst>
                <a:ext uri="{FF2B5EF4-FFF2-40B4-BE49-F238E27FC236}">
                  <a16:creationId xmlns:a16="http://schemas.microsoft.com/office/drawing/2014/main" id="{FABFAE43-5FF2-03C7-EFDF-066F334E09D2}"/>
                </a:ext>
              </a:extLst>
            </p:cNvPr>
            <p:cNvSpPr>
              <a:spLocks/>
            </p:cNvSpPr>
            <p:nvPr/>
          </p:nvSpPr>
          <p:spPr>
            <a:xfrm>
              <a:off x="10509526" y="3887610"/>
              <a:ext cx="198508" cy="198742"/>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34" name="Diamond 4333">
              <a:extLst>
                <a:ext uri="{FF2B5EF4-FFF2-40B4-BE49-F238E27FC236}">
                  <a16:creationId xmlns:a16="http://schemas.microsoft.com/office/drawing/2014/main" id="{39E72829-1E7B-F0FE-1EEC-C75206EB997D}"/>
                </a:ext>
              </a:extLst>
            </p:cNvPr>
            <p:cNvSpPr>
              <a:spLocks/>
            </p:cNvSpPr>
            <p:nvPr/>
          </p:nvSpPr>
          <p:spPr>
            <a:xfrm>
              <a:off x="10104908" y="3828771"/>
              <a:ext cx="198521" cy="198742"/>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35" name="Diamond 4334">
              <a:extLst>
                <a:ext uri="{FF2B5EF4-FFF2-40B4-BE49-F238E27FC236}">
                  <a16:creationId xmlns:a16="http://schemas.microsoft.com/office/drawing/2014/main" id="{C140C613-673A-8F20-5C0B-D591B7E3B750}"/>
                </a:ext>
              </a:extLst>
            </p:cNvPr>
            <p:cNvSpPr>
              <a:spLocks/>
            </p:cNvSpPr>
            <p:nvPr/>
          </p:nvSpPr>
          <p:spPr>
            <a:xfrm>
              <a:off x="10600621" y="3953840"/>
              <a:ext cx="198521" cy="198742"/>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36" name="Diamond 4335">
              <a:extLst>
                <a:ext uri="{FF2B5EF4-FFF2-40B4-BE49-F238E27FC236}">
                  <a16:creationId xmlns:a16="http://schemas.microsoft.com/office/drawing/2014/main" id="{849B7321-1877-36F7-7379-2E792D48DB81}"/>
                </a:ext>
              </a:extLst>
            </p:cNvPr>
            <p:cNvSpPr>
              <a:spLocks/>
            </p:cNvSpPr>
            <p:nvPr/>
          </p:nvSpPr>
          <p:spPr>
            <a:xfrm>
              <a:off x="10677898" y="3725787"/>
              <a:ext cx="198571" cy="198740"/>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37" name="Diamond 4336">
              <a:extLst>
                <a:ext uri="{FF2B5EF4-FFF2-40B4-BE49-F238E27FC236}">
                  <a16:creationId xmlns:a16="http://schemas.microsoft.com/office/drawing/2014/main" id="{FA1BDBE7-05E0-6BBA-2608-FBB98ACAF86E}"/>
                </a:ext>
              </a:extLst>
            </p:cNvPr>
            <p:cNvSpPr>
              <a:spLocks/>
            </p:cNvSpPr>
            <p:nvPr/>
          </p:nvSpPr>
          <p:spPr>
            <a:xfrm>
              <a:off x="10668280" y="3034184"/>
              <a:ext cx="198521" cy="198734"/>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38" name="Diamond 4337">
              <a:extLst>
                <a:ext uri="{FF2B5EF4-FFF2-40B4-BE49-F238E27FC236}">
                  <a16:creationId xmlns:a16="http://schemas.microsoft.com/office/drawing/2014/main" id="{8C23A92B-D631-2135-23D0-698C23DB9CCD}"/>
                </a:ext>
              </a:extLst>
            </p:cNvPr>
            <p:cNvSpPr>
              <a:spLocks/>
            </p:cNvSpPr>
            <p:nvPr/>
          </p:nvSpPr>
          <p:spPr>
            <a:xfrm>
              <a:off x="10696830" y="4119435"/>
              <a:ext cx="198521" cy="198691"/>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39" name="Diamond 4338">
              <a:extLst>
                <a:ext uri="{FF2B5EF4-FFF2-40B4-BE49-F238E27FC236}">
                  <a16:creationId xmlns:a16="http://schemas.microsoft.com/office/drawing/2014/main" id="{9477AB8B-53F5-95EE-5F65-717E944D33AA}"/>
                </a:ext>
              </a:extLst>
            </p:cNvPr>
            <p:cNvSpPr>
              <a:spLocks/>
            </p:cNvSpPr>
            <p:nvPr/>
          </p:nvSpPr>
          <p:spPr>
            <a:xfrm>
              <a:off x="10327767" y="3850856"/>
              <a:ext cx="198559" cy="198729"/>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40" name="Diamond 4339">
              <a:extLst>
                <a:ext uri="{FF2B5EF4-FFF2-40B4-BE49-F238E27FC236}">
                  <a16:creationId xmlns:a16="http://schemas.microsoft.com/office/drawing/2014/main" id="{1EDCFE6C-7231-4AAD-C594-2A3B8D01BF07}"/>
                </a:ext>
              </a:extLst>
            </p:cNvPr>
            <p:cNvSpPr>
              <a:spLocks/>
            </p:cNvSpPr>
            <p:nvPr/>
          </p:nvSpPr>
          <p:spPr>
            <a:xfrm>
              <a:off x="10189024" y="3703810"/>
              <a:ext cx="198559" cy="198683"/>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41" name="Diamond 4340">
              <a:extLst>
                <a:ext uri="{FF2B5EF4-FFF2-40B4-BE49-F238E27FC236}">
                  <a16:creationId xmlns:a16="http://schemas.microsoft.com/office/drawing/2014/main" id="{2605EC5F-B13E-F8A2-EDC2-73CB0EB9A221}"/>
                </a:ext>
              </a:extLst>
            </p:cNvPr>
            <p:cNvSpPr>
              <a:spLocks/>
            </p:cNvSpPr>
            <p:nvPr/>
          </p:nvSpPr>
          <p:spPr>
            <a:xfrm>
              <a:off x="10083247" y="4391546"/>
              <a:ext cx="198559" cy="198691"/>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42" name="Diamond 4341">
              <a:extLst>
                <a:ext uri="{FF2B5EF4-FFF2-40B4-BE49-F238E27FC236}">
                  <a16:creationId xmlns:a16="http://schemas.microsoft.com/office/drawing/2014/main" id="{2E0A82B0-07F5-31A4-A469-C5B313DA6C10}"/>
                </a:ext>
              </a:extLst>
            </p:cNvPr>
            <p:cNvSpPr>
              <a:spLocks/>
            </p:cNvSpPr>
            <p:nvPr/>
          </p:nvSpPr>
          <p:spPr>
            <a:xfrm>
              <a:off x="10072487" y="3774300"/>
              <a:ext cx="198521" cy="198742"/>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43" name="Diamond 4342">
              <a:extLst>
                <a:ext uri="{FF2B5EF4-FFF2-40B4-BE49-F238E27FC236}">
                  <a16:creationId xmlns:a16="http://schemas.microsoft.com/office/drawing/2014/main" id="{4A653244-720B-A7BB-6C7B-859D67F2BDF2}"/>
                </a:ext>
              </a:extLst>
            </p:cNvPr>
            <p:cNvSpPr>
              <a:spLocks/>
            </p:cNvSpPr>
            <p:nvPr/>
          </p:nvSpPr>
          <p:spPr>
            <a:xfrm>
              <a:off x="10406275" y="3810419"/>
              <a:ext cx="198559" cy="198691"/>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grpSp>
      <p:grpSp>
        <p:nvGrpSpPr>
          <p:cNvPr id="4450" name="Group 4449">
            <a:extLst>
              <a:ext uri="{FF2B5EF4-FFF2-40B4-BE49-F238E27FC236}">
                <a16:creationId xmlns:a16="http://schemas.microsoft.com/office/drawing/2014/main" id="{6BB9C033-1C5C-0524-F897-B0A3114F3D33}"/>
              </a:ext>
            </a:extLst>
          </p:cNvPr>
          <p:cNvGrpSpPr/>
          <p:nvPr/>
        </p:nvGrpSpPr>
        <p:grpSpPr>
          <a:xfrm>
            <a:off x="7381061" y="5571177"/>
            <a:ext cx="938144" cy="1684791"/>
            <a:chOff x="10048061" y="2894016"/>
            <a:chExt cx="938144" cy="1684791"/>
          </a:xfrm>
        </p:grpSpPr>
        <p:sp>
          <p:nvSpPr>
            <p:cNvPr id="4345" name="Diamond 4344">
              <a:extLst>
                <a:ext uri="{FF2B5EF4-FFF2-40B4-BE49-F238E27FC236}">
                  <a16:creationId xmlns:a16="http://schemas.microsoft.com/office/drawing/2014/main" id="{6E73F763-19A6-292A-E1B1-A0C9475E3AB7}"/>
                </a:ext>
              </a:extLst>
            </p:cNvPr>
            <p:cNvSpPr/>
            <p:nvPr/>
          </p:nvSpPr>
          <p:spPr>
            <a:xfrm>
              <a:off x="10760276" y="3186811"/>
              <a:ext cx="198521" cy="19873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46" name="Diamond 4345">
              <a:extLst>
                <a:ext uri="{FF2B5EF4-FFF2-40B4-BE49-F238E27FC236}">
                  <a16:creationId xmlns:a16="http://schemas.microsoft.com/office/drawing/2014/main" id="{3F1076F8-F989-EB3C-49F6-BF39EEA36011}"/>
                </a:ext>
              </a:extLst>
            </p:cNvPr>
            <p:cNvSpPr/>
            <p:nvPr/>
          </p:nvSpPr>
          <p:spPr>
            <a:xfrm>
              <a:off x="10295346" y="3493596"/>
              <a:ext cx="198508" cy="198734"/>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47" name="Diamond 4346">
              <a:extLst>
                <a:ext uri="{FF2B5EF4-FFF2-40B4-BE49-F238E27FC236}">
                  <a16:creationId xmlns:a16="http://schemas.microsoft.com/office/drawing/2014/main" id="{E1CFB508-3439-A1C4-F4F2-E0F0F9E967A6}"/>
                </a:ext>
              </a:extLst>
            </p:cNvPr>
            <p:cNvSpPr/>
            <p:nvPr/>
          </p:nvSpPr>
          <p:spPr>
            <a:xfrm>
              <a:off x="10557948" y="3409011"/>
              <a:ext cx="198521" cy="198686"/>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48" name="Diamond 4347">
              <a:extLst>
                <a:ext uri="{FF2B5EF4-FFF2-40B4-BE49-F238E27FC236}">
                  <a16:creationId xmlns:a16="http://schemas.microsoft.com/office/drawing/2014/main" id="{569BB20E-B615-1122-C881-3D5CACE36337}"/>
                </a:ext>
              </a:extLst>
            </p:cNvPr>
            <p:cNvSpPr/>
            <p:nvPr/>
          </p:nvSpPr>
          <p:spPr>
            <a:xfrm>
              <a:off x="10368207" y="3066955"/>
              <a:ext cx="198559" cy="198686"/>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49" name="Diamond 4348">
              <a:extLst>
                <a:ext uri="{FF2B5EF4-FFF2-40B4-BE49-F238E27FC236}">
                  <a16:creationId xmlns:a16="http://schemas.microsoft.com/office/drawing/2014/main" id="{9DD58FB6-3AF6-A2A6-ECDE-250EA0991577}"/>
                </a:ext>
              </a:extLst>
            </p:cNvPr>
            <p:cNvSpPr/>
            <p:nvPr/>
          </p:nvSpPr>
          <p:spPr>
            <a:xfrm>
              <a:off x="10360480" y="3054156"/>
              <a:ext cx="198508" cy="19873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50" name="Diamond 4349">
              <a:extLst>
                <a:ext uri="{FF2B5EF4-FFF2-40B4-BE49-F238E27FC236}">
                  <a16:creationId xmlns:a16="http://schemas.microsoft.com/office/drawing/2014/main" id="{D88E0B7B-737C-4A0D-A737-C7CBC482CD25}"/>
                </a:ext>
              </a:extLst>
            </p:cNvPr>
            <p:cNvSpPr/>
            <p:nvPr/>
          </p:nvSpPr>
          <p:spPr>
            <a:xfrm>
              <a:off x="10750366" y="2949778"/>
              <a:ext cx="198521"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51" name="Diamond 4350">
              <a:extLst>
                <a:ext uri="{FF2B5EF4-FFF2-40B4-BE49-F238E27FC236}">
                  <a16:creationId xmlns:a16="http://schemas.microsoft.com/office/drawing/2014/main" id="{840E92B0-43C2-2C4C-5512-C7304EEBF60E}"/>
                </a:ext>
              </a:extLst>
            </p:cNvPr>
            <p:cNvSpPr/>
            <p:nvPr/>
          </p:nvSpPr>
          <p:spPr>
            <a:xfrm>
              <a:off x="10141592" y="3846868"/>
              <a:ext cx="198508" cy="198729"/>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52" name="Diamond 4351">
              <a:extLst>
                <a:ext uri="{FF2B5EF4-FFF2-40B4-BE49-F238E27FC236}">
                  <a16:creationId xmlns:a16="http://schemas.microsoft.com/office/drawing/2014/main" id="{632B9410-4E64-AFB0-75E2-A603B9920794}"/>
                </a:ext>
              </a:extLst>
            </p:cNvPr>
            <p:cNvSpPr/>
            <p:nvPr/>
          </p:nvSpPr>
          <p:spPr>
            <a:xfrm>
              <a:off x="10386251" y="3144247"/>
              <a:ext cx="198559"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53" name="Diamond 4352">
              <a:extLst>
                <a:ext uri="{FF2B5EF4-FFF2-40B4-BE49-F238E27FC236}">
                  <a16:creationId xmlns:a16="http://schemas.microsoft.com/office/drawing/2014/main" id="{71A55E71-8E38-A348-675D-31F1D57667F8}"/>
                </a:ext>
              </a:extLst>
            </p:cNvPr>
            <p:cNvSpPr/>
            <p:nvPr/>
          </p:nvSpPr>
          <p:spPr>
            <a:xfrm>
              <a:off x="10587298" y="4188917"/>
              <a:ext cx="198508" cy="198691"/>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54" name="Diamond 4353">
              <a:extLst>
                <a:ext uri="{FF2B5EF4-FFF2-40B4-BE49-F238E27FC236}">
                  <a16:creationId xmlns:a16="http://schemas.microsoft.com/office/drawing/2014/main" id="{27909557-85C1-54A2-6A70-25704825AAD5}"/>
                </a:ext>
              </a:extLst>
            </p:cNvPr>
            <p:cNvSpPr/>
            <p:nvPr/>
          </p:nvSpPr>
          <p:spPr>
            <a:xfrm>
              <a:off x="10565828" y="3464277"/>
              <a:ext cx="198521" cy="198734"/>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55" name="Diamond 4354">
              <a:extLst>
                <a:ext uri="{FF2B5EF4-FFF2-40B4-BE49-F238E27FC236}">
                  <a16:creationId xmlns:a16="http://schemas.microsoft.com/office/drawing/2014/main" id="{C456CD1B-ADFF-BD99-C7DA-101EE698E9D1}"/>
                </a:ext>
              </a:extLst>
            </p:cNvPr>
            <p:cNvSpPr/>
            <p:nvPr/>
          </p:nvSpPr>
          <p:spPr>
            <a:xfrm>
              <a:off x="10645680" y="3493794"/>
              <a:ext cx="198521"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56" name="Diamond 4355">
              <a:extLst>
                <a:ext uri="{FF2B5EF4-FFF2-40B4-BE49-F238E27FC236}">
                  <a16:creationId xmlns:a16="http://schemas.microsoft.com/office/drawing/2014/main" id="{5FF1FD04-5AED-A118-2159-9A8D69434488}"/>
                </a:ext>
              </a:extLst>
            </p:cNvPr>
            <p:cNvSpPr/>
            <p:nvPr/>
          </p:nvSpPr>
          <p:spPr>
            <a:xfrm>
              <a:off x="10688354" y="2894016"/>
              <a:ext cx="198521" cy="198686"/>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57" name="Diamond 4356">
              <a:extLst>
                <a:ext uri="{FF2B5EF4-FFF2-40B4-BE49-F238E27FC236}">
                  <a16:creationId xmlns:a16="http://schemas.microsoft.com/office/drawing/2014/main" id="{CCB980F1-E0F4-2A5A-C661-C54D0691C951}"/>
                </a:ext>
              </a:extLst>
            </p:cNvPr>
            <p:cNvSpPr/>
            <p:nvPr/>
          </p:nvSpPr>
          <p:spPr>
            <a:xfrm>
              <a:off x="10619211" y="4115295"/>
              <a:ext cx="198521" cy="198691"/>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58" name="Diamond 4357">
              <a:extLst>
                <a:ext uri="{FF2B5EF4-FFF2-40B4-BE49-F238E27FC236}">
                  <a16:creationId xmlns:a16="http://schemas.microsoft.com/office/drawing/2014/main" id="{194E50F2-37A9-EC89-26AD-EB931C403C46}"/>
                </a:ext>
              </a:extLst>
            </p:cNvPr>
            <p:cNvSpPr/>
            <p:nvPr/>
          </p:nvSpPr>
          <p:spPr>
            <a:xfrm>
              <a:off x="10466548" y="3409011"/>
              <a:ext cx="198559" cy="19873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59" name="Diamond 4358">
              <a:extLst>
                <a:ext uri="{FF2B5EF4-FFF2-40B4-BE49-F238E27FC236}">
                  <a16:creationId xmlns:a16="http://schemas.microsoft.com/office/drawing/2014/main" id="{688D12F5-9829-411B-E5E0-6D682251277B}"/>
                </a:ext>
              </a:extLst>
            </p:cNvPr>
            <p:cNvSpPr/>
            <p:nvPr/>
          </p:nvSpPr>
          <p:spPr>
            <a:xfrm>
              <a:off x="10301247" y="3534077"/>
              <a:ext cx="198508"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60" name="Diamond 4359">
              <a:extLst>
                <a:ext uri="{FF2B5EF4-FFF2-40B4-BE49-F238E27FC236}">
                  <a16:creationId xmlns:a16="http://schemas.microsoft.com/office/drawing/2014/main" id="{63471837-F92C-A446-FDC5-C07824CEF68C}"/>
                </a:ext>
              </a:extLst>
            </p:cNvPr>
            <p:cNvSpPr/>
            <p:nvPr/>
          </p:nvSpPr>
          <p:spPr>
            <a:xfrm>
              <a:off x="10097764" y="3000628"/>
              <a:ext cx="198521" cy="198734"/>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61" name="Diamond 4360">
              <a:extLst>
                <a:ext uri="{FF2B5EF4-FFF2-40B4-BE49-F238E27FC236}">
                  <a16:creationId xmlns:a16="http://schemas.microsoft.com/office/drawing/2014/main" id="{93EF96D1-EDCD-DF02-CD14-7E0DA28AD395}"/>
                </a:ext>
              </a:extLst>
            </p:cNvPr>
            <p:cNvSpPr/>
            <p:nvPr/>
          </p:nvSpPr>
          <p:spPr>
            <a:xfrm>
              <a:off x="10073578" y="3243416"/>
              <a:ext cx="198521"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62" name="Diamond 4361">
              <a:extLst>
                <a:ext uri="{FF2B5EF4-FFF2-40B4-BE49-F238E27FC236}">
                  <a16:creationId xmlns:a16="http://schemas.microsoft.com/office/drawing/2014/main" id="{7D6AD7C8-FE6C-7A4F-B6CF-9A7C5BC7C623}"/>
                </a:ext>
              </a:extLst>
            </p:cNvPr>
            <p:cNvSpPr/>
            <p:nvPr/>
          </p:nvSpPr>
          <p:spPr>
            <a:xfrm>
              <a:off x="10657481" y="3306519"/>
              <a:ext cx="198559"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63" name="Diamond 4362">
              <a:extLst>
                <a:ext uri="{FF2B5EF4-FFF2-40B4-BE49-F238E27FC236}">
                  <a16:creationId xmlns:a16="http://schemas.microsoft.com/office/drawing/2014/main" id="{5CF2C01B-55D9-0BFC-F597-0AFBF0D3354C}"/>
                </a:ext>
              </a:extLst>
            </p:cNvPr>
            <p:cNvSpPr/>
            <p:nvPr/>
          </p:nvSpPr>
          <p:spPr>
            <a:xfrm>
              <a:off x="10564444" y="3611269"/>
              <a:ext cx="198508" cy="198730"/>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64" name="Diamond 4363">
              <a:extLst>
                <a:ext uri="{FF2B5EF4-FFF2-40B4-BE49-F238E27FC236}">
                  <a16:creationId xmlns:a16="http://schemas.microsoft.com/office/drawing/2014/main" id="{912A80EA-3945-3919-4755-A4989E2F9470}"/>
                </a:ext>
              </a:extLst>
            </p:cNvPr>
            <p:cNvSpPr/>
            <p:nvPr/>
          </p:nvSpPr>
          <p:spPr>
            <a:xfrm>
              <a:off x="10196155" y="3534127"/>
              <a:ext cx="198521"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65" name="Diamond 4364">
              <a:extLst>
                <a:ext uri="{FF2B5EF4-FFF2-40B4-BE49-F238E27FC236}">
                  <a16:creationId xmlns:a16="http://schemas.microsoft.com/office/drawing/2014/main" id="{97A565E9-206F-CF51-8583-4837D6893D24}"/>
                </a:ext>
              </a:extLst>
            </p:cNvPr>
            <p:cNvSpPr/>
            <p:nvPr/>
          </p:nvSpPr>
          <p:spPr>
            <a:xfrm>
              <a:off x="10566970" y="3353648"/>
              <a:ext cx="198572" cy="198734"/>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66" name="Diamond 4365">
              <a:extLst>
                <a:ext uri="{FF2B5EF4-FFF2-40B4-BE49-F238E27FC236}">
                  <a16:creationId xmlns:a16="http://schemas.microsoft.com/office/drawing/2014/main" id="{28B799FA-4985-F5DD-223C-62B57040F224}"/>
                </a:ext>
              </a:extLst>
            </p:cNvPr>
            <p:cNvSpPr/>
            <p:nvPr/>
          </p:nvSpPr>
          <p:spPr>
            <a:xfrm>
              <a:off x="10100594" y="3817341"/>
              <a:ext cx="198572" cy="198691"/>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67" name="Diamond 4366">
              <a:extLst>
                <a:ext uri="{FF2B5EF4-FFF2-40B4-BE49-F238E27FC236}">
                  <a16:creationId xmlns:a16="http://schemas.microsoft.com/office/drawing/2014/main" id="{FD928349-63C8-286D-445B-65A5F7E89708}"/>
                </a:ext>
              </a:extLst>
            </p:cNvPr>
            <p:cNvSpPr/>
            <p:nvPr/>
          </p:nvSpPr>
          <p:spPr>
            <a:xfrm>
              <a:off x="10143572" y="4050957"/>
              <a:ext cx="198508" cy="198691"/>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68" name="Diamond 4367">
              <a:extLst>
                <a:ext uri="{FF2B5EF4-FFF2-40B4-BE49-F238E27FC236}">
                  <a16:creationId xmlns:a16="http://schemas.microsoft.com/office/drawing/2014/main" id="{3176A56A-EAE2-F195-793B-4EE3B2A80DCA}"/>
                </a:ext>
              </a:extLst>
            </p:cNvPr>
            <p:cNvSpPr/>
            <p:nvPr/>
          </p:nvSpPr>
          <p:spPr>
            <a:xfrm>
              <a:off x="10577032" y="3946131"/>
              <a:ext cx="198559" cy="198691"/>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69" name="Diamond 4368">
              <a:extLst>
                <a:ext uri="{FF2B5EF4-FFF2-40B4-BE49-F238E27FC236}">
                  <a16:creationId xmlns:a16="http://schemas.microsoft.com/office/drawing/2014/main" id="{B94C93DB-B981-4B43-B7B2-0F7985FD208B}"/>
                </a:ext>
              </a:extLst>
            </p:cNvPr>
            <p:cNvSpPr/>
            <p:nvPr/>
          </p:nvSpPr>
          <p:spPr>
            <a:xfrm>
              <a:off x="10671604" y="4115549"/>
              <a:ext cx="198572" cy="198678"/>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70" name="Diamond 4369">
              <a:extLst>
                <a:ext uri="{FF2B5EF4-FFF2-40B4-BE49-F238E27FC236}">
                  <a16:creationId xmlns:a16="http://schemas.microsoft.com/office/drawing/2014/main" id="{38073F1D-EE27-24FD-A328-CBD6130252E9}"/>
                </a:ext>
              </a:extLst>
            </p:cNvPr>
            <p:cNvSpPr/>
            <p:nvPr/>
          </p:nvSpPr>
          <p:spPr>
            <a:xfrm>
              <a:off x="10048061" y="4282186"/>
              <a:ext cx="198508" cy="198691"/>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71" name="Diamond 4370">
              <a:extLst>
                <a:ext uri="{FF2B5EF4-FFF2-40B4-BE49-F238E27FC236}">
                  <a16:creationId xmlns:a16="http://schemas.microsoft.com/office/drawing/2014/main" id="{02D09789-622B-2492-F27E-50421B4534AB}"/>
                </a:ext>
              </a:extLst>
            </p:cNvPr>
            <p:cNvSpPr/>
            <p:nvPr/>
          </p:nvSpPr>
          <p:spPr>
            <a:xfrm>
              <a:off x="10358399" y="3500938"/>
              <a:ext cx="198559"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72" name="Diamond 4371">
              <a:extLst>
                <a:ext uri="{FF2B5EF4-FFF2-40B4-BE49-F238E27FC236}">
                  <a16:creationId xmlns:a16="http://schemas.microsoft.com/office/drawing/2014/main" id="{E43EFB0C-A5D8-D3C8-927A-7C6BE691480F}"/>
                </a:ext>
              </a:extLst>
            </p:cNvPr>
            <p:cNvSpPr/>
            <p:nvPr/>
          </p:nvSpPr>
          <p:spPr>
            <a:xfrm>
              <a:off x="10243943" y="3077919"/>
              <a:ext cx="198521" cy="198734"/>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73" name="Diamond 4372">
              <a:extLst>
                <a:ext uri="{FF2B5EF4-FFF2-40B4-BE49-F238E27FC236}">
                  <a16:creationId xmlns:a16="http://schemas.microsoft.com/office/drawing/2014/main" id="{59FD3066-225F-2FCC-FAFA-EBD3056212BB}"/>
                </a:ext>
              </a:extLst>
            </p:cNvPr>
            <p:cNvSpPr/>
            <p:nvPr/>
          </p:nvSpPr>
          <p:spPr>
            <a:xfrm>
              <a:off x="10315915" y="4072636"/>
              <a:ext cx="198508" cy="198729"/>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74" name="Diamond 4373">
              <a:extLst>
                <a:ext uri="{FF2B5EF4-FFF2-40B4-BE49-F238E27FC236}">
                  <a16:creationId xmlns:a16="http://schemas.microsoft.com/office/drawing/2014/main" id="{63206988-A4E5-F741-DC53-900F73C0778B}"/>
                </a:ext>
              </a:extLst>
            </p:cNvPr>
            <p:cNvSpPr/>
            <p:nvPr/>
          </p:nvSpPr>
          <p:spPr>
            <a:xfrm>
              <a:off x="10459061" y="3280226"/>
              <a:ext cx="198521"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75" name="Diamond 4374">
              <a:extLst>
                <a:ext uri="{FF2B5EF4-FFF2-40B4-BE49-F238E27FC236}">
                  <a16:creationId xmlns:a16="http://schemas.microsoft.com/office/drawing/2014/main" id="{182716A7-A942-1733-C0E0-A4503017C4AD}"/>
                </a:ext>
              </a:extLst>
            </p:cNvPr>
            <p:cNvSpPr/>
            <p:nvPr/>
          </p:nvSpPr>
          <p:spPr>
            <a:xfrm>
              <a:off x="10446626" y="3309694"/>
              <a:ext cx="198559" cy="198734"/>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76" name="Diamond 4375">
              <a:extLst>
                <a:ext uri="{FF2B5EF4-FFF2-40B4-BE49-F238E27FC236}">
                  <a16:creationId xmlns:a16="http://schemas.microsoft.com/office/drawing/2014/main" id="{89C343D1-B7FD-CDFD-0F38-DFD2FC2249DA}"/>
                </a:ext>
              </a:extLst>
            </p:cNvPr>
            <p:cNvSpPr/>
            <p:nvPr/>
          </p:nvSpPr>
          <p:spPr>
            <a:xfrm>
              <a:off x="10230606" y="3313365"/>
              <a:ext cx="198521"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77" name="Diamond 4376">
              <a:extLst>
                <a:ext uri="{FF2B5EF4-FFF2-40B4-BE49-F238E27FC236}">
                  <a16:creationId xmlns:a16="http://schemas.microsoft.com/office/drawing/2014/main" id="{08E29E73-2415-8FF9-985B-140957CAF507}"/>
                </a:ext>
              </a:extLst>
            </p:cNvPr>
            <p:cNvSpPr/>
            <p:nvPr/>
          </p:nvSpPr>
          <p:spPr>
            <a:xfrm>
              <a:off x="10563099" y="3328049"/>
              <a:ext cx="198521" cy="198686"/>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78" name="Diamond 4377">
              <a:extLst>
                <a:ext uri="{FF2B5EF4-FFF2-40B4-BE49-F238E27FC236}">
                  <a16:creationId xmlns:a16="http://schemas.microsoft.com/office/drawing/2014/main" id="{6CDEEE11-B67A-CA84-4032-97D1942147C3}"/>
                </a:ext>
              </a:extLst>
            </p:cNvPr>
            <p:cNvSpPr/>
            <p:nvPr/>
          </p:nvSpPr>
          <p:spPr>
            <a:xfrm>
              <a:off x="10590914" y="3324478"/>
              <a:ext cx="198508" cy="198734"/>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79" name="Diamond 4378">
              <a:extLst>
                <a:ext uri="{FF2B5EF4-FFF2-40B4-BE49-F238E27FC236}">
                  <a16:creationId xmlns:a16="http://schemas.microsoft.com/office/drawing/2014/main" id="{A2294758-04CF-6BB2-7802-D56AFC8F4EB3}"/>
                </a:ext>
              </a:extLst>
            </p:cNvPr>
            <p:cNvSpPr/>
            <p:nvPr/>
          </p:nvSpPr>
          <p:spPr>
            <a:xfrm>
              <a:off x="10276554" y="3192070"/>
              <a:ext cx="198572"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80" name="Diamond 4379">
              <a:extLst>
                <a:ext uri="{FF2B5EF4-FFF2-40B4-BE49-F238E27FC236}">
                  <a16:creationId xmlns:a16="http://schemas.microsoft.com/office/drawing/2014/main" id="{05CDC04E-74DF-4DE6-97CD-996FD90DC8A7}"/>
                </a:ext>
              </a:extLst>
            </p:cNvPr>
            <p:cNvSpPr/>
            <p:nvPr/>
          </p:nvSpPr>
          <p:spPr>
            <a:xfrm>
              <a:off x="10270260" y="3315746"/>
              <a:ext cx="198521" cy="198734"/>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81" name="Diamond 4380">
              <a:extLst>
                <a:ext uri="{FF2B5EF4-FFF2-40B4-BE49-F238E27FC236}">
                  <a16:creationId xmlns:a16="http://schemas.microsoft.com/office/drawing/2014/main" id="{63DDD33F-33A5-935E-FCBB-0738A42DCC53}"/>
                </a:ext>
              </a:extLst>
            </p:cNvPr>
            <p:cNvSpPr/>
            <p:nvPr/>
          </p:nvSpPr>
          <p:spPr>
            <a:xfrm>
              <a:off x="10356609" y="3276604"/>
              <a:ext cx="198508" cy="19873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82" name="Diamond 4381">
              <a:extLst>
                <a:ext uri="{FF2B5EF4-FFF2-40B4-BE49-F238E27FC236}">
                  <a16:creationId xmlns:a16="http://schemas.microsoft.com/office/drawing/2014/main" id="{A1499EFF-A279-136E-FC52-C5CB1A9754F6}"/>
                </a:ext>
              </a:extLst>
            </p:cNvPr>
            <p:cNvSpPr/>
            <p:nvPr/>
          </p:nvSpPr>
          <p:spPr>
            <a:xfrm>
              <a:off x="10262481" y="3412038"/>
              <a:ext cx="198559" cy="198734"/>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83" name="Diamond 4382">
              <a:extLst>
                <a:ext uri="{FF2B5EF4-FFF2-40B4-BE49-F238E27FC236}">
                  <a16:creationId xmlns:a16="http://schemas.microsoft.com/office/drawing/2014/main" id="{8362CF78-32D3-F1D4-9C13-6ED8C7D20EAD}"/>
                </a:ext>
              </a:extLst>
            </p:cNvPr>
            <p:cNvSpPr/>
            <p:nvPr/>
          </p:nvSpPr>
          <p:spPr>
            <a:xfrm>
              <a:off x="10375986" y="3107287"/>
              <a:ext cx="198521" cy="19873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84" name="Diamond 4383">
              <a:extLst>
                <a:ext uri="{FF2B5EF4-FFF2-40B4-BE49-F238E27FC236}">
                  <a16:creationId xmlns:a16="http://schemas.microsoft.com/office/drawing/2014/main" id="{2987423B-FFAE-FAE8-29BA-A64B410369CB}"/>
                </a:ext>
              </a:extLst>
            </p:cNvPr>
            <p:cNvSpPr/>
            <p:nvPr/>
          </p:nvSpPr>
          <p:spPr>
            <a:xfrm>
              <a:off x="10083451" y="4089552"/>
              <a:ext cx="198508" cy="198729"/>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85" name="Diamond 4384">
              <a:extLst>
                <a:ext uri="{FF2B5EF4-FFF2-40B4-BE49-F238E27FC236}">
                  <a16:creationId xmlns:a16="http://schemas.microsoft.com/office/drawing/2014/main" id="{C62D79D8-4268-2534-BAB3-D086A36F5AA3}"/>
                </a:ext>
              </a:extLst>
            </p:cNvPr>
            <p:cNvSpPr/>
            <p:nvPr/>
          </p:nvSpPr>
          <p:spPr>
            <a:xfrm>
              <a:off x="10483602" y="3883571"/>
              <a:ext cx="198559" cy="198742"/>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86" name="Diamond 4385">
              <a:extLst>
                <a:ext uri="{FF2B5EF4-FFF2-40B4-BE49-F238E27FC236}">
                  <a16:creationId xmlns:a16="http://schemas.microsoft.com/office/drawing/2014/main" id="{12223CC3-0BA6-5267-C832-634AC3A2105B}"/>
                </a:ext>
              </a:extLst>
            </p:cNvPr>
            <p:cNvSpPr/>
            <p:nvPr/>
          </p:nvSpPr>
          <p:spPr>
            <a:xfrm>
              <a:off x="10363601" y="4027094"/>
              <a:ext cx="198559" cy="198691"/>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87" name="Diamond 4386">
              <a:extLst>
                <a:ext uri="{FF2B5EF4-FFF2-40B4-BE49-F238E27FC236}">
                  <a16:creationId xmlns:a16="http://schemas.microsoft.com/office/drawing/2014/main" id="{B6B9CF34-B6BF-0D00-8F4F-B61E59D5CF57}"/>
                </a:ext>
              </a:extLst>
            </p:cNvPr>
            <p:cNvSpPr/>
            <p:nvPr/>
          </p:nvSpPr>
          <p:spPr>
            <a:xfrm>
              <a:off x="10531478" y="3324379"/>
              <a:ext cx="198572"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88" name="Diamond 4387">
              <a:extLst>
                <a:ext uri="{FF2B5EF4-FFF2-40B4-BE49-F238E27FC236}">
                  <a16:creationId xmlns:a16="http://schemas.microsoft.com/office/drawing/2014/main" id="{28462295-C57E-70E9-75BB-714533380642}"/>
                </a:ext>
              </a:extLst>
            </p:cNvPr>
            <p:cNvSpPr/>
            <p:nvPr/>
          </p:nvSpPr>
          <p:spPr>
            <a:xfrm>
              <a:off x="10242204" y="3444681"/>
              <a:ext cx="198571"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89" name="Diamond 4388">
              <a:extLst>
                <a:ext uri="{FF2B5EF4-FFF2-40B4-BE49-F238E27FC236}">
                  <a16:creationId xmlns:a16="http://schemas.microsoft.com/office/drawing/2014/main" id="{B2E4E60D-C004-6CB3-58D3-4983A56EE74A}"/>
                </a:ext>
              </a:extLst>
            </p:cNvPr>
            <p:cNvSpPr/>
            <p:nvPr/>
          </p:nvSpPr>
          <p:spPr>
            <a:xfrm>
              <a:off x="10549370" y="3474992"/>
              <a:ext cx="198572" cy="198686"/>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90" name="Diamond 4389">
              <a:extLst>
                <a:ext uri="{FF2B5EF4-FFF2-40B4-BE49-F238E27FC236}">
                  <a16:creationId xmlns:a16="http://schemas.microsoft.com/office/drawing/2014/main" id="{E888C702-081E-993C-49A9-47C328BF7FD6}"/>
                </a:ext>
              </a:extLst>
            </p:cNvPr>
            <p:cNvSpPr/>
            <p:nvPr/>
          </p:nvSpPr>
          <p:spPr>
            <a:xfrm>
              <a:off x="10787697" y="3074248"/>
              <a:ext cx="198508"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91" name="Diamond 4390">
              <a:extLst>
                <a:ext uri="{FF2B5EF4-FFF2-40B4-BE49-F238E27FC236}">
                  <a16:creationId xmlns:a16="http://schemas.microsoft.com/office/drawing/2014/main" id="{C10AB4A3-62BE-BA21-5F37-7D908C9975B7}"/>
                </a:ext>
              </a:extLst>
            </p:cNvPr>
            <p:cNvSpPr/>
            <p:nvPr/>
          </p:nvSpPr>
          <p:spPr>
            <a:xfrm>
              <a:off x="10246366" y="3747546"/>
              <a:ext cx="198521" cy="198686"/>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92" name="Diamond 4391">
              <a:extLst>
                <a:ext uri="{FF2B5EF4-FFF2-40B4-BE49-F238E27FC236}">
                  <a16:creationId xmlns:a16="http://schemas.microsoft.com/office/drawing/2014/main" id="{03C96635-FF72-1C29-D16F-AFFDF6E8079E}"/>
                </a:ext>
              </a:extLst>
            </p:cNvPr>
            <p:cNvSpPr/>
            <p:nvPr/>
          </p:nvSpPr>
          <p:spPr>
            <a:xfrm>
              <a:off x="10481572" y="3181007"/>
              <a:ext cx="198559" cy="198734"/>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93" name="Diamond 4392">
              <a:extLst>
                <a:ext uri="{FF2B5EF4-FFF2-40B4-BE49-F238E27FC236}">
                  <a16:creationId xmlns:a16="http://schemas.microsoft.com/office/drawing/2014/main" id="{155483A2-FD12-3F16-1CFE-AAA70D2D60E7}"/>
                </a:ext>
              </a:extLst>
            </p:cNvPr>
            <p:cNvSpPr/>
            <p:nvPr/>
          </p:nvSpPr>
          <p:spPr>
            <a:xfrm>
              <a:off x="10392393" y="3857879"/>
              <a:ext cx="198521" cy="198729"/>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94" name="Diamond 4393">
              <a:extLst>
                <a:ext uri="{FF2B5EF4-FFF2-40B4-BE49-F238E27FC236}">
                  <a16:creationId xmlns:a16="http://schemas.microsoft.com/office/drawing/2014/main" id="{81805CDB-0549-2249-7C1B-FF70E31105D7}"/>
                </a:ext>
              </a:extLst>
            </p:cNvPr>
            <p:cNvSpPr/>
            <p:nvPr/>
          </p:nvSpPr>
          <p:spPr>
            <a:xfrm>
              <a:off x="10553684" y="3300566"/>
              <a:ext cx="198521" cy="198734"/>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95" name="Diamond 4394">
              <a:extLst>
                <a:ext uri="{FF2B5EF4-FFF2-40B4-BE49-F238E27FC236}">
                  <a16:creationId xmlns:a16="http://schemas.microsoft.com/office/drawing/2014/main" id="{A8A24388-A7ED-3F98-3FE3-51E5C3FE5EDF}"/>
                </a:ext>
              </a:extLst>
            </p:cNvPr>
            <p:cNvSpPr/>
            <p:nvPr/>
          </p:nvSpPr>
          <p:spPr>
            <a:xfrm>
              <a:off x="10575700" y="3453115"/>
              <a:ext cx="198559" cy="198734"/>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96" name="Diamond 4395">
              <a:extLst>
                <a:ext uri="{FF2B5EF4-FFF2-40B4-BE49-F238E27FC236}">
                  <a16:creationId xmlns:a16="http://schemas.microsoft.com/office/drawing/2014/main" id="{85578733-0D30-0BD2-CBA8-865320FDCE56}"/>
                </a:ext>
              </a:extLst>
            </p:cNvPr>
            <p:cNvSpPr/>
            <p:nvPr/>
          </p:nvSpPr>
          <p:spPr>
            <a:xfrm>
              <a:off x="10422034" y="4119016"/>
              <a:ext cx="198521" cy="198691"/>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97" name="Diamond 4396">
              <a:extLst>
                <a:ext uri="{FF2B5EF4-FFF2-40B4-BE49-F238E27FC236}">
                  <a16:creationId xmlns:a16="http://schemas.microsoft.com/office/drawing/2014/main" id="{712CA70B-77F2-76FD-6314-58BAB6403E93}"/>
                </a:ext>
              </a:extLst>
            </p:cNvPr>
            <p:cNvSpPr/>
            <p:nvPr/>
          </p:nvSpPr>
          <p:spPr>
            <a:xfrm>
              <a:off x="10760733" y="3330828"/>
              <a:ext cx="198559" cy="198734"/>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98" name="Diamond 4397">
              <a:extLst>
                <a:ext uri="{FF2B5EF4-FFF2-40B4-BE49-F238E27FC236}">
                  <a16:creationId xmlns:a16="http://schemas.microsoft.com/office/drawing/2014/main" id="{3520D9F2-167B-268C-EA65-940017F29829}"/>
                </a:ext>
              </a:extLst>
            </p:cNvPr>
            <p:cNvSpPr/>
            <p:nvPr/>
          </p:nvSpPr>
          <p:spPr>
            <a:xfrm>
              <a:off x="10756418" y="3151539"/>
              <a:ext cx="198508"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99" name="Diamond 4398">
              <a:extLst>
                <a:ext uri="{FF2B5EF4-FFF2-40B4-BE49-F238E27FC236}">
                  <a16:creationId xmlns:a16="http://schemas.microsoft.com/office/drawing/2014/main" id="{5183634A-9C4E-88F7-8347-D50E8EE950AE}"/>
                </a:ext>
              </a:extLst>
            </p:cNvPr>
            <p:cNvSpPr/>
            <p:nvPr/>
          </p:nvSpPr>
          <p:spPr>
            <a:xfrm>
              <a:off x="10068528" y="4030764"/>
              <a:ext cx="198508" cy="198742"/>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00" name="Diamond 4399">
              <a:extLst>
                <a:ext uri="{FF2B5EF4-FFF2-40B4-BE49-F238E27FC236}">
                  <a16:creationId xmlns:a16="http://schemas.microsoft.com/office/drawing/2014/main" id="{57B9CBFF-4B20-39DF-7CBB-CD9A7CACBBFE}"/>
                </a:ext>
              </a:extLst>
            </p:cNvPr>
            <p:cNvSpPr/>
            <p:nvPr/>
          </p:nvSpPr>
          <p:spPr>
            <a:xfrm>
              <a:off x="10586156" y="3600256"/>
              <a:ext cx="198559" cy="198682"/>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01" name="Diamond 4400">
              <a:extLst>
                <a:ext uri="{FF2B5EF4-FFF2-40B4-BE49-F238E27FC236}">
                  <a16:creationId xmlns:a16="http://schemas.microsoft.com/office/drawing/2014/main" id="{9BE1437D-312B-833B-5FD8-6710C2C753DD}"/>
                </a:ext>
              </a:extLst>
            </p:cNvPr>
            <p:cNvSpPr/>
            <p:nvPr/>
          </p:nvSpPr>
          <p:spPr>
            <a:xfrm>
              <a:off x="10352739" y="3175451"/>
              <a:ext cx="198571"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02" name="Diamond 4401">
              <a:extLst>
                <a:ext uri="{FF2B5EF4-FFF2-40B4-BE49-F238E27FC236}">
                  <a16:creationId xmlns:a16="http://schemas.microsoft.com/office/drawing/2014/main" id="{17AEE7FB-1C1D-6C34-6276-3182943961E5}"/>
                </a:ext>
              </a:extLst>
            </p:cNvPr>
            <p:cNvSpPr/>
            <p:nvPr/>
          </p:nvSpPr>
          <p:spPr>
            <a:xfrm>
              <a:off x="10092371" y="3773145"/>
              <a:ext cx="198559" cy="198729"/>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03" name="Diamond 4402">
              <a:extLst>
                <a:ext uri="{FF2B5EF4-FFF2-40B4-BE49-F238E27FC236}">
                  <a16:creationId xmlns:a16="http://schemas.microsoft.com/office/drawing/2014/main" id="{ABFBFF91-68A5-7EDC-AFEE-4F45FE18CF83}"/>
                </a:ext>
              </a:extLst>
            </p:cNvPr>
            <p:cNvSpPr/>
            <p:nvPr/>
          </p:nvSpPr>
          <p:spPr>
            <a:xfrm>
              <a:off x="10470215" y="2897688"/>
              <a:ext cx="198521" cy="198734"/>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04" name="Diamond 4403">
              <a:extLst>
                <a:ext uri="{FF2B5EF4-FFF2-40B4-BE49-F238E27FC236}">
                  <a16:creationId xmlns:a16="http://schemas.microsoft.com/office/drawing/2014/main" id="{D2DB91E8-25E9-87CE-2F17-6A3415C54FFC}"/>
                </a:ext>
              </a:extLst>
            </p:cNvPr>
            <p:cNvSpPr/>
            <p:nvPr/>
          </p:nvSpPr>
          <p:spPr>
            <a:xfrm>
              <a:off x="10624071" y="3567266"/>
              <a:ext cx="198521" cy="198741"/>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05" name="Diamond 4404">
              <a:extLst>
                <a:ext uri="{FF2B5EF4-FFF2-40B4-BE49-F238E27FC236}">
                  <a16:creationId xmlns:a16="http://schemas.microsoft.com/office/drawing/2014/main" id="{512FA695-3036-1A46-0ADE-97AC6D889B59}"/>
                </a:ext>
              </a:extLst>
            </p:cNvPr>
            <p:cNvSpPr/>
            <p:nvPr/>
          </p:nvSpPr>
          <p:spPr>
            <a:xfrm>
              <a:off x="10526720" y="3497316"/>
              <a:ext cx="198572" cy="198686"/>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06" name="Diamond 4405">
              <a:extLst>
                <a:ext uri="{FF2B5EF4-FFF2-40B4-BE49-F238E27FC236}">
                  <a16:creationId xmlns:a16="http://schemas.microsoft.com/office/drawing/2014/main" id="{A31383D0-B0EC-90A8-AA29-765E6C0ADE59}"/>
                </a:ext>
              </a:extLst>
            </p:cNvPr>
            <p:cNvSpPr/>
            <p:nvPr/>
          </p:nvSpPr>
          <p:spPr>
            <a:xfrm>
              <a:off x="10503080" y="3418140"/>
              <a:ext cx="198559"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07" name="Diamond 4406">
              <a:extLst>
                <a:ext uri="{FF2B5EF4-FFF2-40B4-BE49-F238E27FC236}">
                  <a16:creationId xmlns:a16="http://schemas.microsoft.com/office/drawing/2014/main" id="{5EAE812D-9B87-62AD-2610-C4010B355BA8}"/>
                </a:ext>
              </a:extLst>
            </p:cNvPr>
            <p:cNvSpPr/>
            <p:nvPr/>
          </p:nvSpPr>
          <p:spPr>
            <a:xfrm>
              <a:off x="10560130" y="3019181"/>
              <a:ext cx="198559"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08" name="Diamond 4407">
              <a:extLst>
                <a:ext uri="{FF2B5EF4-FFF2-40B4-BE49-F238E27FC236}">
                  <a16:creationId xmlns:a16="http://schemas.microsoft.com/office/drawing/2014/main" id="{78D69B25-0646-813C-3A61-49B028543EEA}"/>
                </a:ext>
              </a:extLst>
            </p:cNvPr>
            <p:cNvSpPr/>
            <p:nvPr/>
          </p:nvSpPr>
          <p:spPr>
            <a:xfrm>
              <a:off x="10098906" y="3497316"/>
              <a:ext cx="198521" cy="198686"/>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09" name="Diamond 4408">
              <a:extLst>
                <a:ext uri="{FF2B5EF4-FFF2-40B4-BE49-F238E27FC236}">
                  <a16:creationId xmlns:a16="http://schemas.microsoft.com/office/drawing/2014/main" id="{6460303C-F094-03FF-7EC3-BCDDD3AE9046}"/>
                </a:ext>
              </a:extLst>
            </p:cNvPr>
            <p:cNvSpPr/>
            <p:nvPr/>
          </p:nvSpPr>
          <p:spPr>
            <a:xfrm>
              <a:off x="10559242" y="3300517"/>
              <a:ext cx="198559"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10" name="Diamond 4409">
              <a:extLst>
                <a:ext uri="{FF2B5EF4-FFF2-40B4-BE49-F238E27FC236}">
                  <a16:creationId xmlns:a16="http://schemas.microsoft.com/office/drawing/2014/main" id="{254529A7-987B-4DAD-D28F-1B7095266FE8}"/>
                </a:ext>
              </a:extLst>
            </p:cNvPr>
            <p:cNvSpPr/>
            <p:nvPr/>
          </p:nvSpPr>
          <p:spPr>
            <a:xfrm>
              <a:off x="10311500" y="3519343"/>
              <a:ext cx="198571" cy="19873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11" name="Diamond 4410">
              <a:extLst>
                <a:ext uri="{FF2B5EF4-FFF2-40B4-BE49-F238E27FC236}">
                  <a16:creationId xmlns:a16="http://schemas.microsoft.com/office/drawing/2014/main" id="{B2C7E0CF-334C-DC60-DFA4-72612C8071F5}"/>
                </a:ext>
              </a:extLst>
            </p:cNvPr>
            <p:cNvSpPr/>
            <p:nvPr/>
          </p:nvSpPr>
          <p:spPr>
            <a:xfrm>
              <a:off x="10322057" y="3570936"/>
              <a:ext cx="198521" cy="198690"/>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12" name="Diamond 4411">
              <a:extLst>
                <a:ext uri="{FF2B5EF4-FFF2-40B4-BE49-F238E27FC236}">
                  <a16:creationId xmlns:a16="http://schemas.microsoft.com/office/drawing/2014/main" id="{01DE6B01-E040-D35C-A546-39444CA91FB0}"/>
                </a:ext>
              </a:extLst>
            </p:cNvPr>
            <p:cNvSpPr/>
            <p:nvPr/>
          </p:nvSpPr>
          <p:spPr>
            <a:xfrm>
              <a:off x="10101038" y="3181007"/>
              <a:ext cx="198571" cy="198734"/>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13" name="Diamond 4412">
              <a:extLst>
                <a:ext uri="{FF2B5EF4-FFF2-40B4-BE49-F238E27FC236}">
                  <a16:creationId xmlns:a16="http://schemas.microsoft.com/office/drawing/2014/main" id="{A89BCCC3-DF5E-E106-761A-EDFE3B3A543F}"/>
                </a:ext>
              </a:extLst>
            </p:cNvPr>
            <p:cNvSpPr/>
            <p:nvPr/>
          </p:nvSpPr>
          <p:spPr>
            <a:xfrm>
              <a:off x="10151350" y="3250907"/>
              <a:ext cx="198521"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14" name="Diamond 4413">
              <a:extLst>
                <a:ext uri="{FF2B5EF4-FFF2-40B4-BE49-F238E27FC236}">
                  <a16:creationId xmlns:a16="http://schemas.microsoft.com/office/drawing/2014/main" id="{79E0868D-A372-A804-0E90-FCBB752E9758}"/>
                </a:ext>
              </a:extLst>
            </p:cNvPr>
            <p:cNvSpPr/>
            <p:nvPr/>
          </p:nvSpPr>
          <p:spPr>
            <a:xfrm>
              <a:off x="10176728" y="3136805"/>
              <a:ext cx="198572" cy="198686"/>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15" name="Diamond 4414">
              <a:extLst>
                <a:ext uri="{FF2B5EF4-FFF2-40B4-BE49-F238E27FC236}">
                  <a16:creationId xmlns:a16="http://schemas.microsoft.com/office/drawing/2014/main" id="{1E7572A6-E9FF-9E1B-F0B5-B6DA21A7ACD4}"/>
                </a:ext>
              </a:extLst>
            </p:cNvPr>
            <p:cNvSpPr/>
            <p:nvPr/>
          </p:nvSpPr>
          <p:spPr>
            <a:xfrm>
              <a:off x="10084935" y="2967587"/>
              <a:ext cx="198559" cy="19873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16" name="Diamond 4415">
              <a:extLst>
                <a:ext uri="{FF2B5EF4-FFF2-40B4-BE49-F238E27FC236}">
                  <a16:creationId xmlns:a16="http://schemas.microsoft.com/office/drawing/2014/main" id="{6C60497C-244A-EB28-4055-E842BB100DE0}"/>
                </a:ext>
              </a:extLst>
            </p:cNvPr>
            <p:cNvSpPr/>
            <p:nvPr/>
          </p:nvSpPr>
          <p:spPr>
            <a:xfrm>
              <a:off x="10230860" y="3622431"/>
              <a:ext cx="198559" cy="198681"/>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17" name="Diamond 4416">
              <a:extLst>
                <a:ext uri="{FF2B5EF4-FFF2-40B4-BE49-F238E27FC236}">
                  <a16:creationId xmlns:a16="http://schemas.microsoft.com/office/drawing/2014/main" id="{F960E33B-9D04-759C-888C-96F17A45075A}"/>
                </a:ext>
              </a:extLst>
            </p:cNvPr>
            <p:cNvSpPr/>
            <p:nvPr/>
          </p:nvSpPr>
          <p:spPr>
            <a:xfrm>
              <a:off x="10683456" y="4354462"/>
              <a:ext cx="198559" cy="198742"/>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18" name="Diamond 4417">
              <a:extLst>
                <a:ext uri="{FF2B5EF4-FFF2-40B4-BE49-F238E27FC236}">
                  <a16:creationId xmlns:a16="http://schemas.microsoft.com/office/drawing/2014/main" id="{9B4520A7-F757-E75B-CC43-60A1E3C51857}"/>
                </a:ext>
              </a:extLst>
            </p:cNvPr>
            <p:cNvSpPr/>
            <p:nvPr/>
          </p:nvSpPr>
          <p:spPr>
            <a:xfrm>
              <a:off x="10509526" y="3876180"/>
              <a:ext cx="198508" cy="198742"/>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19" name="Diamond 4418">
              <a:extLst>
                <a:ext uri="{FF2B5EF4-FFF2-40B4-BE49-F238E27FC236}">
                  <a16:creationId xmlns:a16="http://schemas.microsoft.com/office/drawing/2014/main" id="{ACD14609-6238-6938-494D-B90CC895F6EB}"/>
                </a:ext>
              </a:extLst>
            </p:cNvPr>
            <p:cNvSpPr/>
            <p:nvPr/>
          </p:nvSpPr>
          <p:spPr>
            <a:xfrm>
              <a:off x="10541097" y="3552581"/>
              <a:ext cx="198559"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20" name="Diamond 4419">
              <a:extLst>
                <a:ext uri="{FF2B5EF4-FFF2-40B4-BE49-F238E27FC236}">
                  <a16:creationId xmlns:a16="http://schemas.microsoft.com/office/drawing/2014/main" id="{D45B2D05-B87C-2756-7036-377ED1E836D4}"/>
                </a:ext>
              </a:extLst>
            </p:cNvPr>
            <p:cNvSpPr/>
            <p:nvPr/>
          </p:nvSpPr>
          <p:spPr>
            <a:xfrm>
              <a:off x="10104908" y="3817341"/>
              <a:ext cx="198521" cy="198742"/>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21" name="Diamond 4420">
              <a:extLst>
                <a:ext uri="{FF2B5EF4-FFF2-40B4-BE49-F238E27FC236}">
                  <a16:creationId xmlns:a16="http://schemas.microsoft.com/office/drawing/2014/main" id="{65A76602-F008-5C3E-001F-64CAB542C2BF}"/>
                </a:ext>
              </a:extLst>
            </p:cNvPr>
            <p:cNvSpPr/>
            <p:nvPr/>
          </p:nvSpPr>
          <p:spPr>
            <a:xfrm>
              <a:off x="10600621" y="3942410"/>
              <a:ext cx="198521" cy="198742"/>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22" name="Diamond 4421">
              <a:extLst>
                <a:ext uri="{FF2B5EF4-FFF2-40B4-BE49-F238E27FC236}">
                  <a16:creationId xmlns:a16="http://schemas.microsoft.com/office/drawing/2014/main" id="{4FB501F5-76DC-FF9C-1A07-981566799D3E}"/>
                </a:ext>
              </a:extLst>
            </p:cNvPr>
            <p:cNvSpPr/>
            <p:nvPr/>
          </p:nvSpPr>
          <p:spPr>
            <a:xfrm>
              <a:off x="10677898" y="3714357"/>
              <a:ext cx="198571" cy="198740"/>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23" name="Diamond 4422">
              <a:extLst>
                <a:ext uri="{FF2B5EF4-FFF2-40B4-BE49-F238E27FC236}">
                  <a16:creationId xmlns:a16="http://schemas.microsoft.com/office/drawing/2014/main" id="{E5F27885-73BF-C1F7-066F-7BF8A2B3B0F5}"/>
                </a:ext>
              </a:extLst>
            </p:cNvPr>
            <p:cNvSpPr/>
            <p:nvPr/>
          </p:nvSpPr>
          <p:spPr>
            <a:xfrm>
              <a:off x="10259017" y="3258248"/>
              <a:ext cx="198508" cy="198686"/>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24" name="Diamond 4423">
              <a:extLst>
                <a:ext uri="{FF2B5EF4-FFF2-40B4-BE49-F238E27FC236}">
                  <a16:creationId xmlns:a16="http://schemas.microsoft.com/office/drawing/2014/main" id="{BBA879A3-4C6B-5CB7-EEBB-436EFCCE32FE}"/>
                </a:ext>
              </a:extLst>
            </p:cNvPr>
            <p:cNvSpPr/>
            <p:nvPr/>
          </p:nvSpPr>
          <p:spPr>
            <a:xfrm>
              <a:off x="10668280" y="3022754"/>
              <a:ext cx="198521" cy="198734"/>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25" name="Diamond 4424">
              <a:extLst>
                <a:ext uri="{FF2B5EF4-FFF2-40B4-BE49-F238E27FC236}">
                  <a16:creationId xmlns:a16="http://schemas.microsoft.com/office/drawing/2014/main" id="{366E8399-E8F7-BCD8-D995-F6E6FBCE0EB6}"/>
                </a:ext>
              </a:extLst>
            </p:cNvPr>
            <p:cNvSpPr/>
            <p:nvPr/>
          </p:nvSpPr>
          <p:spPr>
            <a:xfrm>
              <a:off x="10240377" y="3339112"/>
              <a:ext cx="198559" cy="19873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26" name="Diamond 4425">
              <a:extLst>
                <a:ext uri="{FF2B5EF4-FFF2-40B4-BE49-F238E27FC236}">
                  <a16:creationId xmlns:a16="http://schemas.microsoft.com/office/drawing/2014/main" id="{104C1F45-51AE-3DA8-3C2D-016FD6918C83}"/>
                </a:ext>
              </a:extLst>
            </p:cNvPr>
            <p:cNvSpPr/>
            <p:nvPr/>
          </p:nvSpPr>
          <p:spPr>
            <a:xfrm>
              <a:off x="10696830" y="4108005"/>
              <a:ext cx="198521" cy="198691"/>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27" name="Diamond 4426">
              <a:extLst>
                <a:ext uri="{FF2B5EF4-FFF2-40B4-BE49-F238E27FC236}">
                  <a16:creationId xmlns:a16="http://schemas.microsoft.com/office/drawing/2014/main" id="{653C8259-0DCD-43EE-94E0-ABD5AB9A1383}"/>
                </a:ext>
              </a:extLst>
            </p:cNvPr>
            <p:cNvSpPr/>
            <p:nvPr/>
          </p:nvSpPr>
          <p:spPr>
            <a:xfrm>
              <a:off x="10269169" y="3177335"/>
              <a:ext cx="198521" cy="198686"/>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28" name="Diamond 4427">
              <a:extLst>
                <a:ext uri="{FF2B5EF4-FFF2-40B4-BE49-F238E27FC236}">
                  <a16:creationId xmlns:a16="http://schemas.microsoft.com/office/drawing/2014/main" id="{45B8D35A-C6FA-1CFF-952D-35649A2405FF}"/>
                </a:ext>
              </a:extLst>
            </p:cNvPr>
            <p:cNvSpPr/>
            <p:nvPr/>
          </p:nvSpPr>
          <p:spPr>
            <a:xfrm>
              <a:off x="10327767" y="3839426"/>
              <a:ext cx="198559" cy="198729"/>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29" name="Diamond 4428">
              <a:extLst>
                <a:ext uri="{FF2B5EF4-FFF2-40B4-BE49-F238E27FC236}">
                  <a16:creationId xmlns:a16="http://schemas.microsoft.com/office/drawing/2014/main" id="{545D2F2E-6337-2D82-0870-A11ED13B1B84}"/>
                </a:ext>
              </a:extLst>
            </p:cNvPr>
            <p:cNvSpPr/>
            <p:nvPr/>
          </p:nvSpPr>
          <p:spPr>
            <a:xfrm>
              <a:off x="10322209" y="3250857"/>
              <a:ext cx="198521" cy="198734"/>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30" name="Diamond 4429">
              <a:extLst>
                <a:ext uri="{FF2B5EF4-FFF2-40B4-BE49-F238E27FC236}">
                  <a16:creationId xmlns:a16="http://schemas.microsoft.com/office/drawing/2014/main" id="{116AA551-ED90-026E-C008-C380E396A629}"/>
                </a:ext>
              </a:extLst>
            </p:cNvPr>
            <p:cNvSpPr/>
            <p:nvPr/>
          </p:nvSpPr>
          <p:spPr>
            <a:xfrm>
              <a:off x="10189024" y="3692380"/>
              <a:ext cx="198559" cy="198683"/>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31" name="Diamond 4430">
              <a:extLst>
                <a:ext uri="{FF2B5EF4-FFF2-40B4-BE49-F238E27FC236}">
                  <a16:creationId xmlns:a16="http://schemas.microsoft.com/office/drawing/2014/main" id="{6D50D091-72E8-6382-84C1-2A70EE92D7FC}"/>
                </a:ext>
              </a:extLst>
            </p:cNvPr>
            <p:cNvSpPr/>
            <p:nvPr/>
          </p:nvSpPr>
          <p:spPr>
            <a:xfrm>
              <a:off x="10336586" y="3261870"/>
              <a:ext cx="198559" cy="198734"/>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32" name="Diamond 4431">
              <a:extLst>
                <a:ext uri="{FF2B5EF4-FFF2-40B4-BE49-F238E27FC236}">
                  <a16:creationId xmlns:a16="http://schemas.microsoft.com/office/drawing/2014/main" id="{32D8DB26-DA99-BB7F-1DE2-D7739FA2386F}"/>
                </a:ext>
              </a:extLst>
            </p:cNvPr>
            <p:cNvSpPr/>
            <p:nvPr/>
          </p:nvSpPr>
          <p:spPr>
            <a:xfrm>
              <a:off x="10508587" y="3721749"/>
              <a:ext cx="198508" cy="198740"/>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33" name="Diamond 4432">
              <a:extLst>
                <a:ext uri="{FF2B5EF4-FFF2-40B4-BE49-F238E27FC236}">
                  <a16:creationId xmlns:a16="http://schemas.microsoft.com/office/drawing/2014/main" id="{A27DEFDA-9462-0F8D-8A3F-48585E5C5E71}"/>
                </a:ext>
              </a:extLst>
            </p:cNvPr>
            <p:cNvSpPr/>
            <p:nvPr/>
          </p:nvSpPr>
          <p:spPr>
            <a:xfrm>
              <a:off x="10229515" y="3854107"/>
              <a:ext cx="198521" cy="198729"/>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34" name="Diamond 4433">
              <a:extLst>
                <a:ext uri="{FF2B5EF4-FFF2-40B4-BE49-F238E27FC236}">
                  <a16:creationId xmlns:a16="http://schemas.microsoft.com/office/drawing/2014/main" id="{D560C88B-B6AD-F3AC-115F-D5DE193BD2EE}"/>
                </a:ext>
              </a:extLst>
            </p:cNvPr>
            <p:cNvSpPr/>
            <p:nvPr/>
          </p:nvSpPr>
          <p:spPr>
            <a:xfrm>
              <a:off x="10199480" y="3848405"/>
              <a:ext cx="198521" cy="198729"/>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35" name="Diamond 4434">
              <a:extLst>
                <a:ext uri="{FF2B5EF4-FFF2-40B4-BE49-F238E27FC236}">
                  <a16:creationId xmlns:a16="http://schemas.microsoft.com/office/drawing/2014/main" id="{32EBFD2E-3657-44C9-67A6-EEDBB10CD92B}"/>
                </a:ext>
              </a:extLst>
            </p:cNvPr>
            <p:cNvSpPr/>
            <p:nvPr/>
          </p:nvSpPr>
          <p:spPr>
            <a:xfrm>
              <a:off x="10437058" y="3280325"/>
              <a:ext cx="198559"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36" name="Diamond 4435">
              <a:extLst>
                <a:ext uri="{FF2B5EF4-FFF2-40B4-BE49-F238E27FC236}">
                  <a16:creationId xmlns:a16="http://schemas.microsoft.com/office/drawing/2014/main" id="{82A8963B-F5EA-335F-A37A-2AD8D17D41EA}"/>
                </a:ext>
              </a:extLst>
            </p:cNvPr>
            <p:cNvSpPr/>
            <p:nvPr/>
          </p:nvSpPr>
          <p:spPr>
            <a:xfrm>
              <a:off x="10530691" y="3239943"/>
              <a:ext cx="198559" cy="19873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37" name="Diamond 4436">
              <a:extLst>
                <a:ext uri="{FF2B5EF4-FFF2-40B4-BE49-F238E27FC236}">
                  <a16:creationId xmlns:a16="http://schemas.microsoft.com/office/drawing/2014/main" id="{A3CF1087-546E-6DF0-E706-2185E128EA57}"/>
                </a:ext>
              </a:extLst>
            </p:cNvPr>
            <p:cNvSpPr/>
            <p:nvPr/>
          </p:nvSpPr>
          <p:spPr>
            <a:xfrm>
              <a:off x="10083247" y="4380116"/>
              <a:ext cx="198559" cy="198691"/>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38" name="Diamond 4437">
              <a:extLst>
                <a:ext uri="{FF2B5EF4-FFF2-40B4-BE49-F238E27FC236}">
                  <a16:creationId xmlns:a16="http://schemas.microsoft.com/office/drawing/2014/main" id="{4A3F9E56-0386-E67E-EF1A-0901171301BD}"/>
                </a:ext>
              </a:extLst>
            </p:cNvPr>
            <p:cNvSpPr/>
            <p:nvPr/>
          </p:nvSpPr>
          <p:spPr>
            <a:xfrm>
              <a:off x="10072487" y="3762870"/>
              <a:ext cx="198521" cy="198742"/>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39" name="Diamond 4438">
              <a:extLst>
                <a:ext uri="{FF2B5EF4-FFF2-40B4-BE49-F238E27FC236}">
                  <a16:creationId xmlns:a16="http://schemas.microsoft.com/office/drawing/2014/main" id="{5E7C62EC-8513-16A2-8BB8-EEC609778938}"/>
                </a:ext>
              </a:extLst>
            </p:cNvPr>
            <p:cNvSpPr/>
            <p:nvPr/>
          </p:nvSpPr>
          <p:spPr>
            <a:xfrm>
              <a:off x="10154129" y="3448352"/>
              <a:ext cx="198508"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40" name="Diamond 4439">
              <a:extLst>
                <a:ext uri="{FF2B5EF4-FFF2-40B4-BE49-F238E27FC236}">
                  <a16:creationId xmlns:a16="http://schemas.microsoft.com/office/drawing/2014/main" id="{280CE699-C3B3-BC6D-F84B-8FB0C479DFE9}"/>
                </a:ext>
              </a:extLst>
            </p:cNvPr>
            <p:cNvSpPr/>
            <p:nvPr/>
          </p:nvSpPr>
          <p:spPr>
            <a:xfrm>
              <a:off x="10416540" y="3327057"/>
              <a:ext cx="198559" cy="198734"/>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41" name="Diamond 4440">
              <a:extLst>
                <a:ext uri="{FF2B5EF4-FFF2-40B4-BE49-F238E27FC236}">
                  <a16:creationId xmlns:a16="http://schemas.microsoft.com/office/drawing/2014/main" id="{99F22F30-B1C1-CF0A-F9A0-005DE7F201D0}"/>
                </a:ext>
              </a:extLst>
            </p:cNvPr>
            <p:cNvSpPr/>
            <p:nvPr/>
          </p:nvSpPr>
          <p:spPr>
            <a:xfrm>
              <a:off x="10361418" y="3283897"/>
              <a:ext cx="198508" cy="198734"/>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42" name="Diamond 4441">
              <a:extLst>
                <a:ext uri="{FF2B5EF4-FFF2-40B4-BE49-F238E27FC236}">
                  <a16:creationId xmlns:a16="http://schemas.microsoft.com/office/drawing/2014/main" id="{8BCBC4BD-092D-CB6B-96C7-D49914544552}"/>
                </a:ext>
              </a:extLst>
            </p:cNvPr>
            <p:cNvSpPr/>
            <p:nvPr/>
          </p:nvSpPr>
          <p:spPr>
            <a:xfrm>
              <a:off x="10107040" y="3416353"/>
              <a:ext cx="198521" cy="198686"/>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43" name="Diamond 4442">
              <a:extLst>
                <a:ext uri="{FF2B5EF4-FFF2-40B4-BE49-F238E27FC236}">
                  <a16:creationId xmlns:a16="http://schemas.microsoft.com/office/drawing/2014/main" id="{F6F1A071-C8E8-3B5B-FC0D-852895AED74C}"/>
                </a:ext>
              </a:extLst>
            </p:cNvPr>
            <p:cNvSpPr/>
            <p:nvPr/>
          </p:nvSpPr>
          <p:spPr>
            <a:xfrm>
              <a:off x="10091876" y="3339211"/>
              <a:ext cx="198508" cy="19873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44" name="Diamond 4443">
              <a:extLst>
                <a:ext uri="{FF2B5EF4-FFF2-40B4-BE49-F238E27FC236}">
                  <a16:creationId xmlns:a16="http://schemas.microsoft.com/office/drawing/2014/main" id="{6F389E97-03EC-C03F-572B-7499F2554CDB}"/>
                </a:ext>
              </a:extLst>
            </p:cNvPr>
            <p:cNvSpPr/>
            <p:nvPr/>
          </p:nvSpPr>
          <p:spPr>
            <a:xfrm>
              <a:off x="10234680" y="3969448"/>
              <a:ext cx="198559" cy="198729"/>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45" name="Diamond 4444">
              <a:extLst>
                <a:ext uri="{FF2B5EF4-FFF2-40B4-BE49-F238E27FC236}">
                  <a16:creationId xmlns:a16="http://schemas.microsoft.com/office/drawing/2014/main" id="{62F6B7F5-84B1-1E6C-E199-3D9F32549CEB}"/>
                </a:ext>
              </a:extLst>
            </p:cNvPr>
            <p:cNvSpPr/>
            <p:nvPr/>
          </p:nvSpPr>
          <p:spPr>
            <a:xfrm>
              <a:off x="10083590" y="3798989"/>
              <a:ext cx="198521" cy="198691"/>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46" name="Diamond 4445">
              <a:extLst>
                <a:ext uri="{FF2B5EF4-FFF2-40B4-BE49-F238E27FC236}">
                  <a16:creationId xmlns:a16="http://schemas.microsoft.com/office/drawing/2014/main" id="{6F836153-50B2-0750-654F-79410B967EEE}"/>
                </a:ext>
              </a:extLst>
            </p:cNvPr>
            <p:cNvSpPr/>
            <p:nvPr/>
          </p:nvSpPr>
          <p:spPr>
            <a:xfrm>
              <a:off x="10406275" y="3798989"/>
              <a:ext cx="198559" cy="198691"/>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47" name="Diamond 4446">
              <a:extLst>
                <a:ext uri="{FF2B5EF4-FFF2-40B4-BE49-F238E27FC236}">
                  <a16:creationId xmlns:a16="http://schemas.microsoft.com/office/drawing/2014/main" id="{F93DF32E-D37D-7550-5FAA-15F223967E10}"/>
                </a:ext>
              </a:extLst>
            </p:cNvPr>
            <p:cNvSpPr/>
            <p:nvPr/>
          </p:nvSpPr>
          <p:spPr>
            <a:xfrm>
              <a:off x="10475024" y="3523113"/>
              <a:ext cx="198521" cy="198734"/>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48" name="Diamond 4447">
              <a:extLst>
                <a:ext uri="{FF2B5EF4-FFF2-40B4-BE49-F238E27FC236}">
                  <a16:creationId xmlns:a16="http://schemas.microsoft.com/office/drawing/2014/main" id="{0BF74133-EE51-8DC7-C382-B4BDCDB490A8}"/>
                </a:ext>
              </a:extLst>
            </p:cNvPr>
            <p:cNvSpPr/>
            <p:nvPr/>
          </p:nvSpPr>
          <p:spPr>
            <a:xfrm>
              <a:off x="10241417" y="3228830"/>
              <a:ext cx="198508" cy="198686"/>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49" name="Diamond 4448">
              <a:extLst>
                <a:ext uri="{FF2B5EF4-FFF2-40B4-BE49-F238E27FC236}">
                  <a16:creationId xmlns:a16="http://schemas.microsoft.com/office/drawing/2014/main" id="{9B7FD772-DDAD-457E-7F93-3E6DE4AD6584}"/>
                </a:ext>
              </a:extLst>
            </p:cNvPr>
            <p:cNvSpPr/>
            <p:nvPr/>
          </p:nvSpPr>
          <p:spPr>
            <a:xfrm>
              <a:off x="10052311" y="3287667"/>
              <a:ext cx="198521" cy="198686"/>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grpSp>
      <p:cxnSp>
        <p:nvCxnSpPr>
          <p:cNvPr id="4225" name="Straight Connector 4224">
            <a:extLst>
              <a:ext uri="{FF2B5EF4-FFF2-40B4-BE49-F238E27FC236}">
                <a16:creationId xmlns:a16="http://schemas.microsoft.com/office/drawing/2014/main" id="{5FD92C99-0F36-59CC-782E-5E9BC694A8F2}"/>
              </a:ext>
            </a:extLst>
          </p:cNvPr>
          <p:cNvCxnSpPr>
            <a:cxnSpLocks/>
          </p:cNvCxnSpPr>
          <p:nvPr/>
        </p:nvCxnSpPr>
        <p:spPr>
          <a:xfrm flipH="1">
            <a:off x="5520561" y="6833845"/>
            <a:ext cx="308341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226" name="Straight Connector 4225">
            <a:extLst>
              <a:ext uri="{FF2B5EF4-FFF2-40B4-BE49-F238E27FC236}">
                <a16:creationId xmlns:a16="http://schemas.microsoft.com/office/drawing/2014/main" id="{66AF8610-2B0F-733D-429A-B033BD458BA6}"/>
              </a:ext>
            </a:extLst>
          </p:cNvPr>
          <p:cNvCxnSpPr>
            <a:cxnSpLocks/>
          </p:cNvCxnSpPr>
          <p:nvPr/>
        </p:nvCxnSpPr>
        <p:spPr>
          <a:xfrm flipH="1">
            <a:off x="5518704" y="7242911"/>
            <a:ext cx="3083415" cy="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227" name="TextBox 4226">
                <a:extLst>
                  <a:ext uri="{FF2B5EF4-FFF2-40B4-BE49-F238E27FC236}">
                    <a16:creationId xmlns:a16="http://schemas.microsoft.com/office/drawing/2014/main" id="{401D60B5-BBA6-216A-EA79-4E0554E191A6}"/>
                  </a:ext>
                </a:extLst>
              </p:cNvPr>
              <p:cNvSpPr txBox="1"/>
              <p:nvPr/>
            </p:nvSpPr>
            <p:spPr>
              <a:xfrm>
                <a:off x="8555726" y="6771586"/>
                <a:ext cx="3677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noProof="1" dirty="0">
                          <a:latin typeface="Cambria Math" panose="02040503050406030204" pitchFamily="18" charset="0"/>
                        </a:rPr>
                        <m:t>θ</m:t>
                      </m:r>
                    </m:oMath>
                  </m:oMathPara>
                </a14:m>
                <a:endParaRPr lang="en-US" noProof="1"/>
              </a:p>
            </p:txBody>
          </p:sp>
        </mc:Choice>
        <mc:Fallback>
          <p:sp>
            <p:nvSpPr>
              <p:cNvPr id="4227" name="TextBox 4226">
                <a:extLst>
                  <a:ext uri="{FF2B5EF4-FFF2-40B4-BE49-F238E27FC236}">
                    <a16:creationId xmlns:a16="http://schemas.microsoft.com/office/drawing/2014/main" id="{401D60B5-BBA6-216A-EA79-4E0554E191A6}"/>
                  </a:ext>
                </a:extLst>
              </p:cNvPr>
              <p:cNvSpPr txBox="1">
                <a:spLocks noRot="1" noChangeAspect="1" noMove="1" noResize="1" noEditPoints="1" noAdjustHandles="1" noChangeArrowheads="1" noChangeShapeType="1" noTextEdit="1"/>
              </p:cNvSpPr>
              <p:nvPr/>
            </p:nvSpPr>
            <p:spPr>
              <a:xfrm>
                <a:off x="8555726" y="6771586"/>
                <a:ext cx="367729" cy="369332"/>
              </a:xfrm>
              <a:prstGeom prst="rect">
                <a:avLst/>
              </a:prstGeom>
              <a:blipFill>
                <a:blip r:embed="rId3"/>
                <a:stretch>
                  <a:fillRect/>
                </a:stretch>
              </a:blipFill>
            </p:spPr>
            <p:txBody>
              <a:bodyPr/>
              <a:lstStyle/>
              <a:p>
                <a:r>
                  <a:rPr lang="en-US">
                    <a:noFill/>
                  </a:rPr>
                  <a:t> </a:t>
                </a:r>
              </a:p>
            </p:txBody>
          </p:sp>
        </mc:Fallback>
      </mc:AlternateContent>
      <p:sp>
        <p:nvSpPr>
          <p:cNvPr id="4230" name="Content Placeholder 35">
            <a:extLst>
              <a:ext uri="{FF2B5EF4-FFF2-40B4-BE49-F238E27FC236}">
                <a16:creationId xmlns:a16="http://schemas.microsoft.com/office/drawing/2014/main" id="{F0755F69-5B91-EF1B-0F49-FCFCCE972E9E}"/>
              </a:ext>
            </a:extLst>
          </p:cNvPr>
          <p:cNvSpPr txBox="1">
            <a:spLocks/>
          </p:cNvSpPr>
          <p:nvPr/>
        </p:nvSpPr>
        <p:spPr>
          <a:xfrm>
            <a:off x="-1828800" y="5006191"/>
            <a:ext cx="6648450" cy="42648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25000"/>
                  </a:schemeClr>
                </a:solidFill>
                <a:latin typeface="Montserrat" panose="00000500000000000000" pitchFamily="2"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Verdana" panose="020B0604030504040204" pitchFamily="34" charset="0"/>
              <a:buChar char="−"/>
              <a:defRPr sz="2400" kern="1200">
                <a:solidFill>
                  <a:schemeClr val="bg2">
                    <a:lumMod val="25000"/>
                  </a:schemeClr>
                </a:solidFill>
                <a:latin typeface="Montserrat" panose="00000500000000000000" pitchFamily="2"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defRPr/>
            </a:pPr>
            <a:endParaRPr lang="en-US" sz="3000" noProof="1">
              <a:latin typeface="Aptos" panose="020B0004020202020204" pitchFamily="34" charset="0"/>
            </a:endParaRPr>
          </a:p>
          <a:p>
            <a:pPr algn="just">
              <a:defRPr/>
            </a:pPr>
            <a:r>
              <a:rPr lang="en-US" sz="3000" noProof="1">
                <a:latin typeface="Aptos" panose="020B0004020202020204" pitchFamily="34" charset="0"/>
              </a:rPr>
              <a:t>We report the AUC according to the threshold θ that maximizes the separation between the  two groups.</a:t>
            </a:r>
          </a:p>
        </p:txBody>
      </p:sp>
    </p:spTree>
    <p:extLst>
      <p:ext uri="{BB962C8B-B14F-4D97-AF65-F5344CB8AC3E}">
        <p14:creationId xmlns:p14="http://schemas.microsoft.com/office/powerpoint/2010/main" val="1113467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125E-6 1.11111E-6 L 3.125E-6 0.06088 " pathEditMode="relative" rAng="0" ptsTypes="AA">
                                      <p:cBhvr>
                                        <p:cTn id="6" dur="2000" fill="hold"/>
                                        <p:tgtEl>
                                          <p:spTgt spid="4225"/>
                                        </p:tgtEl>
                                        <p:attrNameLst>
                                          <p:attrName>ppt_x</p:attrName>
                                          <p:attrName>ppt_y</p:attrName>
                                        </p:attrNameLst>
                                      </p:cBhvr>
                                      <p:rCtr x="0" y="3032"/>
                                    </p:animMotion>
                                  </p:childTnLst>
                                </p:cTn>
                              </p:par>
                            </p:childTnLst>
                          </p:cTn>
                        </p:par>
                        <p:par>
                          <p:cTn id="7" fill="hold">
                            <p:stCondLst>
                              <p:cond delay="2000"/>
                            </p:stCondLst>
                            <p:childTnLst>
                              <p:par>
                                <p:cTn id="8" presetID="1" presetClass="exit" presetSubtype="0" fill="hold" nodeType="afterEffect">
                                  <p:stCondLst>
                                    <p:cond delay="0"/>
                                  </p:stCondLst>
                                  <p:childTnLst>
                                    <p:set>
                                      <p:cBhvr>
                                        <p:cTn id="9" dur="1" fill="hold">
                                          <p:stCondLst>
                                            <p:cond delay="0"/>
                                          </p:stCondLst>
                                        </p:cTn>
                                        <p:tgtEl>
                                          <p:spTgt spid="4225"/>
                                        </p:tgtEl>
                                        <p:attrNameLst>
                                          <p:attrName>style.visibility</p:attrName>
                                        </p:attrNameLst>
                                      </p:cBhvr>
                                      <p:to>
                                        <p:strVal val="hidden"/>
                                      </p:to>
                                    </p:set>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0"/>
                                          </p:stCondLst>
                                        </p:cTn>
                                        <p:tgtEl>
                                          <p:spTgt spid="4226"/>
                                        </p:tgtEl>
                                        <p:attrNameLst>
                                          <p:attrName>style.visibility</p:attrName>
                                        </p:attrNameLst>
                                      </p:cBhvr>
                                      <p:to>
                                        <p:strVal val="visible"/>
                                      </p:to>
                                    </p:set>
                                  </p:childTnLst>
                                </p:cTn>
                              </p:par>
                              <p:par>
                                <p:cTn id="13" presetID="42" presetClass="path" presetSubtype="0" accel="50000" decel="50000" fill="hold" nodeType="withEffect">
                                  <p:stCondLst>
                                    <p:cond delay="0"/>
                                  </p:stCondLst>
                                  <p:childTnLst>
                                    <p:animMotion origin="layout" path="M 3.54167E-6 3.7037E-7 L 3.54167E-6 -0.03542 " pathEditMode="relative" rAng="0" ptsTypes="AA">
                                      <p:cBhvr>
                                        <p:cTn id="14" dur="2000" fill="hold"/>
                                        <p:tgtEl>
                                          <p:spTgt spid="4226"/>
                                        </p:tgtEl>
                                        <p:attrNameLst>
                                          <p:attrName>ppt_x</p:attrName>
                                          <p:attrName>ppt_y</p:attrName>
                                        </p:attrNameLst>
                                      </p:cBhvr>
                                      <p:rCtr x="0" y="-1782"/>
                                    </p:animMotion>
                                  </p:childTnLst>
                                </p:cTn>
                              </p:par>
                            </p:childTnLst>
                          </p:cTn>
                        </p:par>
                        <p:par>
                          <p:cTn id="15" fill="hold">
                            <p:stCondLst>
                              <p:cond delay="4000"/>
                            </p:stCondLst>
                            <p:childTnLst>
                              <p:par>
                                <p:cTn id="16" presetID="1" presetClass="entr" presetSubtype="0" fill="hold" grpId="0" nodeType="afterEffect">
                                  <p:stCondLst>
                                    <p:cond delay="0"/>
                                  </p:stCondLst>
                                  <p:childTnLst>
                                    <p:set>
                                      <p:cBhvr>
                                        <p:cTn id="17" dur="1" fill="hold">
                                          <p:stCondLst>
                                            <p:cond delay="0"/>
                                          </p:stCondLst>
                                        </p:cTn>
                                        <p:tgtEl>
                                          <p:spTgt spid="42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30BD0A-AC0C-19DB-E0D1-9903D53A509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F05A323-F5C0-9E42-C93B-AA50C9E409B0}"/>
              </a:ext>
            </a:extLst>
          </p:cNvPr>
          <p:cNvSpPr>
            <a:spLocks noGrp="1"/>
          </p:cNvSpPr>
          <p:nvPr>
            <p:ph type="sldNum" sz="quarter" idx="12"/>
          </p:nvPr>
        </p:nvSpPr>
        <p:spPr/>
        <p:txBody>
          <a:bodyPr/>
          <a:lstStyle/>
          <a:p>
            <a:fld id="{28FA43E8-6E12-5244-BC34-D42229B1484F}" type="slidenum">
              <a:rPr lang="en-US" noProof="1" smtClean="0"/>
              <a:t>11</a:t>
            </a:fld>
            <a:endParaRPr lang="en-US" noProof="1"/>
          </a:p>
        </p:txBody>
      </p:sp>
      <p:sp>
        <p:nvSpPr>
          <p:cNvPr id="17" name="Title 16">
            <a:extLst>
              <a:ext uri="{FF2B5EF4-FFF2-40B4-BE49-F238E27FC236}">
                <a16:creationId xmlns:a16="http://schemas.microsoft.com/office/drawing/2014/main" id="{0A994DC9-BA90-6E21-DE6B-29BFB989C1F9}"/>
              </a:ext>
            </a:extLst>
          </p:cNvPr>
          <p:cNvSpPr>
            <a:spLocks noGrp="1"/>
          </p:cNvSpPr>
          <p:nvPr>
            <p:ph type="title"/>
          </p:nvPr>
        </p:nvSpPr>
        <p:spPr>
          <a:xfrm>
            <a:off x="-2550791" y="2756191"/>
            <a:ext cx="11959582" cy="1325563"/>
          </a:xfrm>
        </p:spPr>
        <p:txBody>
          <a:bodyPr/>
          <a:lstStyle/>
          <a:p>
            <a:pPr algn="ctr"/>
            <a:r>
              <a:rPr lang="en-US" b="1" noProof="1">
                <a:solidFill>
                  <a:srgbClr val="9B3836"/>
                </a:solidFill>
              </a:rPr>
              <a:t>Results: BookTection - </a:t>
            </a:r>
            <a:r>
              <a:rPr lang="en-US" b="1" noProof="1">
                <a:solidFill>
                  <a:schemeClr val="tx1">
                    <a:lumMod val="75000"/>
                    <a:lumOff val="25000"/>
                  </a:schemeClr>
                </a:solidFill>
              </a:rPr>
              <a:t>Models with Logits Access</a:t>
            </a:r>
          </a:p>
        </p:txBody>
      </p:sp>
      <p:sp>
        <p:nvSpPr>
          <p:cNvPr id="18" name="Content Placeholder 35">
            <a:extLst>
              <a:ext uri="{FF2B5EF4-FFF2-40B4-BE49-F238E27FC236}">
                <a16:creationId xmlns:a16="http://schemas.microsoft.com/office/drawing/2014/main" id="{05138E1F-A5CE-57F7-E689-AE20A42AFC1C}"/>
              </a:ext>
            </a:extLst>
          </p:cNvPr>
          <p:cNvSpPr txBox="1">
            <a:spLocks/>
          </p:cNvSpPr>
          <p:nvPr/>
        </p:nvSpPr>
        <p:spPr>
          <a:xfrm>
            <a:off x="-2063655" y="7160323"/>
            <a:ext cx="10985311" cy="5341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2">
                    <a:lumMod val="25000"/>
                  </a:schemeClr>
                </a:solidFill>
                <a:latin typeface="Aptos" panose="020B0004020202020204" pitchFamily="34"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Verdana" panose="020B0604030504040204" pitchFamily="34" charset="0"/>
              <a:buChar char="–"/>
              <a:defRPr sz="2400" b="0" i="0" kern="1200">
                <a:solidFill>
                  <a:schemeClr val="bg2">
                    <a:lumMod val="25000"/>
                  </a:schemeClr>
                </a:solidFill>
                <a:latin typeface="Aptos" panose="020B0004020202020204" pitchFamily="34"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747474"/>
                </a:solidFill>
                <a:latin typeface="Aptos" panose="020B0004020202020204" pitchFamily="34"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b="0" i="0" kern="1200">
                <a:solidFill>
                  <a:srgbClr val="747474"/>
                </a:solidFill>
                <a:latin typeface="Aptos" panose="020B0004020202020204" pitchFamily="34"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b="0" i="0" kern="1200">
                <a:solidFill>
                  <a:srgbClr val="747474"/>
                </a:solidFill>
                <a:latin typeface="Aptos" panose="020B0004020202020204" pitchFamily="34"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defRPr/>
            </a:pPr>
            <a:r>
              <a:rPr lang="en-US" sz="3200" noProof="1"/>
              <a:t>DE-COP beats every other baseline.</a:t>
            </a:r>
          </a:p>
        </p:txBody>
      </p:sp>
      <p:sp>
        <p:nvSpPr>
          <p:cNvPr id="19" name="Content Placeholder 35">
            <a:extLst>
              <a:ext uri="{FF2B5EF4-FFF2-40B4-BE49-F238E27FC236}">
                <a16:creationId xmlns:a16="http://schemas.microsoft.com/office/drawing/2014/main" id="{E39AAFE1-006B-3A04-9E64-2DB814E323D1}"/>
              </a:ext>
            </a:extLst>
          </p:cNvPr>
          <p:cNvSpPr txBox="1">
            <a:spLocks/>
          </p:cNvSpPr>
          <p:nvPr/>
        </p:nvSpPr>
        <p:spPr>
          <a:xfrm>
            <a:off x="-2063656" y="7933916"/>
            <a:ext cx="10985311" cy="9217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25000"/>
                  </a:schemeClr>
                </a:solidFill>
                <a:latin typeface="Montserrat" panose="00000500000000000000" pitchFamily="2"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Verdana" panose="020B0604030504040204" pitchFamily="34" charset="0"/>
              <a:buChar char="−"/>
              <a:defRPr sz="2400" kern="1200">
                <a:solidFill>
                  <a:schemeClr val="bg2">
                    <a:lumMod val="25000"/>
                  </a:schemeClr>
                </a:solidFill>
                <a:latin typeface="Montserrat" panose="00000500000000000000" pitchFamily="2"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defRPr/>
            </a:pPr>
            <a:r>
              <a:rPr lang="en-US" sz="3200" noProof="1">
                <a:latin typeface="Aptos" panose="020B0004020202020204" pitchFamily="34" charset="0"/>
              </a:rPr>
              <a:t>DE-COP average AUC score of 0.921, is a 9.6% improvement over the recent work of Min-K%-Prob.</a:t>
            </a:r>
          </a:p>
        </p:txBody>
      </p:sp>
      <p:graphicFrame>
        <p:nvGraphicFramePr>
          <p:cNvPr id="2" name="Chart 1">
            <a:extLst>
              <a:ext uri="{FF2B5EF4-FFF2-40B4-BE49-F238E27FC236}">
                <a16:creationId xmlns:a16="http://schemas.microsoft.com/office/drawing/2014/main" id="{AF2ADFCF-4B91-3169-980E-E331CAE64D4A}"/>
              </a:ext>
            </a:extLst>
          </p:cNvPr>
          <p:cNvGraphicFramePr/>
          <p:nvPr>
            <p:extLst>
              <p:ext uri="{D42A27DB-BD31-4B8C-83A1-F6EECF244321}">
                <p14:modId xmlns:p14="http://schemas.microsoft.com/office/powerpoint/2010/main" val="653916238"/>
              </p:ext>
            </p:extLst>
          </p:nvPr>
        </p:nvGraphicFramePr>
        <p:xfrm>
          <a:off x="-1214429" y="3810001"/>
          <a:ext cx="9825032" cy="311090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31954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40FA0E-6B79-8D81-EDCE-E827FAA74C6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7E72AE7-BEB2-A68E-E0F5-AE6DA13A054B}"/>
              </a:ext>
            </a:extLst>
          </p:cNvPr>
          <p:cNvSpPr>
            <a:spLocks noGrp="1"/>
          </p:cNvSpPr>
          <p:nvPr>
            <p:ph type="sldNum" sz="quarter" idx="12"/>
          </p:nvPr>
        </p:nvSpPr>
        <p:spPr/>
        <p:txBody>
          <a:bodyPr/>
          <a:lstStyle/>
          <a:p>
            <a:fld id="{28FA43E8-6E12-5244-BC34-D42229B1484F}" type="slidenum">
              <a:rPr lang="en-US" noProof="1" smtClean="0"/>
              <a:t>12</a:t>
            </a:fld>
            <a:endParaRPr lang="en-US" noProof="1"/>
          </a:p>
        </p:txBody>
      </p:sp>
      <p:sp>
        <p:nvSpPr>
          <p:cNvPr id="3" name="Content Placeholder 35">
            <a:extLst>
              <a:ext uri="{FF2B5EF4-FFF2-40B4-BE49-F238E27FC236}">
                <a16:creationId xmlns:a16="http://schemas.microsoft.com/office/drawing/2014/main" id="{B75E15FB-63D2-85E8-5E6B-797A9DFC5BA7}"/>
              </a:ext>
            </a:extLst>
          </p:cNvPr>
          <p:cNvSpPr>
            <a:spLocks noGrp="1"/>
          </p:cNvSpPr>
          <p:nvPr>
            <p:ph idx="1"/>
          </p:nvPr>
        </p:nvSpPr>
        <p:spPr>
          <a:xfrm>
            <a:off x="3124201" y="4688839"/>
            <a:ext cx="5562599" cy="4155124"/>
          </a:xfrm>
        </p:spPr>
        <p:txBody>
          <a:bodyPr>
            <a:noAutofit/>
          </a:bodyPr>
          <a:lstStyle/>
          <a:p>
            <a:pPr algn="just">
              <a:defRPr/>
            </a:pPr>
            <a:r>
              <a:rPr lang="en-US" sz="3000" noProof="1"/>
              <a:t>DE-COP is evaluated on LLaMA-2 {7B, 13B, and 70B}.</a:t>
            </a:r>
          </a:p>
          <a:p>
            <a:pPr lvl="2" algn="just">
              <a:defRPr/>
            </a:pPr>
            <a:endParaRPr lang="en-US" sz="2600" noProof="1"/>
          </a:p>
          <a:p>
            <a:pPr algn="just">
              <a:defRPr/>
            </a:pPr>
            <a:r>
              <a:rPr lang="en-US" sz="3000" noProof="1"/>
              <a:t>There seems to exist a  correlation between model size and performance. </a:t>
            </a:r>
          </a:p>
          <a:p>
            <a:pPr lvl="2" algn="just">
              <a:defRPr/>
            </a:pPr>
            <a:endParaRPr lang="en-US" sz="2600" noProof="1"/>
          </a:p>
          <a:p>
            <a:pPr algn="just">
              <a:defRPr/>
            </a:pPr>
            <a:r>
              <a:rPr lang="en-US" sz="3000" noProof="1"/>
              <a:t>Larger models exhibit better results.</a:t>
            </a:r>
          </a:p>
        </p:txBody>
      </p:sp>
      <p:sp>
        <p:nvSpPr>
          <p:cNvPr id="5" name="Title 1">
            <a:extLst>
              <a:ext uri="{FF2B5EF4-FFF2-40B4-BE49-F238E27FC236}">
                <a16:creationId xmlns:a16="http://schemas.microsoft.com/office/drawing/2014/main" id="{E7E6678E-5DD5-3150-F9B6-9B6E0508B769}"/>
              </a:ext>
            </a:extLst>
          </p:cNvPr>
          <p:cNvSpPr>
            <a:spLocks noGrp="1"/>
          </p:cNvSpPr>
          <p:nvPr>
            <p:ph type="title"/>
          </p:nvPr>
        </p:nvSpPr>
        <p:spPr/>
        <p:txBody>
          <a:bodyPr/>
          <a:lstStyle/>
          <a:p>
            <a:r>
              <a:rPr lang="en-US" b="1" noProof="1">
                <a:solidFill>
                  <a:srgbClr val="9B3836"/>
                </a:solidFill>
                <a:ea typeface="Verdana" panose="020B0604030504040204" pitchFamily="34" charset="0"/>
                <a:cs typeface="Open Sans" panose="020B0606030504020204" pitchFamily="34" charset="0"/>
              </a:rPr>
              <a:t>Results: </a:t>
            </a:r>
            <a:r>
              <a:rPr lang="en-US" b="1" noProof="1">
                <a:solidFill>
                  <a:schemeClr val="tx1">
                    <a:lumMod val="75000"/>
                    <a:lumOff val="25000"/>
                  </a:schemeClr>
                </a:solidFill>
                <a:ea typeface="Verdana" panose="020B0604030504040204" pitchFamily="34" charset="0"/>
                <a:cs typeface="Open Sans" panose="020B0606030504020204" pitchFamily="34" charset="0"/>
              </a:rPr>
              <a:t>Model Size</a:t>
            </a:r>
            <a:endParaRPr lang="en-US" noProof="1">
              <a:solidFill>
                <a:schemeClr val="tx1">
                  <a:lumMod val="75000"/>
                  <a:lumOff val="25000"/>
                </a:schemeClr>
              </a:solidFill>
              <a:latin typeface="Aptos" panose="020B0004020202020204" pitchFamily="34" charset="0"/>
            </a:endParaRPr>
          </a:p>
        </p:txBody>
      </p:sp>
      <p:pic>
        <p:nvPicPr>
          <p:cNvPr id="6" name="Picture 5" descr="A graph of a graph with numbers and lines&#10;&#10;Description automatically generated with medium confidence">
            <a:extLst>
              <a:ext uri="{FF2B5EF4-FFF2-40B4-BE49-F238E27FC236}">
                <a16:creationId xmlns:a16="http://schemas.microsoft.com/office/drawing/2014/main" id="{8881B417-F938-5443-C1AF-F306347862D9}"/>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2314468" y="4688839"/>
            <a:ext cx="5220000" cy="4320000"/>
          </a:xfrm>
          <a:prstGeom prst="rect">
            <a:avLst/>
          </a:prstGeom>
        </p:spPr>
      </p:pic>
      <p:sp>
        <p:nvSpPr>
          <p:cNvPr id="8" name="Content Placeholder 35">
            <a:extLst>
              <a:ext uri="{FF2B5EF4-FFF2-40B4-BE49-F238E27FC236}">
                <a16:creationId xmlns:a16="http://schemas.microsoft.com/office/drawing/2014/main" id="{D4AB691A-6267-00DE-32FD-4B353C5796BD}"/>
              </a:ext>
            </a:extLst>
          </p:cNvPr>
          <p:cNvSpPr txBox="1">
            <a:spLocks/>
          </p:cNvSpPr>
          <p:nvPr/>
        </p:nvSpPr>
        <p:spPr>
          <a:xfrm>
            <a:off x="-1630680" y="3976773"/>
            <a:ext cx="10119361" cy="5341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25000"/>
                  </a:schemeClr>
                </a:solidFill>
                <a:latin typeface="Montserrat" panose="00000500000000000000" pitchFamily="2"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Verdana" panose="020B0604030504040204" pitchFamily="34" charset="0"/>
              <a:buChar char="−"/>
              <a:defRPr sz="2400" kern="1200">
                <a:solidFill>
                  <a:schemeClr val="bg2">
                    <a:lumMod val="25000"/>
                  </a:schemeClr>
                </a:solidFill>
                <a:latin typeface="Montserrat" panose="00000500000000000000" pitchFamily="2"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defRPr/>
            </a:pPr>
            <a:r>
              <a:rPr lang="en-US" u="sng" noProof="1">
                <a:latin typeface="Montserrat" pitchFamily="2" charset="77"/>
              </a:rPr>
              <a:t>Is DE-COP more effective on larger models?</a:t>
            </a:r>
          </a:p>
        </p:txBody>
      </p:sp>
    </p:spTree>
    <p:extLst>
      <p:ext uri="{BB962C8B-B14F-4D97-AF65-F5344CB8AC3E}">
        <p14:creationId xmlns:p14="http://schemas.microsoft.com/office/powerpoint/2010/main" val="19082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695BE-9734-C95A-7EE1-5D0A9D6FC46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894F535-6F00-2A8C-708F-653385729D42}"/>
              </a:ext>
            </a:extLst>
          </p:cNvPr>
          <p:cNvSpPr>
            <a:spLocks noGrp="1"/>
          </p:cNvSpPr>
          <p:nvPr>
            <p:ph type="sldNum" sz="quarter" idx="12"/>
          </p:nvPr>
        </p:nvSpPr>
        <p:spPr/>
        <p:txBody>
          <a:bodyPr/>
          <a:lstStyle/>
          <a:p>
            <a:fld id="{28FA43E8-6E12-5244-BC34-D42229B1484F}" type="slidenum">
              <a:rPr lang="en-US" noProof="1" smtClean="0"/>
              <a:t>13</a:t>
            </a:fld>
            <a:endParaRPr lang="en-US" noProof="1"/>
          </a:p>
        </p:txBody>
      </p:sp>
      <mc:AlternateContent xmlns:mc="http://schemas.openxmlformats.org/markup-compatibility/2006">
        <mc:Choice xmlns:a14="http://schemas.microsoft.com/office/drawing/2010/main" Requires="a14">
          <p:sp>
            <p:nvSpPr>
              <p:cNvPr id="3" name="Content Placeholder 35">
                <a:extLst>
                  <a:ext uri="{FF2B5EF4-FFF2-40B4-BE49-F238E27FC236}">
                    <a16:creationId xmlns:a16="http://schemas.microsoft.com/office/drawing/2014/main" id="{3687970A-CEA4-4449-7371-BC7C77C10ABB}"/>
                  </a:ext>
                </a:extLst>
              </p:cNvPr>
              <p:cNvSpPr>
                <a:spLocks noGrp="1"/>
              </p:cNvSpPr>
              <p:nvPr>
                <p:ph idx="1"/>
              </p:nvPr>
            </p:nvSpPr>
            <p:spPr>
              <a:xfrm>
                <a:off x="3124198" y="4683759"/>
                <a:ext cx="5832000" cy="4320000"/>
              </a:xfrm>
            </p:spPr>
            <p:txBody>
              <a:bodyPr>
                <a:noAutofit/>
              </a:bodyPr>
              <a:lstStyle/>
              <a:p>
                <a:pPr algn="just">
                  <a:defRPr/>
                </a:pPr>
                <a:r>
                  <a:rPr lang="en-US" sz="3000" noProof="1"/>
                  <a:t>DE-COP is tested against the multiple passage sizes on LLaMA-2 70B.</a:t>
                </a:r>
              </a:p>
              <a:p>
                <a:pPr lvl="2" algn="just">
                  <a:defRPr/>
                </a:pPr>
                <a:endParaRPr lang="en-US" sz="1000" noProof="1"/>
              </a:p>
              <a:p>
                <a:pPr algn="just">
                  <a:defRPr/>
                </a:pPr>
                <a:r>
                  <a:rPr lang="en-US" sz="3000" noProof="1"/>
                  <a:t>Larger passages lead to performance drop across all methods.</a:t>
                </a:r>
              </a:p>
              <a:p>
                <a:pPr lvl="2" algn="just">
                  <a:defRPr/>
                </a:pPr>
                <a:endParaRPr lang="en-US" sz="1000" noProof="1"/>
              </a:p>
              <a:p>
                <a:pPr algn="just">
                  <a:defRPr/>
                </a:pPr>
                <a:r>
                  <a:rPr lang="en-US" sz="3000" noProof="1"/>
                  <a:t>DE-COP’s performance drop could be related to context size </a:t>
                </a:r>
                <a14:m>
                  <m:oMath xmlns:m="http://schemas.openxmlformats.org/officeDocument/2006/math">
                    <m:r>
                      <a:rPr lang="en-US" sz="3000" noProof="1" dirty="0">
                        <a:latin typeface="Cambria Math" panose="02040503050406030204" pitchFamily="18" charset="0"/>
                      </a:rPr>
                      <m:t>≈</m:t>
                    </m:r>
                  </m:oMath>
                </a14:m>
                <a:r>
                  <a:rPr lang="en-US" sz="3000" noProof="1"/>
                  <a:t> 1024 tokens.</a:t>
                </a:r>
              </a:p>
            </p:txBody>
          </p:sp>
        </mc:Choice>
        <mc:Fallback>
          <p:sp>
            <p:nvSpPr>
              <p:cNvPr id="3" name="Content Placeholder 35">
                <a:extLst>
                  <a:ext uri="{FF2B5EF4-FFF2-40B4-BE49-F238E27FC236}">
                    <a16:creationId xmlns:a16="http://schemas.microsoft.com/office/drawing/2014/main" id="{3687970A-CEA4-4449-7371-BC7C77C10ABB}"/>
                  </a:ext>
                </a:extLst>
              </p:cNvPr>
              <p:cNvSpPr>
                <a:spLocks noGrp="1" noRot="1" noChangeAspect="1" noMove="1" noResize="1" noEditPoints="1" noAdjustHandles="1" noChangeArrowheads="1" noChangeShapeType="1" noTextEdit="1"/>
              </p:cNvSpPr>
              <p:nvPr>
                <p:ph idx="1"/>
              </p:nvPr>
            </p:nvSpPr>
            <p:spPr>
              <a:xfrm>
                <a:off x="3124198" y="4683759"/>
                <a:ext cx="5832000" cy="4320000"/>
              </a:xfrm>
              <a:blipFill>
                <a:blip r:embed="rId3"/>
                <a:stretch>
                  <a:fillRect l="-1952" t="-2639" r="-2386" b="-5572"/>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7645A92B-C955-7D06-5A78-1E4A7B03FBD1}"/>
              </a:ext>
            </a:extLst>
          </p:cNvPr>
          <p:cNvSpPr>
            <a:spLocks noGrp="1"/>
          </p:cNvSpPr>
          <p:nvPr>
            <p:ph type="title"/>
          </p:nvPr>
        </p:nvSpPr>
        <p:spPr/>
        <p:txBody>
          <a:bodyPr/>
          <a:lstStyle/>
          <a:p>
            <a:r>
              <a:rPr lang="en-US" b="1" noProof="1">
                <a:solidFill>
                  <a:srgbClr val="9B3836"/>
                </a:solidFill>
                <a:ea typeface="Verdana" panose="020B0604030504040204" pitchFamily="34" charset="0"/>
                <a:cs typeface="Open Sans" panose="020B0606030504020204" pitchFamily="34" charset="0"/>
              </a:rPr>
              <a:t>Results: </a:t>
            </a:r>
            <a:r>
              <a:rPr lang="en-US" b="1" noProof="1">
                <a:solidFill>
                  <a:schemeClr val="tx1">
                    <a:lumMod val="75000"/>
                    <a:lumOff val="25000"/>
                  </a:schemeClr>
                </a:solidFill>
                <a:ea typeface="Verdana" panose="020B0604030504040204" pitchFamily="34" charset="0"/>
                <a:cs typeface="Open Sans" panose="020B0606030504020204" pitchFamily="34" charset="0"/>
              </a:rPr>
              <a:t>Passage Length</a:t>
            </a:r>
            <a:endParaRPr lang="en-US" noProof="1">
              <a:solidFill>
                <a:schemeClr val="tx1">
                  <a:lumMod val="75000"/>
                  <a:lumOff val="25000"/>
                </a:schemeClr>
              </a:solidFill>
              <a:latin typeface="Aptos" panose="020B0004020202020204" pitchFamily="34" charset="0"/>
            </a:endParaRPr>
          </a:p>
        </p:txBody>
      </p:sp>
      <p:pic>
        <p:nvPicPr>
          <p:cNvPr id="7" name="Picture 6" descr="A graph with lines and numbers&#10;&#10;Description automatically generated">
            <a:extLst>
              <a:ext uri="{FF2B5EF4-FFF2-40B4-BE49-F238E27FC236}">
                <a16:creationId xmlns:a16="http://schemas.microsoft.com/office/drawing/2014/main" id="{7B15CC9A-5816-8DD6-473D-18872B55609B}"/>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2312746" y="4683759"/>
            <a:ext cx="5220000" cy="4320000"/>
          </a:xfrm>
          <a:prstGeom prst="rect">
            <a:avLst/>
          </a:prstGeom>
        </p:spPr>
      </p:pic>
      <p:sp>
        <p:nvSpPr>
          <p:cNvPr id="8" name="Content Placeholder 35">
            <a:extLst>
              <a:ext uri="{FF2B5EF4-FFF2-40B4-BE49-F238E27FC236}">
                <a16:creationId xmlns:a16="http://schemas.microsoft.com/office/drawing/2014/main" id="{07B7303D-8F7D-1A22-BA46-797CF441B2AD}"/>
              </a:ext>
            </a:extLst>
          </p:cNvPr>
          <p:cNvSpPr txBox="1">
            <a:spLocks/>
          </p:cNvSpPr>
          <p:nvPr/>
        </p:nvSpPr>
        <p:spPr>
          <a:xfrm>
            <a:off x="-1630680" y="3976773"/>
            <a:ext cx="10119361" cy="5341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25000"/>
                  </a:schemeClr>
                </a:solidFill>
                <a:latin typeface="Montserrat" panose="00000500000000000000" pitchFamily="2"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Verdana" panose="020B0604030504040204" pitchFamily="34" charset="0"/>
              <a:buChar char="−"/>
              <a:defRPr sz="2400" kern="1200">
                <a:solidFill>
                  <a:schemeClr val="bg2">
                    <a:lumMod val="25000"/>
                  </a:schemeClr>
                </a:solidFill>
                <a:latin typeface="Montserrat" panose="00000500000000000000" pitchFamily="2"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defRPr/>
            </a:pPr>
            <a:r>
              <a:rPr lang="en-US" u="sng" noProof="1">
                <a:latin typeface="Montserrat" pitchFamily="2" charset="77"/>
              </a:rPr>
              <a:t>Does passage length affect DE-COP detection quality?</a:t>
            </a:r>
          </a:p>
        </p:txBody>
      </p:sp>
    </p:spTree>
    <p:extLst>
      <p:ext uri="{BB962C8B-B14F-4D97-AF65-F5344CB8AC3E}">
        <p14:creationId xmlns:p14="http://schemas.microsoft.com/office/powerpoint/2010/main" val="226265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9E69F7-57DB-3515-ED59-75DF8AAD449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223468-A335-9FAE-E023-CBB1D2CDC9C3}"/>
              </a:ext>
            </a:extLst>
          </p:cNvPr>
          <p:cNvSpPr>
            <a:spLocks noGrp="1"/>
          </p:cNvSpPr>
          <p:nvPr>
            <p:ph type="sldNum" sz="quarter" idx="12"/>
          </p:nvPr>
        </p:nvSpPr>
        <p:spPr/>
        <p:txBody>
          <a:bodyPr/>
          <a:lstStyle/>
          <a:p>
            <a:fld id="{28FA43E8-6E12-5244-BC34-D42229B1484F}" type="slidenum">
              <a:rPr lang="en-US" noProof="1" smtClean="0"/>
              <a:t>14</a:t>
            </a:fld>
            <a:endParaRPr lang="en-US" noProof="1"/>
          </a:p>
        </p:txBody>
      </p:sp>
      <p:sp>
        <p:nvSpPr>
          <p:cNvPr id="21" name="Content Placeholder 35">
            <a:extLst>
              <a:ext uri="{FF2B5EF4-FFF2-40B4-BE49-F238E27FC236}">
                <a16:creationId xmlns:a16="http://schemas.microsoft.com/office/drawing/2014/main" id="{069E764E-8BDD-F83F-C831-E9BAF849B804}"/>
              </a:ext>
            </a:extLst>
          </p:cNvPr>
          <p:cNvSpPr>
            <a:spLocks noGrp="1"/>
          </p:cNvSpPr>
          <p:nvPr>
            <p:ph idx="1"/>
          </p:nvPr>
        </p:nvSpPr>
        <p:spPr>
          <a:xfrm>
            <a:off x="3083558" y="4766463"/>
            <a:ext cx="5881516" cy="4077501"/>
          </a:xfrm>
        </p:spPr>
        <p:txBody>
          <a:bodyPr>
            <a:noAutofit/>
          </a:bodyPr>
          <a:lstStyle/>
          <a:p>
            <a:pPr algn="just">
              <a:defRPr/>
            </a:pPr>
            <a:r>
              <a:rPr lang="en-US" noProof="1"/>
              <a:t>10 humans answer the MCQA task for 50 passages from 25 books of each group.</a:t>
            </a:r>
          </a:p>
          <a:p>
            <a:pPr lvl="2" algn="just">
              <a:defRPr/>
            </a:pPr>
            <a:endParaRPr lang="en-US" sz="1000" noProof="1"/>
          </a:p>
          <a:p>
            <a:pPr algn="just">
              <a:defRPr/>
            </a:pPr>
            <a:r>
              <a:rPr lang="en-US" noProof="1"/>
              <a:t>Average score is near random guessing.</a:t>
            </a:r>
          </a:p>
          <a:p>
            <a:pPr lvl="2" algn="just">
              <a:defRPr/>
            </a:pPr>
            <a:endParaRPr lang="en-US" sz="1000" noProof="1"/>
          </a:p>
          <a:p>
            <a:pPr algn="just">
              <a:defRPr/>
            </a:pPr>
            <a:r>
              <a:rPr lang="en-US" noProof="1"/>
              <a:t>Higher performance group is for the recent books.</a:t>
            </a:r>
          </a:p>
          <a:p>
            <a:pPr lvl="1" algn="just">
              <a:defRPr/>
            </a:pPr>
            <a:r>
              <a:rPr lang="en-US" noProof="1"/>
              <a:t>Opposite of the pattern seen in the language models!</a:t>
            </a:r>
          </a:p>
        </p:txBody>
      </p:sp>
      <p:sp>
        <p:nvSpPr>
          <p:cNvPr id="6" name="Title 5">
            <a:extLst>
              <a:ext uri="{FF2B5EF4-FFF2-40B4-BE49-F238E27FC236}">
                <a16:creationId xmlns:a16="http://schemas.microsoft.com/office/drawing/2014/main" id="{EC2E3967-1FCB-58DE-63E7-4CCA3F13B033}"/>
              </a:ext>
            </a:extLst>
          </p:cNvPr>
          <p:cNvSpPr>
            <a:spLocks noGrp="1"/>
          </p:cNvSpPr>
          <p:nvPr>
            <p:ph type="title"/>
          </p:nvPr>
        </p:nvSpPr>
        <p:spPr/>
        <p:txBody>
          <a:bodyPr/>
          <a:lstStyle/>
          <a:p>
            <a:r>
              <a:rPr lang="en-US" b="1" noProof="1">
                <a:solidFill>
                  <a:srgbClr val="9B3836"/>
                </a:solidFill>
                <a:ea typeface="Verdana" panose="020B0604030504040204" pitchFamily="34" charset="0"/>
                <a:cs typeface="Open Sans" panose="020B0606030504020204" pitchFamily="34" charset="0"/>
              </a:rPr>
              <a:t>Results: </a:t>
            </a:r>
            <a:r>
              <a:rPr lang="en-US" b="1" noProof="1">
                <a:solidFill>
                  <a:schemeClr val="tx1">
                    <a:lumMod val="75000"/>
                    <a:lumOff val="25000"/>
                  </a:schemeClr>
                </a:solidFill>
                <a:ea typeface="Verdana" panose="020B0604030504040204" pitchFamily="34" charset="0"/>
                <a:cs typeface="Open Sans" panose="020B0606030504020204" pitchFamily="34" charset="0"/>
              </a:rPr>
              <a:t>Paraphrase Quality</a:t>
            </a:r>
            <a:endParaRPr lang="en-US" noProof="1">
              <a:solidFill>
                <a:schemeClr val="tx1">
                  <a:lumMod val="75000"/>
                  <a:lumOff val="25000"/>
                </a:schemeClr>
              </a:solidFill>
            </a:endParaRPr>
          </a:p>
        </p:txBody>
      </p:sp>
      <p:sp>
        <p:nvSpPr>
          <p:cNvPr id="2" name="Content Placeholder 35">
            <a:extLst>
              <a:ext uri="{FF2B5EF4-FFF2-40B4-BE49-F238E27FC236}">
                <a16:creationId xmlns:a16="http://schemas.microsoft.com/office/drawing/2014/main" id="{E4300018-0763-1584-13C6-97E277371A8B}"/>
              </a:ext>
            </a:extLst>
          </p:cNvPr>
          <p:cNvSpPr txBox="1">
            <a:spLocks/>
          </p:cNvSpPr>
          <p:nvPr/>
        </p:nvSpPr>
        <p:spPr>
          <a:xfrm>
            <a:off x="-1630680" y="3976773"/>
            <a:ext cx="10119361" cy="5341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25000"/>
                  </a:schemeClr>
                </a:solidFill>
                <a:latin typeface="Montserrat" panose="00000500000000000000" pitchFamily="2"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Verdana" panose="020B0604030504040204" pitchFamily="34" charset="0"/>
              <a:buChar char="−"/>
              <a:defRPr sz="2400" kern="1200">
                <a:solidFill>
                  <a:schemeClr val="bg2">
                    <a:lumMod val="25000"/>
                  </a:schemeClr>
                </a:solidFill>
                <a:latin typeface="Montserrat" panose="00000500000000000000" pitchFamily="2"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defRPr/>
            </a:pPr>
            <a:r>
              <a:rPr lang="en-US" u="sng" noProof="1"/>
              <a:t>Are the paraphrases in both groups of equal quality?</a:t>
            </a:r>
          </a:p>
        </p:txBody>
      </p:sp>
      <p:grpSp>
        <p:nvGrpSpPr>
          <p:cNvPr id="9" name="Group 8">
            <a:extLst>
              <a:ext uri="{FF2B5EF4-FFF2-40B4-BE49-F238E27FC236}">
                <a16:creationId xmlns:a16="http://schemas.microsoft.com/office/drawing/2014/main" id="{79DE9DBC-FF22-5742-06A8-565F884C99F6}"/>
              </a:ext>
            </a:extLst>
          </p:cNvPr>
          <p:cNvGrpSpPr/>
          <p:nvPr/>
        </p:nvGrpSpPr>
        <p:grpSpPr>
          <a:xfrm>
            <a:off x="-2334491" y="4683760"/>
            <a:ext cx="5377411" cy="4516121"/>
            <a:chOff x="332509" y="2743200"/>
            <a:chExt cx="5837382" cy="3486748"/>
          </a:xfrm>
        </p:grpSpPr>
        <p:cxnSp>
          <p:nvCxnSpPr>
            <p:cNvPr id="11" name="Straight Connector 10">
              <a:extLst>
                <a:ext uri="{FF2B5EF4-FFF2-40B4-BE49-F238E27FC236}">
                  <a16:creationId xmlns:a16="http://schemas.microsoft.com/office/drawing/2014/main" id="{F0DA7801-B027-AB48-E179-63383935016C}"/>
                </a:ext>
              </a:extLst>
            </p:cNvPr>
            <p:cNvCxnSpPr>
              <a:cxnSpLocks/>
            </p:cNvCxnSpPr>
            <p:nvPr/>
          </p:nvCxnSpPr>
          <p:spPr>
            <a:xfrm>
              <a:off x="1392068" y="4669155"/>
              <a:ext cx="4616450"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grpSp>
          <p:nvGrpSpPr>
            <p:cNvPr id="10" name="Group 9">
              <a:extLst>
                <a:ext uri="{FF2B5EF4-FFF2-40B4-BE49-F238E27FC236}">
                  <a16:creationId xmlns:a16="http://schemas.microsoft.com/office/drawing/2014/main" id="{1AAF20C1-B10C-6994-4368-57EDB0C5ECDA}"/>
                </a:ext>
              </a:extLst>
            </p:cNvPr>
            <p:cNvGrpSpPr/>
            <p:nvPr/>
          </p:nvGrpSpPr>
          <p:grpSpPr>
            <a:xfrm>
              <a:off x="332509" y="2743200"/>
              <a:ext cx="5837382" cy="3486748"/>
              <a:chOff x="1428948" y="2401455"/>
              <a:chExt cx="6680579" cy="3910301"/>
            </a:xfrm>
          </p:grpSpPr>
          <p:graphicFrame>
            <p:nvGraphicFramePr>
              <p:cNvPr id="17" name="Chart 16">
                <a:extLst>
                  <a:ext uri="{FF2B5EF4-FFF2-40B4-BE49-F238E27FC236}">
                    <a16:creationId xmlns:a16="http://schemas.microsoft.com/office/drawing/2014/main" id="{4F0B1C37-AEE0-F6AC-D726-7B45AF69CCEB}"/>
                  </a:ext>
                </a:extLst>
              </p:cNvPr>
              <p:cNvGraphicFramePr/>
              <p:nvPr>
                <p:extLst>
                  <p:ext uri="{D42A27DB-BD31-4B8C-83A1-F6EECF244321}">
                    <p14:modId xmlns:p14="http://schemas.microsoft.com/office/powerpoint/2010/main" val="2162425840"/>
                  </p:ext>
                </p:extLst>
              </p:nvPr>
            </p:nvGraphicFramePr>
            <p:xfrm>
              <a:off x="1428948" y="2401455"/>
              <a:ext cx="6680579" cy="3910301"/>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3B8E40AA-CBAD-16B3-B767-E9D62C99E107}"/>
                  </a:ext>
                </a:extLst>
              </p:cNvPr>
              <p:cNvSpPr/>
              <p:nvPr/>
            </p:nvSpPr>
            <p:spPr>
              <a:xfrm>
                <a:off x="4726781" y="2644150"/>
                <a:ext cx="3193531" cy="738564"/>
              </a:xfrm>
              <a:prstGeom prst="rect">
                <a:avLst/>
              </a:prstGeom>
              <a:solidFill>
                <a:srgbClr val="F2F2F2">
                  <a:alpha val="50196"/>
                </a:srgb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tlCol="0" anchor="t"/>
              <a:lstStyle/>
              <a:p>
                <a:pPr algn="r"/>
                <a:r>
                  <a:rPr lang="en-US" sz="1600" b="1" noProof="1">
                    <a:solidFill>
                      <a:srgbClr val="8B0000"/>
                    </a:solidFill>
                  </a:rPr>
                  <a:t>Suspect</a:t>
                </a:r>
                <a:r>
                  <a:rPr lang="en-US" sz="1600" b="1" noProof="1">
                    <a:solidFill>
                      <a:schemeClr val="tx1"/>
                    </a:solidFill>
                  </a:rPr>
                  <a:t> </a:t>
                </a:r>
                <a:r>
                  <a:rPr lang="en-US" sz="1600" b="1" noProof="1">
                    <a:solidFill>
                      <a:schemeClr val="tx1">
                        <a:lumMod val="75000"/>
                        <a:lumOff val="25000"/>
                      </a:schemeClr>
                    </a:solidFill>
                  </a:rPr>
                  <a:t>Group Avg. = 0.27</a:t>
                </a:r>
              </a:p>
              <a:p>
                <a:pPr algn="r"/>
                <a:r>
                  <a:rPr lang="en-US" sz="1600" b="1" noProof="1">
                    <a:solidFill>
                      <a:schemeClr val="accent6">
                        <a:lumMod val="75000"/>
                      </a:schemeClr>
                    </a:solidFill>
                  </a:rPr>
                  <a:t>Recent</a:t>
                </a:r>
                <a:r>
                  <a:rPr lang="en-US" sz="1600" b="1" noProof="1">
                    <a:solidFill>
                      <a:schemeClr val="tx1"/>
                    </a:solidFill>
                  </a:rPr>
                  <a:t> </a:t>
                </a:r>
                <a:r>
                  <a:rPr lang="en-US" sz="1600" b="1" noProof="1">
                    <a:solidFill>
                      <a:schemeClr val="tx1">
                        <a:lumMod val="75000"/>
                        <a:lumOff val="25000"/>
                      </a:schemeClr>
                    </a:solidFill>
                  </a:rPr>
                  <a:t>Group Avg. = 0.40</a:t>
                </a:r>
              </a:p>
              <a:p>
                <a:pPr algn="r"/>
                <a:r>
                  <a:rPr lang="en-US" sz="1600" b="1" noProof="1">
                    <a:solidFill>
                      <a:srgbClr val="156082"/>
                    </a:solidFill>
                  </a:rPr>
                  <a:t>Global</a:t>
                </a:r>
                <a:r>
                  <a:rPr lang="en-US" sz="1600" b="1" noProof="1">
                    <a:solidFill>
                      <a:schemeClr val="tx1"/>
                    </a:solidFill>
                  </a:rPr>
                  <a:t> </a:t>
                </a:r>
                <a:r>
                  <a:rPr lang="en-US" sz="1600" b="1" noProof="1">
                    <a:solidFill>
                      <a:schemeClr val="tx1">
                        <a:lumMod val="75000"/>
                        <a:lumOff val="25000"/>
                      </a:schemeClr>
                    </a:solidFill>
                  </a:rPr>
                  <a:t>Avg. = 0.34 </a:t>
                </a:r>
              </a:p>
            </p:txBody>
          </p:sp>
        </p:grpSp>
      </p:grpSp>
    </p:spTree>
    <p:extLst>
      <p:ext uri="{BB962C8B-B14F-4D97-AF65-F5344CB8AC3E}">
        <p14:creationId xmlns:p14="http://schemas.microsoft.com/office/powerpoint/2010/main" val="1129163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785D1-6D2D-6596-555F-8D93279E8A2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AB8806-77F4-99E2-8C94-C04ADB1A6FFB}"/>
              </a:ext>
            </a:extLst>
          </p:cNvPr>
          <p:cNvSpPr>
            <a:spLocks noGrp="1"/>
          </p:cNvSpPr>
          <p:nvPr>
            <p:ph type="sldNum" sz="quarter" idx="12"/>
          </p:nvPr>
        </p:nvSpPr>
        <p:spPr/>
        <p:txBody>
          <a:bodyPr/>
          <a:lstStyle/>
          <a:p>
            <a:fld id="{28FA43E8-6E12-5244-BC34-D42229B1484F}" type="slidenum">
              <a:rPr lang="en-US" noProof="1" smtClean="0"/>
              <a:t>15</a:t>
            </a:fld>
            <a:endParaRPr lang="en-US" noProof="1"/>
          </a:p>
        </p:txBody>
      </p:sp>
      <p:sp>
        <p:nvSpPr>
          <p:cNvPr id="5" name="Content Placeholder 4">
            <a:extLst>
              <a:ext uri="{FF2B5EF4-FFF2-40B4-BE49-F238E27FC236}">
                <a16:creationId xmlns:a16="http://schemas.microsoft.com/office/drawing/2014/main" id="{C01F20A4-B515-4134-450D-894542E95A01}"/>
              </a:ext>
            </a:extLst>
          </p:cNvPr>
          <p:cNvSpPr>
            <a:spLocks noGrp="1"/>
          </p:cNvSpPr>
          <p:nvPr>
            <p:ph idx="1"/>
          </p:nvPr>
        </p:nvSpPr>
        <p:spPr/>
        <p:txBody>
          <a:bodyPr>
            <a:normAutofit/>
          </a:bodyPr>
          <a:lstStyle/>
          <a:p>
            <a:r>
              <a:rPr lang="en-US" sz="3200" noProof="1"/>
              <a:t>Poor performance of human evaluators in the book task supports our view that the models’ high accuracy is a consequence of being trained on these contents.</a:t>
            </a:r>
          </a:p>
          <a:p>
            <a:endParaRPr lang="en-US" sz="3200" noProof="1"/>
          </a:p>
          <a:p>
            <a:r>
              <a:rPr lang="en-US" sz="3200" noProof="1"/>
              <a:t>DE-COP is very simple to implement, yet better than the most competitive baselines.</a:t>
            </a:r>
          </a:p>
          <a:p>
            <a:pPr lvl="1"/>
            <a:r>
              <a:rPr lang="en-US" sz="2800" noProof="1"/>
              <a:t>Fully compatible to both open and closed source models</a:t>
            </a:r>
            <a:endParaRPr lang="en-US" sz="3200" noProof="1"/>
          </a:p>
          <a:p>
            <a:pPr marL="0" indent="0">
              <a:buNone/>
            </a:pPr>
            <a:endParaRPr lang="en-US" sz="3200" noProof="1"/>
          </a:p>
          <a:p>
            <a:pPr lvl="1"/>
            <a:endParaRPr lang="en-US" sz="2800" noProof="1"/>
          </a:p>
        </p:txBody>
      </p:sp>
      <p:sp>
        <p:nvSpPr>
          <p:cNvPr id="2" name="Title 1">
            <a:extLst>
              <a:ext uri="{FF2B5EF4-FFF2-40B4-BE49-F238E27FC236}">
                <a16:creationId xmlns:a16="http://schemas.microsoft.com/office/drawing/2014/main" id="{6CF079DE-6352-2C5D-792D-D9379811582F}"/>
              </a:ext>
            </a:extLst>
          </p:cNvPr>
          <p:cNvSpPr>
            <a:spLocks noGrp="1"/>
          </p:cNvSpPr>
          <p:nvPr>
            <p:ph type="title"/>
          </p:nvPr>
        </p:nvSpPr>
        <p:spPr/>
        <p:txBody>
          <a:bodyPr/>
          <a:lstStyle/>
          <a:p>
            <a:r>
              <a:rPr lang="en-US" b="1" noProof="1">
                <a:solidFill>
                  <a:srgbClr val="9B3836"/>
                </a:solidFill>
                <a:ea typeface="Verdana" panose="020B0604030504040204" pitchFamily="34" charset="0"/>
                <a:cs typeface="Open Sans" panose="020B0606030504020204" pitchFamily="34" charset="0"/>
              </a:rPr>
              <a:t>Conclusions</a:t>
            </a:r>
            <a:endParaRPr lang="en-US" noProof="1">
              <a:solidFill>
                <a:srgbClr val="9B3836"/>
              </a:solidFill>
            </a:endParaRPr>
          </a:p>
        </p:txBody>
      </p:sp>
    </p:spTree>
    <p:extLst>
      <p:ext uri="{BB962C8B-B14F-4D97-AF65-F5344CB8AC3E}">
        <p14:creationId xmlns:p14="http://schemas.microsoft.com/office/powerpoint/2010/main" val="2757503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FC367-F562-4D2D-43B9-4A87D658FDB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C81654B-0CEF-DD40-FF6E-622A583E62B6}"/>
              </a:ext>
            </a:extLst>
          </p:cNvPr>
          <p:cNvSpPr>
            <a:spLocks noGrp="1"/>
          </p:cNvSpPr>
          <p:nvPr>
            <p:ph type="sldNum" sz="quarter" idx="12"/>
          </p:nvPr>
        </p:nvSpPr>
        <p:spPr/>
        <p:txBody>
          <a:bodyPr/>
          <a:lstStyle/>
          <a:p>
            <a:fld id="{28FA43E8-6E12-5244-BC34-D42229B1484F}" type="slidenum">
              <a:rPr lang="en-US" noProof="1" smtClean="0"/>
              <a:t>16</a:t>
            </a:fld>
            <a:endParaRPr lang="en-US" noProof="1"/>
          </a:p>
        </p:txBody>
      </p:sp>
      <p:sp>
        <p:nvSpPr>
          <p:cNvPr id="5" name="Content Placeholder 4">
            <a:extLst>
              <a:ext uri="{FF2B5EF4-FFF2-40B4-BE49-F238E27FC236}">
                <a16:creationId xmlns:a16="http://schemas.microsoft.com/office/drawing/2014/main" id="{5B794CD2-D0D7-EB07-0987-3A45871F39B2}"/>
              </a:ext>
            </a:extLst>
          </p:cNvPr>
          <p:cNvSpPr>
            <a:spLocks noGrp="1"/>
          </p:cNvSpPr>
          <p:nvPr>
            <p:ph idx="1"/>
          </p:nvPr>
        </p:nvSpPr>
        <p:spPr>
          <a:xfrm>
            <a:off x="-1828800" y="4020313"/>
            <a:ext cx="10515600" cy="3681826"/>
          </a:xfrm>
        </p:spPr>
        <p:txBody>
          <a:bodyPr anchor="ctr">
            <a:normAutofit/>
          </a:bodyPr>
          <a:lstStyle/>
          <a:p>
            <a:pPr marL="0" indent="0" algn="ctr">
              <a:buNone/>
            </a:pPr>
            <a:r>
              <a:rPr lang="en-US" sz="6000" noProof="1"/>
              <a:t>What could be the next step??</a:t>
            </a:r>
          </a:p>
        </p:txBody>
      </p:sp>
      <p:sp>
        <p:nvSpPr>
          <p:cNvPr id="2" name="Title 1">
            <a:extLst>
              <a:ext uri="{FF2B5EF4-FFF2-40B4-BE49-F238E27FC236}">
                <a16:creationId xmlns:a16="http://schemas.microsoft.com/office/drawing/2014/main" id="{F0BB6FC8-1030-A88E-78A8-824A0052EBDD}"/>
              </a:ext>
            </a:extLst>
          </p:cNvPr>
          <p:cNvSpPr>
            <a:spLocks noGrp="1"/>
          </p:cNvSpPr>
          <p:nvPr>
            <p:ph type="title"/>
          </p:nvPr>
        </p:nvSpPr>
        <p:spPr/>
        <p:txBody>
          <a:bodyPr/>
          <a:lstStyle/>
          <a:p>
            <a:r>
              <a:rPr lang="en-US" b="1" noProof="1">
                <a:solidFill>
                  <a:srgbClr val="9B3836"/>
                </a:solidFill>
                <a:ea typeface="Verdana" panose="020B0604030504040204" pitchFamily="34" charset="0"/>
                <a:cs typeface="Open Sans" panose="020B0606030504020204" pitchFamily="34" charset="0"/>
              </a:rPr>
              <a:t>Conclusions</a:t>
            </a:r>
            <a:endParaRPr lang="en-US" noProof="1">
              <a:solidFill>
                <a:srgbClr val="9B3836"/>
              </a:solidFill>
            </a:endParaRPr>
          </a:p>
        </p:txBody>
      </p:sp>
    </p:spTree>
    <p:extLst>
      <p:ext uri="{BB962C8B-B14F-4D97-AF65-F5344CB8AC3E}">
        <p14:creationId xmlns:p14="http://schemas.microsoft.com/office/powerpoint/2010/main" val="17866780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1C77054-4D60-379A-1174-67D717247DD7}"/>
              </a:ext>
            </a:extLst>
          </p:cNvPr>
          <p:cNvSpPr txBox="1"/>
          <p:nvPr/>
        </p:nvSpPr>
        <p:spPr>
          <a:xfrm>
            <a:off x="-1813610" y="6378830"/>
            <a:ext cx="10420035" cy="1149033"/>
          </a:xfrm>
          <a:prstGeom prst="rect">
            <a:avLst/>
          </a:prstGeom>
          <a:noFill/>
        </p:spPr>
        <p:txBody>
          <a:bodyPr wrap="square" rtlCol="0">
            <a:spAutoFit/>
          </a:bodyPr>
          <a:lstStyle/>
          <a:p>
            <a:r>
              <a:rPr lang="en-US" sz="2800" noProof="1">
                <a:solidFill>
                  <a:schemeClr val="bg2">
                    <a:lumMod val="25000"/>
                  </a:schemeClr>
                </a:solidFill>
                <a:latin typeface="Aptos" panose="020B0004020202020204" pitchFamily="34" charset="0"/>
                <a:ea typeface="Verdana" panose="020B0604030504040204" pitchFamily="34" charset="0"/>
              </a:rPr>
              <a:t>André Duarte</a:t>
            </a:r>
            <a:r>
              <a:rPr lang="en-US" sz="2800" baseline="30000" noProof="1">
                <a:solidFill>
                  <a:schemeClr val="bg2">
                    <a:lumMod val="25000"/>
                  </a:schemeClr>
                </a:solidFill>
                <a:latin typeface="Aptos" panose="020B0004020202020204" pitchFamily="34" charset="0"/>
                <a:ea typeface="Verdana" panose="020B0604030504040204" pitchFamily="34" charset="0"/>
              </a:rPr>
              <a:t>1</a:t>
            </a:r>
            <a:r>
              <a:rPr lang="en-US" sz="2800" noProof="1">
                <a:solidFill>
                  <a:schemeClr val="bg2">
                    <a:lumMod val="25000"/>
                  </a:schemeClr>
                </a:solidFill>
                <a:latin typeface="Aptos" panose="020B0004020202020204" pitchFamily="34" charset="0"/>
                <a:ea typeface="Verdana" panose="020B0604030504040204" pitchFamily="34" charset="0"/>
              </a:rPr>
              <a:t>, Xuandong Zhao</a:t>
            </a:r>
            <a:r>
              <a:rPr lang="en-US" sz="2800" baseline="30000" noProof="1">
                <a:solidFill>
                  <a:schemeClr val="bg2">
                    <a:lumMod val="25000"/>
                  </a:schemeClr>
                </a:solidFill>
                <a:latin typeface="Aptos" panose="020B0004020202020204" pitchFamily="34" charset="0"/>
                <a:ea typeface="Verdana" panose="020B0604030504040204" pitchFamily="34" charset="0"/>
              </a:rPr>
              <a:t>2</a:t>
            </a:r>
            <a:r>
              <a:rPr lang="en-US" sz="2800" noProof="1">
                <a:solidFill>
                  <a:schemeClr val="bg2">
                    <a:lumMod val="25000"/>
                  </a:schemeClr>
                </a:solidFill>
                <a:latin typeface="Aptos" panose="020B0004020202020204" pitchFamily="34" charset="0"/>
                <a:ea typeface="Verdana" panose="020B0604030504040204" pitchFamily="34" charset="0"/>
              </a:rPr>
              <a:t>, Arlindo Oliveira</a:t>
            </a:r>
            <a:r>
              <a:rPr lang="en-US" sz="2800" baseline="30000" noProof="1">
                <a:solidFill>
                  <a:schemeClr val="bg2">
                    <a:lumMod val="25000"/>
                  </a:schemeClr>
                </a:solidFill>
                <a:latin typeface="Aptos" panose="020B0004020202020204" pitchFamily="34" charset="0"/>
                <a:ea typeface="Verdana" panose="020B0604030504040204" pitchFamily="34" charset="0"/>
              </a:rPr>
              <a:t>1</a:t>
            </a:r>
            <a:r>
              <a:rPr lang="en-US" sz="2800" noProof="1">
                <a:solidFill>
                  <a:schemeClr val="bg2">
                    <a:lumMod val="25000"/>
                  </a:schemeClr>
                </a:solidFill>
                <a:latin typeface="Aptos" panose="020B0004020202020204" pitchFamily="34" charset="0"/>
                <a:ea typeface="Verdana" panose="020B0604030504040204" pitchFamily="34" charset="0"/>
              </a:rPr>
              <a:t>, Lei Li</a:t>
            </a:r>
            <a:r>
              <a:rPr lang="en-US" sz="2800" baseline="30000" noProof="1">
                <a:solidFill>
                  <a:schemeClr val="bg2">
                    <a:lumMod val="25000"/>
                  </a:schemeClr>
                </a:solidFill>
                <a:latin typeface="Aptos" panose="020B0004020202020204" pitchFamily="34" charset="0"/>
                <a:ea typeface="Verdana" panose="020B0604030504040204" pitchFamily="34" charset="0"/>
              </a:rPr>
              <a:t>3</a:t>
            </a:r>
          </a:p>
          <a:p>
            <a:endParaRPr lang="en-US" sz="2800" baseline="30000" noProof="1">
              <a:solidFill>
                <a:schemeClr val="bg2">
                  <a:lumMod val="25000"/>
                </a:schemeClr>
              </a:solidFill>
              <a:latin typeface="Aptos" panose="020B0004020202020204" pitchFamily="34" charset="0"/>
              <a:ea typeface="Verdana" panose="020B0604030504040204" pitchFamily="34" charset="0"/>
            </a:endParaRPr>
          </a:p>
          <a:p>
            <a:r>
              <a:rPr lang="en-US" sz="2200" baseline="30000" noProof="1">
                <a:solidFill>
                  <a:schemeClr val="bg2">
                    <a:lumMod val="25000"/>
                  </a:schemeClr>
                </a:solidFill>
                <a:latin typeface="Aptos" panose="020B0004020202020204" pitchFamily="34" charset="0"/>
                <a:ea typeface="Verdana" panose="020B0604030504040204" pitchFamily="34" charset="0"/>
              </a:rPr>
              <a:t>1</a:t>
            </a:r>
            <a:r>
              <a:rPr lang="en-US" sz="2200" noProof="1">
                <a:solidFill>
                  <a:schemeClr val="bg2">
                    <a:lumMod val="25000"/>
                  </a:schemeClr>
                </a:solidFill>
                <a:latin typeface="Aptos" panose="020B0004020202020204" pitchFamily="34" charset="0"/>
                <a:ea typeface="Verdana" panose="020B0604030504040204" pitchFamily="34" charset="0"/>
              </a:rPr>
              <a:t>INESC-ID / Instituto Superior Técnico </a:t>
            </a:r>
            <a:r>
              <a:rPr lang="en-US" sz="2200" baseline="30000" noProof="1">
                <a:solidFill>
                  <a:schemeClr val="bg2">
                    <a:lumMod val="25000"/>
                  </a:schemeClr>
                </a:solidFill>
                <a:latin typeface="Aptos" panose="020B0004020202020204" pitchFamily="34" charset="0"/>
                <a:ea typeface="Verdana" panose="020B0604030504040204" pitchFamily="34" charset="0"/>
              </a:rPr>
              <a:t>2</a:t>
            </a:r>
            <a:r>
              <a:rPr lang="en-US" sz="2200" noProof="1">
                <a:solidFill>
                  <a:schemeClr val="bg2">
                    <a:lumMod val="25000"/>
                  </a:schemeClr>
                </a:solidFill>
                <a:latin typeface="Aptos" panose="020B0004020202020204" pitchFamily="34" charset="0"/>
                <a:ea typeface="Verdana" panose="020B0604030504040204" pitchFamily="34" charset="0"/>
              </a:rPr>
              <a:t>UC Berkeley </a:t>
            </a:r>
            <a:r>
              <a:rPr lang="en-US" sz="2200" baseline="30000" noProof="1">
                <a:solidFill>
                  <a:schemeClr val="bg2">
                    <a:lumMod val="25000"/>
                  </a:schemeClr>
                </a:solidFill>
                <a:latin typeface="Aptos" panose="020B0004020202020204" pitchFamily="34" charset="0"/>
                <a:ea typeface="Verdana" panose="020B0604030504040204" pitchFamily="34" charset="0"/>
              </a:rPr>
              <a:t>3</a:t>
            </a:r>
            <a:r>
              <a:rPr lang="en-US" sz="2200" noProof="1">
                <a:solidFill>
                  <a:schemeClr val="bg2">
                    <a:lumMod val="25000"/>
                  </a:schemeClr>
                </a:solidFill>
                <a:latin typeface="Aptos" panose="020B0004020202020204" pitchFamily="34" charset="0"/>
                <a:ea typeface="Verdana" panose="020B0604030504040204" pitchFamily="34" charset="0"/>
              </a:rPr>
              <a:t>Carnegie Mellon University </a:t>
            </a:r>
          </a:p>
        </p:txBody>
      </p:sp>
      <p:grpSp>
        <p:nvGrpSpPr>
          <p:cNvPr id="3" name="Group 2">
            <a:extLst>
              <a:ext uri="{FF2B5EF4-FFF2-40B4-BE49-F238E27FC236}">
                <a16:creationId xmlns:a16="http://schemas.microsoft.com/office/drawing/2014/main" id="{D389BC14-67FA-8355-B428-EE600C2B47AF}"/>
              </a:ext>
            </a:extLst>
          </p:cNvPr>
          <p:cNvGrpSpPr/>
          <p:nvPr/>
        </p:nvGrpSpPr>
        <p:grpSpPr>
          <a:xfrm>
            <a:off x="-1725928" y="8992130"/>
            <a:ext cx="7679389" cy="377094"/>
            <a:chOff x="941072" y="6325130"/>
            <a:chExt cx="7679389" cy="377094"/>
          </a:xfrm>
        </p:grpSpPr>
        <p:pic>
          <p:nvPicPr>
            <p:cNvPr id="20" name="Picture 19" descr="Blue text on a white background&#10;&#10;Description automatically generated">
              <a:extLst>
                <a:ext uri="{FF2B5EF4-FFF2-40B4-BE49-F238E27FC236}">
                  <a16:creationId xmlns:a16="http://schemas.microsoft.com/office/drawing/2014/main" id="{17930242-F1CC-041C-FA89-E055F37AC4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2" y="6325130"/>
              <a:ext cx="2251386" cy="368130"/>
            </a:xfrm>
            <a:prstGeom prst="rect">
              <a:avLst/>
            </a:prstGeom>
          </p:spPr>
        </p:pic>
        <p:pic>
          <p:nvPicPr>
            <p:cNvPr id="1038" name="Picture 14" descr="undefined">
              <a:extLst>
                <a:ext uri="{FF2B5EF4-FFF2-40B4-BE49-F238E27FC236}">
                  <a16:creationId xmlns:a16="http://schemas.microsoft.com/office/drawing/2014/main" id="{9C17A412-EEE1-9502-2259-D4B0E2F29C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7341" y="6412059"/>
              <a:ext cx="2853120" cy="25447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4568AC5-C43B-0CDE-68E3-777B9060E8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7434" y="6376369"/>
              <a:ext cx="1184930" cy="325855"/>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21220431-4AB2-F975-46A2-18EBA61090FB}"/>
              </a:ext>
            </a:extLst>
          </p:cNvPr>
          <p:cNvSpPr txBox="1"/>
          <p:nvPr/>
        </p:nvSpPr>
        <p:spPr>
          <a:xfrm>
            <a:off x="-1813610" y="4526340"/>
            <a:ext cx="10420035" cy="1569660"/>
          </a:xfrm>
          <a:prstGeom prst="rect">
            <a:avLst/>
          </a:prstGeom>
          <a:noFill/>
        </p:spPr>
        <p:txBody>
          <a:bodyPr wrap="square">
            <a:spAutoFit/>
          </a:bodyPr>
          <a:lstStyle/>
          <a:p>
            <a:r>
              <a:rPr lang="en-US" sz="4800" b="1" noProof="1">
                <a:solidFill>
                  <a:schemeClr val="tx1">
                    <a:lumMod val="75000"/>
                    <a:lumOff val="25000"/>
                  </a:schemeClr>
                </a:solidFill>
                <a:highlight>
                  <a:srgbClr val="FFFFFF"/>
                </a:highlight>
                <a:latin typeface="Aptos Display" panose="02110004020202020204"/>
                <a:ea typeface="+mj-ea"/>
                <a:cs typeface="+mj-cs"/>
              </a:rPr>
              <a:t>DIS-CO</a:t>
            </a:r>
            <a:r>
              <a:rPr lang="en-US" sz="4800" noProof="1">
                <a:solidFill>
                  <a:schemeClr val="tx1">
                    <a:lumMod val="75000"/>
                    <a:lumOff val="25000"/>
                  </a:schemeClr>
                </a:solidFill>
                <a:highlight>
                  <a:srgbClr val="FFFFFF"/>
                </a:highlight>
                <a:latin typeface="Aptos Display" panose="02110004020202020204"/>
                <a:ea typeface="+mj-ea"/>
                <a:cs typeface="+mj-cs"/>
              </a:rPr>
              <a:t>:</a:t>
            </a:r>
            <a:r>
              <a:rPr lang="en-US" sz="4800" noProof="1">
                <a:solidFill>
                  <a:srgbClr val="C00000"/>
                </a:solidFill>
                <a:highlight>
                  <a:srgbClr val="FFFFFF"/>
                </a:highlight>
                <a:latin typeface="Aptos Display" panose="02110004020202020204"/>
                <a:ea typeface="+mj-ea"/>
                <a:cs typeface="+mj-cs"/>
              </a:rPr>
              <a:t> </a:t>
            </a:r>
            <a:r>
              <a:rPr lang="en-US" sz="4800" noProof="1">
                <a:solidFill>
                  <a:srgbClr val="9B3836"/>
                </a:solidFill>
                <a:highlight>
                  <a:srgbClr val="FFFFFF"/>
                </a:highlight>
                <a:latin typeface="Aptos Display" panose="02110004020202020204"/>
                <a:ea typeface="+mj-ea"/>
                <a:cs typeface="+mj-cs"/>
              </a:rPr>
              <a:t>Discovering Copyrighted</a:t>
            </a:r>
            <a:br>
              <a:rPr lang="en-US" sz="4800" noProof="1">
                <a:solidFill>
                  <a:srgbClr val="9B3836"/>
                </a:solidFill>
                <a:highlight>
                  <a:srgbClr val="FFFFFF"/>
                </a:highlight>
                <a:latin typeface="Aptos Display" panose="02110004020202020204"/>
                <a:ea typeface="+mj-ea"/>
                <a:cs typeface="+mj-cs"/>
              </a:rPr>
            </a:br>
            <a:r>
              <a:rPr lang="en-US" sz="4800" noProof="1">
                <a:solidFill>
                  <a:srgbClr val="9B3836"/>
                </a:solidFill>
                <a:highlight>
                  <a:srgbClr val="FFFFFF"/>
                </a:highlight>
                <a:latin typeface="Aptos Display" panose="02110004020202020204"/>
                <a:ea typeface="+mj-ea"/>
                <a:cs typeface="+mj-cs"/>
              </a:rPr>
              <a:t>Content in VLMs Training Data</a:t>
            </a:r>
            <a:endParaRPr lang="en-US" noProof="1">
              <a:solidFill>
                <a:srgbClr val="9B3836"/>
              </a:solidFill>
            </a:endParaRPr>
          </a:p>
        </p:txBody>
      </p:sp>
    </p:spTree>
    <p:extLst>
      <p:ext uri="{BB962C8B-B14F-4D97-AF65-F5344CB8AC3E}">
        <p14:creationId xmlns:p14="http://schemas.microsoft.com/office/powerpoint/2010/main" val="1940656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
            <a:extLst>
              <a:ext uri="{FF2B5EF4-FFF2-40B4-BE49-F238E27FC236}">
                <a16:creationId xmlns:a16="http://schemas.microsoft.com/office/drawing/2014/main" id="{353A6C82-E782-E634-DF35-4B49325B635F}"/>
              </a:ext>
            </a:extLst>
          </p:cNvPr>
          <p:cNvSpPr>
            <a:spLocks noGrp="1"/>
          </p:cNvSpPr>
          <p:nvPr>
            <p:ph type="sldNum" sz="quarter" idx="12"/>
          </p:nvPr>
        </p:nvSpPr>
        <p:spPr/>
        <p:txBody>
          <a:bodyPr/>
          <a:lstStyle/>
          <a:p>
            <a:fld id="{0F7EC467-8A71-4ADE-B1D3-E7B1DD299F0C}" type="slidenum">
              <a:rPr lang="en-US" noProof="1" smtClean="0"/>
              <a:pPr/>
              <a:t>18</a:t>
            </a:fld>
            <a:endParaRPr lang="en-US" noProof="1"/>
          </a:p>
        </p:txBody>
      </p:sp>
      <p:sp>
        <p:nvSpPr>
          <p:cNvPr id="6" name="Content Placeholder 5">
            <a:extLst>
              <a:ext uri="{FF2B5EF4-FFF2-40B4-BE49-F238E27FC236}">
                <a16:creationId xmlns:a16="http://schemas.microsoft.com/office/drawing/2014/main" id="{6EF173D4-2A63-71F9-AED9-5808484FD7D3}"/>
              </a:ext>
            </a:extLst>
          </p:cNvPr>
          <p:cNvSpPr>
            <a:spLocks noGrp="1"/>
          </p:cNvSpPr>
          <p:nvPr>
            <p:ph idx="1"/>
          </p:nvPr>
        </p:nvSpPr>
        <p:spPr>
          <a:xfrm>
            <a:off x="-1828799" y="4020313"/>
            <a:ext cx="7205662" cy="5382711"/>
          </a:xfrm>
        </p:spPr>
        <p:txBody>
          <a:bodyPr>
            <a:noAutofit/>
          </a:bodyPr>
          <a:lstStyle/>
          <a:p>
            <a:r>
              <a:rPr lang="en-US" sz="3000" noProof="1"/>
              <a:t>Models are becoming multi-modal.</a:t>
            </a:r>
          </a:p>
          <a:p>
            <a:pPr lvl="1"/>
            <a:r>
              <a:rPr lang="en-US" noProof="1"/>
              <a:t>How many of you have sent ChatGPT a request with an image?</a:t>
            </a:r>
          </a:p>
          <a:p>
            <a:pPr lvl="1"/>
            <a:endParaRPr lang="en-US" sz="1000" noProof="1"/>
          </a:p>
          <a:p>
            <a:r>
              <a:rPr lang="en-US" sz="3000" noProof="1"/>
              <a:t>There is suspicion that </a:t>
            </a:r>
            <a:r>
              <a:rPr lang="en-US" sz="3000" noProof="1">
                <a:solidFill>
                  <a:srgbClr val="9B3836"/>
                </a:solidFill>
              </a:rPr>
              <a:t>VLMs</a:t>
            </a:r>
            <a:r>
              <a:rPr lang="en-US" sz="3000" noProof="1"/>
              <a:t> train on copyright protected data.</a:t>
            </a:r>
          </a:p>
          <a:p>
            <a:pPr lvl="1">
              <a:defRPr/>
            </a:pPr>
            <a:endParaRPr lang="en-US" sz="1000" noProof="1"/>
          </a:p>
          <a:p>
            <a:r>
              <a:rPr lang="en-US" sz="3000" noProof="1"/>
              <a:t>Companies do not disclose training data for competitive reasons.</a:t>
            </a:r>
          </a:p>
          <a:p>
            <a:endParaRPr lang="en-US" sz="1000" noProof="1"/>
          </a:p>
          <a:p>
            <a:r>
              <a:rPr lang="en-US" sz="3000" noProof="1"/>
              <a:t>Most training data detectors are for LLMs.</a:t>
            </a:r>
          </a:p>
          <a:p>
            <a:pPr lvl="1"/>
            <a:r>
              <a:rPr lang="en-US" noProof="1"/>
              <a:t>VLM works are in smaller scale.</a:t>
            </a:r>
          </a:p>
          <a:p>
            <a:endParaRPr lang="en-US" sz="3200" noProof="1"/>
          </a:p>
        </p:txBody>
      </p:sp>
      <p:sp>
        <p:nvSpPr>
          <p:cNvPr id="2" name="Title 1">
            <a:extLst>
              <a:ext uri="{FF2B5EF4-FFF2-40B4-BE49-F238E27FC236}">
                <a16:creationId xmlns:a16="http://schemas.microsoft.com/office/drawing/2014/main" id="{04E34F45-5F00-F3A7-AC23-7A0431D83DD3}"/>
              </a:ext>
            </a:extLst>
          </p:cNvPr>
          <p:cNvSpPr>
            <a:spLocks noGrp="1"/>
          </p:cNvSpPr>
          <p:nvPr>
            <p:ph type="title"/>
          </p:nvPr>
        </p:nvSpPr>
        <p:spPr/>
        <p:txBody>
          <a:bodyPr anchor="ctr">
            <a:noAutofit/>
          </a:bodyPr>
          <a:lstStyle/>
          <a:p>
            <a:r>
              <a:rPr lang="en-US" sz="4800" b="1" noProof="1">
                <a:solidFill>
                  <a:srgbClr val="9B3836"/>
                </a:solidFill>
                <a:highlight>
                  <a:srgbClr val="FFFFFF"/>
                </a:highlight>
              </a:rPr>
              <a:t>Motivation</a:t>
            </a:r>
          </a:p>
        </p:txBody>
      </p:sp>
      <p:pic>
        <p:nvPicPr>
          <p:cNvPr id="15" name="Picture 14" descr="A screenshot of a black background&#10;&#10;AI-generated content may be incorrect.">
            <a:extLst>
              <a:ext uri="{FF2B5EF4-FFF2-40B4-BE49-F238E27FC236}">
                <a16:creationId xmlns:a16="http://schemas.microsoft.com/office/drawing/2014/main" id="{65C0AB5B-06B3-EF0A-438D-76FFBDA85E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5893" y="2324100"/>
            <a:ext cx="4526280" cy="7543800"/>
          </a:xfrm>
          <a:prstGeom prst="rect">
            <a:avLst/>
          </a:prstGeom>
        </p:spPr>
      </p:pic>
    </p:spTree>
    <p:extLst>
      <p:ext uri="{BB962C8B-B14F-4D97-AF65-F5344CB8AC3E}">
        <p14:creationId xmlns:p14="http://schemas.microsoft.com/office/powerpoint/2010/main" val="3471049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220CA-BEED-AB00-1D80-E25B4B3F8D1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9533DAE-A6DD-0344-9B46-B9F3A170537F}"/>
              </a:ext>
            </a:extLst>
          </p:cNvPr>
          <p:cNvSpPr>
            <a:spLocks noGrp="1"/>
          </p:cNvSpPr>
          <p:nvPr>
            <p:ph type="sldNum" sz="quarter" idx="12"/>
          </p:nvPr>
        </p:nvSpPr>
        <p:spPr/>
        <p:txBody>
          <a:bodyPr/>
          <a:lstStyle/>
          <a:p>
            <a:fld id="{28FA43E8-6E12-5244-BC34-D42229B1484F}" type="slidenum">
              <a:rPr lang="en-US" noProof="1" smtClean="0"/>
              <a:t>19</a:t>
            </a:fld>
            <a:endParaRPr lang="en-US" noProof="1"/>
          </a:p>
        </p:txBody>
      </p:sp>
      <p:sp>
        <p:nvSpPr>
          <p:cNvPr id="5" name="Title 4">
            <a:extLst>
              <a:ext uri="{FF2B5EF4-FFF2-40B4-BE49-F238E27FC236}">
                <a16:creationId xmlns:a16="http://schemas.microsoft.com/office/drawing/2014/main" id="{15919B1C-F686-D942-ED03-A0B16CFAD774}"/>
              </a:ext>
            </a:extLst>
          </p:cNvPr>
          <p:cNvSpPr>
            <a:spLocks noGrp="1"/>
          </p:cNvSpPr>
          <p:nvPr>
            <p:ph type="title"/>
          </p:nvPr>
        </p:nvSpPr>
        <p:spPr/>
        <p:txBody>
          <a:bodyPr/>
          <a:lstStyle/>
          <a:p>
            <a:r>
              <a:rPr lang="en-US" b="1" noProof="1">
                <a:solidFill>
                  <a:srgbClr val="9B3836"/>
                </a:solidFill>
                <a:ea typeface="Verdana" panose="020B0604030504040204" pitchFamily="34" charset="0"/>
                <a:cs typeface="Open Sans" panose="020B0606030504020204" pitchFamily="34" charset="0"/>
              </a:rPr>
              <a:t>Previous Work: </a:t>
            </a:r>
            <a:r>
              <a:rPr lang="en-US" b="1" noProof="1">
                <a:solidFill>
                  <a:schemeClr val="tx1">
                    <a:lumMod val="75000"/>
                    <a:lumOff val="25000"/>
                  </a:schemeClr>
                </a:solidFill>
                <a:ea typeface="Verdana" panose="020B0604030504040204" pitchFamily="34" charset="0"/>
                <a:cs typeface="Open Sans" panose="020B0606030504020204" pitchFamily="34" charset="0"/>
              </a:rPr>
              <a:t>DE-COP</a:t>
            </a:r>
            <a:endParaRPr lang="en-US" noProof="1">
              <a:solidFill>
                <a:schemeClr val="tx1">
                  <a:lumMod val="75000"/>
                  <a:lumOff val="25000"/>
                </a:schemeClr>
              </a:solidFill>
            </a:endParaRPr>
          </a:p>
        </p:txBody>
      </p:sp>
      <p:grpSp>
        <p:nvGrpSpPr>
          <p:cNvPr id="3" name="Group 2">
            <a:extLst>
              <a:ext uri="{FF2B5EF4-FFF2-40B4-BE49-F238E27FC236}">
                <a16:creationId xmlns:a16="http://schemas.microsoft.com/office/drawing/2014/main" id="{77364059-37BF-B91F-EDE2-EFD48E69B39B}"/>
              </a:ext>
            </a:extLst>
          </p:cNvPr>
          <p:cNvGrpSpPr/>
          <p:nvPr/>
        </p:nvGrpSpPr>
        <p:grpSpPr>
          <a:xfrm>
            <a:off x="-1858817" y="4071444"/>
            <a:ext cx="10575635" cy="4642248"/>
            <a:chOff x="808183" y="1404444"/>
            <a:chExt cx="10575635" cy="4642248"/>
          </a:xfrm>
        </p:grpSpPr>
        <p:sp>
          <p:nvSpPr>
            <p:cNvPr id="6" name="Rectangle: Rounded Corners 28">
              <a:extLst>
                <a:ext uri="{FF2B5EF4-FFF2-40B4-BE49-F238E27FC236}">
                  <a16:creationId xmlns:a16="http://schemas.microsoft.com/office/drawing/2014/main" id="{ED21F8AF-72CD-7D04-98D6-33E13E93B401}"/>
                </a:ext>
              </a:extLst>
            </p:cNvPr>
            <p:cNvSpPr/>
            <p:nvPr/>
          </p:nvSpPr>
          <p:spPr>
            <a:xfrm>
              <a:off x="808183" y="1404444"/>
              <a:ext cx="10575635" cy="4642248"/>
            </a:xfrm>
            <a:prstGeom prst="roundRect">
              <a:avLst>
                <a:gd name="adj" fmla="val 0"/>
              </a:avLst>
            </a:prstGeom>
            <a:solidFill>
              <a:sysClr val="window" lastClr="FFFFFF">
                <a:lumMod val="95000"/>
              </a:sysClr>
            </a:solidFill>
            <a:ln w="19050" cap="flat" cmpd="sng" algn="ctr">
              <a:solidFill>
                <a:srgbClr val="156082">
                  <a:shade val="15000"/>
                </a:srgbClr>
              </a:solid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7" name="Rectangle: Rounded Corners 30">
              <a:extLst>
                <a:ext uri="{FF2B5EF4-FFF2-40B4-BE49-F238E27FC236}">
                  <a16:creationId xmlns:a16="http://schemas.microsoft.com/office/drawing/2014/main" id="{F6C0D2FE-8430-9A52-3008-BF57593C67F1}"/>
                </a:ext>
              </a:extLst>
            </p:cNvPr>
            <p:cNvSpPr/>
            <p:nvPr/>
          </p:nvSpPr>
          <p:spPr>
            <a:xfrm>
              <a:off x="894369" y="1491600"/>
              <a:ext cx="10415558" cy="2667989"/>
            </a:xfrm>
            <a:prstGeom prst="roundRect">
              <a:avLst>
                <a:gd name="adj" fmla="val 2674"/>
              </a:avLst>
            </a:prstGeom>
            <a:solidFill>
              <a:sysClr val="window" lastClr="FFFFFF"/>
            </a:solidFill>
            <a:ln w="12700" cap="flat" cmpd="sng" algn="ctr">
              <a:solidFill>
                <a:srgbClr val="3B3B3B"/>
              </a:solid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8" name="TextBox 7">
              <a:extLst>
                <a:ext uri="{FF2B5EF4-FFF2-40B4-BE49-F238E27FC236}">
                  <a16:creationId xmlns:a16="http://schemas.microsoft.com/office/drawing/2014/main" id="{BF3DB769-1533-2DA9-D555-31662CFAF34A}"/>
                </a:ext>
              </a:extLst>
            </p:cNvPr>
            <p:cNvSpPr txBox="1"/>
            <p:nvPr/>
          </p:nvSpPr>
          <p:spPr>
            <a:xfrm>
              <a:off x="894370" y="4997305"/>
              <a:ext cx="1555234" cy="369332"/>
            </a:xfrm>
            <a:prstGeom prst="rect">
              <a:avLst/>
            </a:prstGeom>
            <a:noFill/>
          </p:spPr>
          <p:txBody>
            <a:bodyPr wrap="none" rtlCol="0">
              <a:spAutoFit/>
            </a:bodyPr>
            <a:lstStyle/>
            <a:p>
              <a:pPr algn="ctr">
                <a:defRPr/>
              </a:pPr>
              <a:r>
                <a:rPr lang="en-US" noProof="1">
                  <a:solidFill>
                    <a:prstClr val="black"/>
                  </a:solidFill>
                  <a:cs typeface="Arial"/>
                  <a:sym typeface="Arial"/>
                </a:rPr>
                <a:t>Suspect Book</a:t>
              </a:r>
            </a:p>
          </p:txBody>
        </p:sp>
        <p:sp>
          <p:nvSpPr>
            <p:cNvPr id="9" name="Rectangle: Rounded Corners 31">
              <a:extLst>
                <a:ext uri="{FF2B5EF4-FFF2-40B4-BE49-F238E27FC236}">
                  <a16:creationId xmlns:a16="http://schemas.microsoft.com/office/drawing/2014/main" id="{D381B553-446C-5890-9A65-9DB861DAFE72}"/>
                </a:ext>
              </a:extLst>
            </p:cNvPr>
            <p:cNvSpPr/>
            <p:nvPr/>
          </p:nvSpPr>
          <p:spPr>
            <a:xfrm>
              <a:off x="894370" y="4300484"/>
              <a:ext cx="10415558" cy="1667671"/>
            </a:xfrm>
            <a:prstGeom prst="roundRect">
              <a:avLst>
                <a:gd name="adj" fmla="val 2674"/>
              </a:avLst>
            </a:prstGeom>
            <a:solidFill>
              <a:sysClr val="window" lastClr="FFFFFF"/>
            </a:solidFill>
            <a:ln w="12700" cap="flat" cmpd="sng" algn="ctr">
              <a:solidFill>
                <a:srgbClr val="3B3B3B"/>
              </a:solidFill>
              <a:prstDash val="solid"/>
              <a:miter lim="800000"/>
            </a:ln>
            <a:effectLst/>
          </p:spPr>
          <p:txBody>
            <a:bodyPr rtlCol="0" anchor="ctr"/>
            <a:lstStyle/>
            <a:p>
              <a:pPr algn="ctr">
                <a:defRPr/>
              </a:pPr>
              <a:endParaRPr lang="en-US" noProof="1">
                <a:solidFill>
                  <a:prstClr val="white"/>
                </a:solidFill>
                <a:cs typeface="Arial"/>
                <a:sym typeface="Arial"/>
              </a:endParaRPr>
            </a:p>
          </p:txBody>
        </p:sp>
        <p:pic>
          <p:nvPicPr>
            <p:cNvPr id="10" name="Graphic 9" descr="Books with solid fill">
              <a:extLst>
                <a:ext uri="{FF2B5EF4-FFF2-40B4-BE49-F238E27FC236}">
                  <a16:creationId xmlns:a16="http://schemas.microsoft.com/office/drawing/2014/main" id="{1486D0E7-E5EA-DBF5-6161-32234ED38E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9085" y="2420363"/>
              <a:ext cx="914400" cy="914400"/>
            </a:xfrm>
            <a:prstGeom prst="rect">
              <a:avLst/>
            </a:prstGeom>
          </p:spPr>
        </p:pic>
        <p:sp>
          <p:nvSpPr>
            <p:cNvPr id="11" name="TextBox 10">
              <a:extLst>
                <a:ext uri="{FF2B5EF4-FFF2-40B4-BE49-F238E27FC236}">
                  <a16:creationId xmlns:a16="http://schemas.microsoft.com/office/drawing/2014/main" id="{0A8B435C-76D2-2EFC-5B12-317A4467BF15}"/>
                </a:ext>
              </a:extLst>
            </p:cNvPr>
            <p:cNvSpPr txBox="1"/>
            <p:nvPr/>
          </p:nvSpPr>
          <p:spPr>
            <a:xfrm>
              <a:off x="924883" y="3194145"/>
              <a:ext cx="1307346" cy="338554"/>
            </a:xfrm>
            <a:prstGeom prst="rect">
              <a:avLst/>
            </a:prstGeom>
            <a:noFill/>
          </p:spPr>
          <p:txBody>
            <a:bodyPr wrap="none" rtlCol="0">
              <a:spAutoFit/>
            </a:bodyPr>
            <a:lstStyle/>
            <a:p>
              <a:pPr algn="ctr">
                <a:defRPr/>
              </a:pPr>
              <a:r>
                <a:rPr lang="en-US" sz="1600" noProof="1">
                  <a:solidFill>
                    <a:prstClr val="black"/>
                  </a:solidFill>
                  <a:latin typeface="Calibri" panose="020F0502020204030204" pitchFamily="34" charset="0"/>
                  <a:cs typeface="Calibri" panose="020F0502020204030204" pitchFamily="34" charset="0"/>
                  <a:sym typeface="Arial"/>
                </a:rPr>
                <a:t>Recent Books</a:t>
              </a:r>
            </a:p>
          </p:txBody>
        </p:sp>
        <p:sp>
          <p:nvSpPr>
            <p:cNvPr id="12" name="TextBox 11">
              <a:extLst>
                <a:ext uri="{FF2B5EF4-FFF2-40B4-BE49-F238E27FC236}">
                  <a16:creationId xmlns:a16="http://schemas.microsoft.com/office/drawing/2014/main" id="{8BE35A02-7FC9-4B51-E458-5DE6582849CA}"/>
                </a:ext>
              </a:extLst>
            </p:cNvPr>
            <p:cNvSpPr txBox="1"/>
            <p:nvPr/>
          </p:nvSpPr>
          <p:spPr>
            <a:xfrm>
              <a:off x="866556" y="2181611"/>
              <a:ext cx="1561590" cy="338554"/>
            </a:xfrm>
            <a:prstGeom prst="rect">
              <a:avLst/>
            </a:prstGeom>
            <a:noFill/>
          </p:spPr>
          <p:txBody>
            <a:bodyPr wrap="square" rtlCol="0">
              <a:spAutoFit/>
            </a:bodyPr>
            <a:lstStyle/>
            <a:p>
              <a:pPr>
                <a:defRPr/>
              </a:pPr>
              <a:r>
                <a:rPr lang="en-US" sz="1600" b="1" noProof="1">
                  <a:solidFill>
                    <a:prstClr val="black"/>
                  </a:solidFill>
                  <a:latin typeface="Calibri" panose="020F0502020204030204" pitchFamily="34" charset="0"/>
                  <a:cs typeface="Calibri" panose="020F0502020204030204" pitchFamily="34" charset="0"/>
                  <a:sym typeface="Arial"/>
                </a:rPr>
                <a:t>Extract </a:t>
              </a:r>
              <a:r>
                <a:rPr lang="en-US" sz="1600" noProof="1">
                  <a:solidFill>
                    <a:prstClr val="black"/>
                  </a:solidFill>
                  <a:latin typeface="Calibri" panose="020F0502020204030204" pitchFamily="34" charset="0"/>
                  <a:cs typeface="Calibri" panose="020F0502020204030204" pitchFamily="34" charset="0"/>
                  <a:sym typeface="Arial"/>
                </a:rPr>
                <a:t>Passages</a:t>
              </a:r>
            </a:p>
          </p:txBody>
        </p:sp>
        <p:grpSp>
          <p:nvGrpSpPr>
            <p:cNvPr id="13" name="Group 12">
              <a:extLst>
                <a:ext uri="{FF2B5EF4-FFF2-40B4-BE49-F238E27FC236}">
                  <a16:creationId xmlns:a16="http://schemas.microsoft.com/office/drawing/2014/main" id="{4CA7490C-5E7C-8373-1148-01E55718A8BB}"/>
                </a:ext>
              </a:extLst>
            </p:cNvPr>
            <p:cNvGrpSpPr/>
            <p:nvPr/>
          </p:nvGrpSpPr>
          <p:grpSpPr>
            <a:xfrm>
              <a:off x="1058230" y="4504229"/>
              <a:ext cx="1005840" cy="1005840"/>
              <a:chOff x="10234107" y="4858767"/>
              <a:chExt cx="914400" cy="914400"/>
            </a:xfrm>
          </p:grpSpPr>
          <p:sp>
            <p:nvSpPr>
              <p:cNvPr id="450" name="Rectangle: Rounded Corners 1913">
                <a:extLst>
                  <a:ext uri="{FF2B5EF4-FFF2-40B4-BE49-F238E27FC236}">
                    <a16:creationId xmlns:a16="http://schemas.microsoft.com/office/drawing/2014/main" id="{3DA08E90-773A-50D0-930D-0F7127894443}"/>
                  </a:ext>
                </a:extLst>
              </p:cNvPr>
              <p:cNvSpPr/>
              <p:nvPr/>
            </p:nvSpPr>
            <p:spPr>
              <a:xfrm>
                <a:off x="10501815" y="4944998"/>
                <a:ext cx="457200" cy="745068"/>
              </a:xfrm>
              <a:prstGeom prst="roundRect">
                <a:avLst>
                  <a:gd name="adj" fmla="val 7003"/>
                </a:avLst>
              </a:prstGeom>
              <a:solidFill>
                <a:srgbClr val="8B0000"/>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451" name="Rectangle 450">
                <a:extLst>
                  <a:ext uri="{FF2B5EF4-FFF2-40B4-BE49-F238E27FC236}">
                    <a16:creationId xmlns:a16="http://schemas.microsoft.com/office/drawing/2014/main" id="{32BCD747-BC56-CD7B-18A7-724AD042BD8D}"/>
                  </a:ext>
                </a:extLst>
              </p:cNvPr>
              <p:cNvSpPr/>
              <p:nvPr/>
            </p:nvSpPr>
            <p:spPr>
              <a:xfrm>
                <a:off x="10421805" y="4944998"/>
                <a:ext cx="80010" cy="745068"/>
              </a:xfrm>
              <a:prstGeom prst="rect">
                <a:avLst/>
              </a:prstGeom>
              <a:solidFill>
                <a:srgbClr val="C00000"/>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pic>
            <p:nvPicPr>
              <p:cNvPr id="452" name="Graphic 451" descr="Closed book outline">
                <a:extLst>
                  <a:ext uri="{FF2B5EF4-FFF2-40B4-BE49-F238E27FC236}">
                    <a16:creationId xmlns:a16="http://schemas.microsoft.com/office/drawing/2014/main" id="{93EB02E9-7477-A175-E915-477EC83539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4107" y="4858767"/>
                <a:ext cx="914400" cy="914400"/>
              </a:xfrm>
              <a:prstGeom prst="rect">
                <a:avLst/>
              </a:prstGeom>
            </p:spPr>
          </p:pic>
          <p:sp>
            <p:nvSpPr>
              <p:cNvPr id="453" name="Rectangle 452">
                <a:extLst>
                  <a:ext uri="{FF2B5EF4-FFF2-40B4-BE49-F238E27FC236}">
                    <a16:creationId xmlns:a16="http://schemas.microsoft.com/office/drawing/2014/main" id="{05D555AF-9308-E544-0C0D-2834DA506D17}"/>
                  </a:ext>
                </a:extLst>
              </p:cNvPr>
              <p:cNvSpPr/>
              <p:nvPr/>
            </p:nvSpPr>
            <p:spPr>
              <a:xfrm>
                <a:off x="10567436" y="5152608"/>
                <a:ext cx="323123" cy="236220"/>
              </a:xfrm>
              <a:prstGeom prst="rect">
                <a:avLst/>
              </a:prstGeom>
              <a:solidFill>
                <a:srgbClr val="8B0000"/>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454" name="TextBox 453">
                <a:extLst>
                  <a:ext uri="{FF2B5EF4-FFF2-40B4-BE49-F238E27FC236}">
                    <a16:creationId xmlns:a16="http://schemas.microsoft.com/office/drawing/2014/main" id="{0F227505-65A0-AECA-8978-D516D1FFEA6A}"/>
                  </a:ext>
                </a:extLst>
              </p:cNvPr>
              <p:cNvSpPr txBox="1"/>
              <p:nvPr/>
            </p:nvSpPr>
            <p:spPr>
              <a:xfrm>
                <a:off x="10436141" y="5123681"/>
                <a:ext cx="585711" cy="419695"/>
              </a:xfrm>
              <a:prstGeom prst="rect">
                <a:avLst/>
              </a:prstGeom>
              <a:noFill/>
            </p:spPr>
            <p:txBody>
              <a:bodyPr wrap="square" rtlCol="0">
                <a:spAutoFit/>
              </a:bodyPr>
              <a:lstStyle/>
              <a:p>
                <a:pPr algn="ctr">
                  <a:defRPr/>
                </a:pPr>
                <a:r>
                  <a:rPr lang="en-US" sz="2400" b="1" noProof="1">
                    <a:solidFill>
                      <a:prstClr val="white"/>
                    </a:solidFill>
                    <a:cs typeface="Arial"/>
                    <a:sym typeface="Arial"/>
                  </a:rPr>
                  <a:t>X</a:t>
                </a:r>
                <a:endParaRPr lang="en-US" sz="1100" b="1" noProof="1">
                  <a:solidFill>
                    <a:prstClr val="white"/>
                  </a:solidFill>
                  <a:cs typeface="Arial"/>
                  <a:sym typeface="Arial"/>
                </a:endParaRPr>
              </a:p>
            </p:txBody>
          </p:sp>
        </p:grpSp>
        <p:sp>
          <p:nvSpPr>
            <p:cNvPr id="14" name="TextBox 13">
              <a:extLst>
                <a:ext uri="{FF2B5EF4-FFF2-40B4-BE49-F238E27FC236}">
                  <a16:creationId xmlns:a16="http://schemas.microsoft.com/office/drawing/2014/main" id="{F55E130A-20D3-B08D-F614-E5FCF9B56914}"/>
                </a:ext>
              </a:extLst>
            </p:cNvPr>
            <p:cNvSpPr txBox="1"/>
            <p:nvPr/>
          </p:nvSpPr>
          <p:spPr>
            <a:xfrm>
              <a:off x="934894" y="5395078"/>
              <a:ext cx="1301958" cy="338554"/>
            </a:xfrm>
            <a:prstGeom prst="rect">
              <a:avLst/>
            </a:prstGeom>
            <a:noFill/>
          </p:spPr>
          <p:txBody>
            <a:bodyPr wrap="none" rtlCol="0">
              <a:spAutoFit/>
            </a:bodyPr>
            <a:lstStyle/>
            <a:p>
              <a:pPr algn="ctr">
                <a:defRPr/>
              </a:pPr>
              <a:r>
                <a:rPr lang="en-US" sz="1600" noProof="1">
                  <a:solidFill>
                    <a:prstClr val="black"/>
                  </a:solidFill>
                  <a:latin typeface="Calibri" panose="020F0502020204030204" pitchFamily="34" charset="0"/>
                  <a:cs typeface="Calibri" panose="020F0502020204030204" pitchFamily="34" charset="0"/>
                  <a:sym typeface="Arial"/>
                </a:rPr>
                <a:t>Suspect Book</a:t>
              </a:r>
            </a:p>
          </p:txBody>
        </p:sp>
        <p:sp>
          <p:nvSpPr>
            <p:cNvPr id="15" name="Rectangle: Rounded Corners 34">
              <a:extLst>
                <a:ext uri="{FF2B5EF4-FFF2-40B4-BE49-F238E27FC236}">
                  <a16:creationId xmlns:a16="http://schemas.microsoft.com/office/drawing/2014/main" id="{3B1C19BD-0528-6950-F3F7-3CCBBE2371EE}"/>
                </a:ext>
              </a:extLst>
            </p:cNvPr>
            <p:cNvSpPr/>
            <p:nvPr/>
          </p:nvSpPr>
          <p:spPr>
            <a:xfrm>
              <a:off x="2448119" y="4531223"/>
              <a:ext cx="2360589" cy="1115253"/>
            </a:xfrm>
            <a:prstGeom prst="roundRect">
              <a:avLst/>
            </a:prstGeom>
            <a:noFill/>
            <a:ln w="38100" cap="flat" cmpd="sng" algn="ctr">
              <a:solidFill>
                <a:sysClr val="windowText" lastClr="000000">
                  <a:lumMod val="50000"/>
                  <a:lumOff val="50000"/>
                </a:sysClr>
              </a:solidFill>
              <a:prstDash val="sysDash"/>
              <a:miter lim="800000"/>
            </a:ln>
            <a:effectLst/>
          </p:spPr>
          <p:txBody>
            <a:bodyPr rtlCol="0" anchor="ctr"/>
            <a:lstStyle/>
            <a:p>
              <a:pPr>
                <a:defRPr/>
              </a:pPr>
              <a:r>
                <a:rPr lang="en-US" sz="1600" noProof="1">
                  <a:solidFill>
                    <a:prstClr val="black">
                      <a:lumMod val="95000"/>
                      <a:lumOff val="5000"/>
                    </a:prstClr>
                  </a:solidFill>
                  <a:latin typeface="Calibri" panose="020F0502020204030204" pitchFamily="34" charset="0"/>
                  <a:cs typeface="Calibri" panose="020F0502020204030204" pitchFamily="34" charset="0"/>
                  <a:sym typeface="Arial"/>
                </a:rPr>
                <a:t>1. Extract Passages</a:t>
              </a:r>
            </a:p>
            <a:p>
              <a:pPr>
                <a:defRPr/>
              </a:pPr>
              <a:r>
                <a:rPr lang="en-US" sz="1600" noProof="1">
                  <a:solidFill>
                    <a:prstClr val="black">
                      <a:lumMod val="95000"/>
                      <a:lumOff val="5000"/>
                    </a:prstClr>
                  </a:solidFill>
                  <a:latin typeface="Calibri" panose="020F0502020204030204" pitchFamily="34" charset="0"/>
                  <a:cs typeface="Calibri" panose="020F0502020204030204" pitchFamily="34" charset="0"/>
                  <a:sym typeface="Arial"/>
                </a:rPr>
                <a:t>2. Generate Paraphrases</a:t>
              </a:r>
            </a:p>
            <a:p>
              <a:pPr>
                <a:defRPr/>
              </a:pPr>
              <a:r>
                <a:rPr lang="en-US" sz="1600" noProof="1">
                  <a:solidFill>
                    <a:prstClr val="black">
                      <a:lumMod val="95000"/>
                      <a:lumOff val="5000"/>
                    </a:prstClr>
                  </a:solidFill>
                  <a:latin typeface="Calibri" panose="020F0502020204030204" pitchFamily="34" charset="0"/>
                  <a:cs typeface="Calibri" panose="020F0502020204030204" pitchFamily="34" charset="0"/>
                  <a:sym typeface="Arial"/>
                </a:rPr>
                <a:t>3. Build QA Test Set</a:t>
              </a:r>
            </a:p>
            <a:p>
              <a:pPr>
                <a:defRPr/>
              </a:pPr>
              <a:r>
                <a:rPr lang="en-US" sz="1600" noProof="1">
                  <a:solidFill>
                    <a:prstClr val="black">
                      <a:lumMod val="95000"/>
                      <a:lumOff val="5000"/>
                    </a:prstClr>
                  </a:solidFill>
                  <a:latin typeface="Calibri" panose="020F0502020204030204" pitchFamily="34" charset="0"/>
                  <a:cs typeface="Calibri" panose="020F0502020204030204" pitchFamily="34" charset="0"/>
                  <a:sym typeface="Arial"/>
                </a:rPr>
                <a:t>4. Evaluate</a:t>
              </a:r>
            </a:p>
          </p:txBody>
        </p:sp>
        <p:cxnSp>
          <p:nvCxnSpPr>
            <p:cNvPr id="16" name="Straight Arrow Connector 15">
              <a:extLst>
                <a:ext uri="{FF2B5EF4-FFF2-40B4-BE49-F238E27FC236}">
                  <a16:creationId xmlns:a16="http://schemas.microsoft.com/office/drawing/2014/main" id="{43FFF7C9-4474-5947-AE12-CF106031064E}"/>
                </a:ext>
              </a:extLst>
            </p:cNvPr>
            <p:cNvCxnSpPr>
              <a:cxnSpLocks/>
            </p:cNvCxnSpPr>
            <p:nvPr/>
          </p:nvCxnSpPr>
          <p:spPr>
            <a:xfrm>
              <a:off x="2014296" y="4982488"/>
              <a:ext cx="391712" cy="0"/>
            </a:xfrm>
            <a:prstGeom prst="straightConnector1">
              <a:avLst/>
            </a:prstGeom>
            <a:noFill/>
            <a:ln w="28575" cap="flat" cmpd="sng" algn="ctr">
              <a:solidFill>
                <a:srgbClr val="E8E8E8">
                  <a:lumMod val="10000"/>
                </a:srgbClr>
              </a:solidFill>
              <a:prstDash val="solid"/>
              <a:miter lim="800000"/>
              <a:tailEnd type="triangle"/>
            </a:ln>
            <a:effectLst/>
          </p:spPr>
        </p:cxnSp>
        <p:grpSp>
          <p:nvGrpSpPr>
            <p:cNvPr id="17" name="Group 16">
              <a:extLst>
                <a:ext uri="{FF2B5EF4-FFF2-40B4-BE49-F238E27FC236}">
                  <a16:creationId xmlns:a16="http://schemas.microsoft.com/office/drawing/2014/main" id="{9FA8CB48-A01D-CB6E-E6CB-1F8486A1635A}"/>
                </a:ext>
              </a:extLst>
            </p:cNvPr>
            <p:cNvGrpSpPr/>
            <p:nvPr/>
          </p:nvGrpSpPr>
          <p:grpSpPr>
            <a:xfrm>
              <a:off x="8909330" y="4521987"/>
              <a:ext cx="2313538" cy="1227930"/>
              <a:chOff x="8909330" y="4225419"/>
              <a:chExt cx="2313538" cy="1227930"/>
            </a:xfrm>
          </p:grpSpPr>
          <mc:AlternateContent xmlns:mc="http://schemas.openxmlformats.org/markup-compatibility/2006" xmlns:a14="http://schemas.microsoft.com/office/drawing/2010/main">
            <mc:Choice Requires="a14">
              <p:sp>
                <p:nvSpPr>
                  <p:cNvPr id="446" name="TextBox 445">
                    <a:extLst>
                      <a:ext uri="{FF2B5EF4-FFF2-40B4-BE49-F238E27FC236}">
                        <a16:creationId xmlns:a16="http://schemas.microsoft.com/office/drawing/2014/main" id="{C10FCA2E-50CD-5476-B388-152F89792197}"/>
                      </a:ext>
                    </a:extLst>
                  </p:cNvPr>
                  <p:cNvSpPr txBox="1"/>
                  <p:nvPr/>
                </p:nvSpPr>
                <p:spPr>
                  <a:xfrm>
                    <a:off x="9513418" y="4225419"/>
                    <a:ext cx="1031373" cy="369332"/>
                  </a:xfrm>
                  <a:prstGeom prst="rect">
                    <a:avLst/>
                  </a:prstGeom>
                  <a:noFill/>
                </p:spPr>
                <p:txBody>
                  <a:bodyPr wrap="none" rtlCol="0">
                    <a:spAutoFit/>
                  </a:bodyPr>
                  <a:lstStyle/>
                  <a:p>
                    <a:pPr>
                      <a:defRPr/>
                    </a:pPr>
                    <a:r>
                      <a:rPr lang="en-US" noProof="1">
                        <a:solidFill>
                          <a:prstClr val="black"/>
                        </a:solidFill>
                        <a:cs typeface="Arial"/>
                        <a:sym typeface="Arial"/>
                      </a:rPr>
                      <a:t>Large </a:t>
                    </a:r>
                    <a14:m>
                      <m:oMath xmlns:m="http://schemas.openxmlformats.org/officeDocument/2006/math">
                        <m:r>
                          <m:rPr>
                            <m:sty m:val="p"/>
                          </m:rPr>
                          <a:rPr lang="en-US" noProof="1" dirty="0">
                            <a:solidFill>
                              <a:prstClr val="black"/>
                            </a:solidFill>
                            <a:latin typeface="Cambria Math" panose="02040503050406030204" pitchFamily="18" charset="0"/>
                            <a:sym typeface="Arial"/>
                          </a:rPr>
                          <m:t>Δ</m:t>
                        </m:r>
                      </m:oMath>
                    </a14:m>
                    <a:r>
                      <a:rPr lang="en-US" noProof="1">
                        <a:solidFill>
                          <a:prstClr val="black"/>
                        </a:solidFill>
                        <a:cs typeface="Arial"/>
                        <a:sym typeface="Arial"/>
                      </a:rPr>
                      <a:t>?</a:t>
                    </a:r>
                  </a:p>
                </p:txBody>
              </p:sp>
            </mc:Choice>
            <mc:Fallback xmlns="">
              <p:sp>
                <p:nvSpPr>
                  <p:cNvPr id="293" name="TextBox 292">
                    <a:extLst>
                      <a:ext uri="{FF2B5EF4-FFF2-40B4-BE49-F238E27FC236}">
                        <a16:creationId xmlns:a16="http://schemas.microsoft.com/office/drawing/2014/main" id="{B0C00BD9-4966-2F2E-F70E-6EC31E14353E}"/>
                      </a:ext>
                    </a:extLst>
                  </p:cNvPr>
                  <p:cNvSpPr txBox="1">
                    <a:spLocks noRot="1" noChangeAspect="1" noMove="1" noResize="1" noEditPoints="1" noAdjustHandles="1" noChangeArrowheads="1" noChangeShapeType="1" noTextEdit="1"/>
                  </p:cNvSpPr>
                  <p:nvPr/>
                </p:nvSpPr>
                <p:spPr>
                  <a:xfrm>
                    <a:off x="9513418" y="4225419"/>
                    <a:ext cx="1031373" cy="369332"/>
                  </a:xfrm>
                  <a:prstGeom prst="rect">
                    <a:avLst/>
                  </a:prstGeom>
                  <a:blipFill>
                    <a:blip r:embed="rId7"/>
                    <a:stretch>
                      <a:fillRect l="-6098" t="-10345" r="-3659" b="-31034"/>
                    </a:stretch>
                  </a:blipFill>
                </p:spPr>
                <p:txBody>
                  <a:bodyPr/>
                  <a:lstStyle/>
                  <a:p>
                    <a:r>
                      <a:rPr lang="en-US">
                        <a:noFill/>
                      </a:rPr>
                      <a:t> </a:t>
                    </a:r>
                  </a:p>
                </p:txBody>
              </p:sp>
            </mc:Fallback>
          </mc:AlternateContent>
          <p:sp>
            <p:nvSpPr>
              <p:cNvPr id="447" name="TextBox 446">
                <a:extLst>
                  <a:ext uri="{FF2B5EF4-FFF2-40B4-BE49-F238E27FC236}">
                    <a16:creationId xmlns:a16="http://schemas.microsoft.com/office/drawing/2014/main" id="{D326CFCB-0940-036D-8BF5-40A306FFCC57}"/>
                  </a:ext>
                </a:extLst>
              </p:cNvPr>
              <p:cNvSpPr txBox="1"/>
              <p:nvPr/>
            </p:nvSpPr>
            <p:spPr>
              <a:xfrm>
                <a:off x="8960191" y="4807018"/>
                <a:ext cx="2137829" cy="646331"/>
              </a:xfrm>
              <a:prstGeom prst="rect">
                <a:avLst/>
              </a:prstGeom>
              <a:noFill/>
            </p:spPr>
            <p:txBody>
              <a:bodyPr wrap="none" rtlCol="0">
                <a:spAutoFit/>
              </a:bodyPr>
              <a:lstStyle/>
              <a:p>
                <a:pPr algn="ctr">
                  <a:defRPr/>
                </a:pPr>
                <a:r>
                  <a:rPr lang="en-US" b="1" noProof="1">
                    <a:solidFill>
                      <a:prstClr val="black"/>
                    </a:solidFill>
                    <a:cs typeface="Arial"/>
                    <a:sym typeface="Arial"/>
                  </a:rPr>
                  <a:t>Suspect Book was </a:t>
                </a:r>
              </a:p>
              <a:p>
                <a:pPr algn="ctr">
                  <a:defRPr/>
                </a:pPr>
                <a:r>
                  <a:rPr lang="en-US" b="1" noProof="1">
                    <a:solidFill>
                      <a:prstClr val="black"/>
                    </a:solidFill>
                    <a:cs typeface="Arial"/>
                    <a:sym typeface="Arial"/>
                  </a:rPr>
                  <a:t>In Pretraining Data</a:t>
                </a:r>
              </a:p>
            </p:txBody>
          </p:sp>
          <p:cxnSp>
            <p:nvCxnSpPr>
              <p:cNvPr id="448" name="Straight Arrow Connector 447">
                <a:extLst>
                  <a:ext uri="{FF2B5EF4-FFF2-40B4-BE49-F238E27FC236}">
                    <a16:creationId xmlns:a16="http://schemas.microsoft.com/office/drawing/2014/main" id="{510FDB7B-3631-831E-8723-B25F7CE903DB}"/>
                  </a:ext>
                </a:extLst>
              </p:cNvPr>
              <p:cNvCxnSpPr>
                <a:cxnSpLocks/>
              </p:cNvCxnSpPr>
              <p:nvPr/>
            </p:nvCxnSpPr>
            <p:spPr>
              <a:xfrm>
                <a:off x="10029105" y="4572977"/>
                <a:ext cx="0" cy="262371"/>
              </a:xfrm>
              <a:prstGeom prst="straightConnector1">
                <a:avLst/>
              </a:prstGeom>
              <a:noFill/>
              <a:ln w="19050" cap="flat" cmpd="sng" algn="ctr">
                <a:solidFill>
                  <a:srgbClr val="171717"/>
                </a:solidFill>
                <a:prstDash val="solid"/>
                <a:miter lim="800000"/>
                <a:tailEnd type="triangle"/>
              </a:ln>
              <a:effectLst/>
            </p:spPr>
          </p:cxnSp>
          <p:sp>
            <p:nvSpPr>
              <p:cNvPr id="449" name="Rectangle: Rounded Corners 1440">
                <a:extLst>
                  <a:ext uri="{FF2B5EF4-FFF2-40B4-BE49-F238E27FC236}">
                    <a16:creationId xmlns:a16="http://schemas.microsoft.com/office/drawing/2014/main" id="{DD194671-B69A-17E2-905E-326AD8FCE73F}"/>
                  </a:ext>
                </a:extLst>
              </p:cNvPr>
              <p:cNvSpPr/>
              <p:nvPr/>
            </p:nvSpPr>
            <p:spPr>
              <a:xfrm>
                <a:off x="8909330" y="4229217"/>
                <a:ext cx="2313538" cy="1217068"/>
              </a:xfrm>
              <a:prstGeom prst="roundRect">
                <a:avLst/>
              </a:prstGeom>
              <a:noFill/>
              <a:ln w="38100" cap="flat" cmpd="sng" algn="ctr">
                <a:solidFill>
                  <a:sysClr val="windowText" lastClr="000000">
                    <a:lumMod val="50000"/>
                    <a:lumOff val="50000"/>
                  </a:sysClr>
                </a:solidFill>
                <a:prstDash val="sysDash"/>
                <a:miter lim="800000"/>
              </a:ln>
              <a:effectLst/>
            </p:spPr>
            <p:txBody>
              <a:bodyPr rtlCol="0" anchor="ctr"/>
              <a:lstStyle/>
              <a:p>
                <a:pPr>
                  <a:defRPr/>
                </a:pPr>
                <a:endParaRPr lang="en-US" sz="1600" noProof="1">
                  <a:solidFill>
                    <a:prstClr val="black">
                      <a:lumMod val="95000"/>
                      <a:lumOff val="5000"/>
                    </a:prstClr>
                  </a:solidFill>
                  <a:latin typeface="Calibri" panose="020F0502020204030204" pitchFamily="34" charset="0"/>
                  <a:cs typeface="Calibri" panose="020F0502020204030204" pitchFamily="34" charset="0"/>
                  <a:sym typeface="Arial"/>
                </a:endParaRPr>
              </a:p>
            </p:txBody>
          </p:sp>
        </p:grpSp>
        <p:cxnSp>
          <p:nvCxnSpPr>
            <p:cNvPr id="18" name="Straight Arrow Connector 17">
              <a:extLst>
                <a:ext uri="{FF2B5EF4-FFF2-40B4-BE49-F238E27FC236}">
                  <a16:creationId xmlns:a16="http://schemas.microsoft.com/office/drawing/2014/main" id="{0791E6BB-762C-A193-7D2D-3A46D47F5290}"/>
                </a:ext>
              </a:extLst>
            </p:cNvPr>
            <p:cNvCxnSpPr>
              <a:cxnSpLocks/>
            </p:cNvCxnSpPr>
            <p:nvPr/>
          </p:nvCxnSpPr>
          <p:spPr>
            <a:xfrm>
              <a:off x="8622000" y="4982488"/>
              <a:ext cx="221112" cy="0"/>
            </a:xfrm>
            <a:prstGeom prst="straightConnector1">
              <a:avLst/>
            </a:prstGeom>
            <a:noFill/>
            <a:ln w="28575" cap="flat" cmpd="sng" algn="ctr">
              <a:solidFill>
                <a:srgbClr val="E8E8E8">
                  <a:lumMod val="10000"/>
                </a:srgbClr>
              </a:solidFill>
              <a:prstDash val="solid"/>
              <a:miter lim="800000"/>
              <a:tailEnd type="triangle"/>
            </a:ln>
            <a:effectLst/>
          </p:spPr>
        </p:cxnSp>
        <p:cxnSp>
          <p:nvCxnSpPr>
            <p:cNvPr id="19" name="Straight Arrow Connector 18">
              <a:extLst>
                <a:ext uri="{FF2B5EF4-FFF2-40B4-BE49-F238E27FC236}">
                  <a16:creationId xmlns:a16="http://schemas.microsoft.com/office/drawing/2014/main" id="{4CAB8EFD-7EC8-00BA-8A9D-D476737E54CA}"/>
                </a:ext>
              </a:extLst>
            </p:cNvPr>
            <p:cNvCxnSpPr>
              <a:cxnSpLocks/>
            </p:cNvCxnSpPr>
            <p:nvPr/>
          </p:nvCxnSpPr>
          <p:spPr>
            <a:xfrm>
              <a:off x="2078951" y="2869204"/>
              <a:ext cx="391712" cy="0"/>
            </a:xfrm>
            <a:prstGeom prst="straightConnector1">
              <a:avLst/>
            </a:prstGeom>
            <a:noFill/>
            <a:ln w="28575" cap="flat" cmpd="sng" algn="ctr">
              <a:solidFill>
                <a:srgbClr val="E8E8E8">
                  <a:lumMod val="10000"/>
                </a:srgbClr>
              </a:solidFill>
              <a:prstDash val="solid"/>
              <a:miter lim="800000"/>
              <a:tailEnd type="triangle"/>
            </a:ln>
            <a:effectLst/>
          </p:spPr>
        </p:cxnSp>
        <p:grpSp>
          <p:nvGrpSpPr>
            <p:cNvPr id="20" name="Group 19">
              <a:extLst>
                <a:ext uri="{FF2B5EF4-FFF2-40B4-BE49-F238E27FC236}">
                  <a16:creationId xmlns:a16="http://schemas.microsoft.com/office/drawing/2014/main" id="{C2D331A9-C4F2-3655-600C-C130E88A7870}"/>
                </a:ext>
              </a:extLst>
            </p:cNvPr>
            <p:cNvGrpSpPr/>
            <p:nvPr/>
          </p:nvGrpSpPr>
          <p:grpSpPr>
            <a:xfrm>
              <a:off x="2501949" y="2924755"/>
              <a:ext cx="859444" cy="859444"/>
              <a:chOff x="3548623" y="1493520"/>
              <a:chExt cx="859444" cy="859444"/>
            </a:xfrm>
          </p:grpSpPr>
          <p:grpSp>
            <p:nvGrpSpPr>
              <p:cNvPr id="441" name="Group 440">
                <a:extLst>
                  <a:ext uri="{FF2B5EF4-FFF2-40B4-BE49-F238E27FC236}">
                    <a16:creationId xmlns:a16="http://schemas.microsoft.com/office/drawing/2014/main" id="{EBB1EB34-7D0D-9FC1-9848-442B1BC0561D}"/>
                  </a:ext>
                </a:extLst>
              </p:cNvPr>
              <p:cNvGrpSpPr/>
              <p:nvPr/>
            </p:nvGrpSpPr>
            <p:grpSpPr>
              <a:xfrm>
                <a:off x="3716020" y="1579182"/>
                <a:ext cx="505460" cy="668718"/>
                <a:chOff x="3716020" y="1579182"/>
                <a:chExt cx="505460" cy="668718"/>
              </a:xfrm>
            </p:grpSpPr>
            <p:sp>
              <p:nvSpPr>
                <p:cNvPr id="443" name="Rectangle 442">
                  <a:extLst>
                    <a:ext uri="{FF2B5EF4-FFF2-40B4-BE49-F238E27FC236}">
                      <a16:creationId xmlns:a16="http://schemas.microsoft.com/office/drawing/2014/main" id="{A99AFA7C-468E-F2A8-FAA5-7799417ACF70}"/>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444" name="Rectangle 443">
                  <a:extLst>
                    <a:ext uri="{FF2B5EF4-FFF2-40B4-BE49-F238E27FC236}">
                      <a16:creationId xmlns:a16="http://schemas.microsoft.com/office/drawing/2014/main" id="{969A962B-7EA5-8AEE-7CEF-800306E31AD0}"/>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445" name="Rectangle 444">
                  <a:extLst>
                    <a:ext uri="{FF2B5EF4-FFF2-40B4-BE49-F238E27FC236}">
                      <a16:creationId xmlns:a16="http://schemas.microsoft.com/office/drawing/2014/main" id="{CDDE3D35-6CDF-9861-7E15-72580BF553F1}"/>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442" name="Graphic 441" descr="Document with solid fill">
                <a:extLst>
                  <a:ext uri="{FF2B5EF4-FFF2-40B4-BE49-F238E27FC236}">
                    <a16:creationId xmlns:a16="http://schemas.microsoft.com/office/drawing/2014/main" id="{FFB4F542-FAA3-176D-95A4-8DAFCEE7A61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48623" y="1493520"/>
                <a:ext cx="859444" cy="859444"/>
              </a:xfrm>
              <a:prstGeom prst="rect">
                <a:avLst/>
              </a:prstGeom>
            </p:spPr>
          </p:pic>
        </p:grpSp>
        <p:grpSp>
          <p:nvGrpSpPr>
            <p:cNvPr id="21" name="Group 20">
              <a:extLst>
                <a:ext uri="{FF2B5EF4-FFF2-40B4-BE49-F238E27FC236}">
                  <a16:creationId xmlns:a16="http://schemas.microsoft.com/office/drawing/2014/main" id="{5960FFF4-C32A-985B-8E23-B2F828DFBAE6}"/>
                </a:ext>
              </a:extLst>
            </p:cNvPr>
            <p:cNvGrpSpPr/>
            <p:nvPr/>
          </p:nvGrpSpPr>
          <p:grpSpPr>
            <a:xfrm>
              <a:off x="2626626" y="2860793"/>
              <a:ext cx="859444" cy="859444"/>
              <a:chOff x="3548623" y="1493520"/>
              <a:chExt cx="859444" cy="859444"/>
            </a:xfrm>
          </p:grpSpPr>
          <p:grpSp>
            <p:nvGrpSpPr>
              <p:cNvPr id="436" name="Group 435">
                <a:extLst>
                  <a:ext uri="{FF2B5EF4-FFF2-40B4-BE49-F238E27FC236}">
                    <a16:creationId xmlns:a16="http://schemas.microsoft.com/office/drawing/2014/main" id="{EBB2DE34-6770-B5DD-D1CA-4962E91D3A47}"/>
                  </a:ext>
                </a:extLst>
              </p:cNvPr>
              <p:cNvGrpSpPr/>
              <p:nvPr/>
            </p:nvGrpSpPr>
            <p:grpSpPr>
              <a:xfrm>
                <a:off x="3716020" y="1579182"/>
                <a:ext cx="505460" cy="668718"/>
                <a:chOff x="3716020" y="1579182"/>
                <a:chExt cx="505460" cy="668718"/>
              </a:xfrm>
            </p:grpSpPr>
            <p:sp>
              <p:nvSpPr>
                <p:cNvPr id="438" name="Rectangle 437">
                  <a:extLst>
                    <a:ext uri="{FF2B5EF4-FFF2-40B4-BE49-F238E27FC236}">
                      <a16:creationId xmlns:a16="http://schemas.microsoft.com/office/drawing/2014/main" id="{3F2EAF5E-4BF8-D6A7-5476-AE87C1F0C039}"/>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439" name="Rectangle 438">
                  <a:extLst>
                    <a:ext uri="{FF2B5EF4-FFF2-40B4-BE49-F238E27FC236}">
                      <a16:creationId xmlns:a16="http://schemas.microsoft.com/office/drawing/2014/main" id="{0BDF8835-AE59-D20A-FAB3-9559471217D6}"/>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440" name="Rectangle 439">
                  <a:extLst>
                    <a:ext uri="{FF2B5EF4-FFF2-40B4-BE49-F238E27FC236}">
                      <a16:creationId xmlns:a16="http://schemas.microsoft.com/office/drawing/2014/main" id="{20BC4814-C33E-0945-5F8B-F9EEC5B9B178}"/>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437" name="Graphic 436" descr="Document with solid fill">
                <a:extLst>
                  <a:ext uri="{FF2B5EF4-FFF2-40B4-BE49-F238E27FC236}">
                    <a16:creationId xmlns:a16="http://schemas.microsoft.com/office/drawing/2014/main" id="{706504EA-6A89-3DD6-F9AC-0B94B3B5AEA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48623" y="1493520"/>
                <a:ext cx="859444" cy="859444"/>
              </a:xfrm>
              <a:prstGeom prst="rect">
                <a:avLst/>
              </a:prstGeom>
            </p:spPr>
          </p:pic>
        </p:grpSp>
        <p:grpSp>
          <p:nvGrpSpPr>
            <p:cNvPr id="22" name="Group 21">
              <a:extLst>
                <a:ext uri="{FF2B5EF4-FFF2-40B4-BE49-F238E27FC236}">
                  <a16:creationId xmlns:a16="http://schemas.microsoft.com/office/drawing/2014/main" id="{5E41CACA-D22F-B39E-A555-344A2F683F7F}"/>
                </a:ext>
              </a:extLst>
            </p:cNvPr>
            <p:cNvGrpSpPr/>
            <p:nvPr/>
          </p:nvGrpSpPr>
          <p:grpSpPr>
            <a:xfrm>
              <a:off x="2754679" y="2796831"/>
              <a:ext cx="859444" cy="859444"/>
              <a:chOff x="3548623" y="1493520"/>
              <a:chExt cx="859444" cy="859444"/>
            </a:xfrm>
          </p:grpSpPr>
          <p:grpSp>
            <p:nvGrpSpPr>
              <p:cNvPr id="431" name="Group 430">
                <a:extLst>
                  <a:ext uri="{FF2B5EF4-FFF2-40B4-BE49-F238E27FC236}">
                    <a16:creationId xmlns:a16="http://schemas.microsoft.com/office/drawing/2014/main" id="{00CEB4B0-2CAA-CB03-949A-36CEECC8668C}"/>
                  </a:ext>
                </a:extLst>
              </p:cNvPr>
              <p:cNvGrpSpPr/>
              <p:nvPr/>
            </p:nvGrpSpPr>
            <p:grpSpPr>
              <a:xfrm>
                <a:off x="3716020" y="1579182"/>
                <a:ext cx="505460" cy="668718"/>
                <a:chOff x="3716020" y="1579182"/>
                <a:chExt cx="505460" cy="668718"/>
              </a:xfrm>
            </p:grpSpPr>
            <p:sp>
              <p:nvSpPr>
                <p:cNvPr id="433" name="Rectangle 432">
                  <a:extLst>
                    <a:ext uri="{FF2B5EF4-FFF2-40B4-BE49-F238E27FC236}">
                      <a16:creationId xmlns:a16="http://schemas.microsoft.com/office/drawing/2014/main" id="{4E461AE8-B3B7-14AA-3D81-EF79EF71B6F3}"/>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434" name="Rectangle 433">
                  <a:extLst>
                    <a:ext uri="{FF2B5EF4-FFF2-40B4-BE49-F238E27FC236}">
                      <a16:creationId xmlns:a16="http://schemas.microsoft.com/office/drawing/2014/main" id="{8470720B-549C-6179-9D1C-C789C6FFCB33}"/>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435" name="Rectangle 434">
                  <a:extLst>
                    <a:ext uri="{FF2B5EF4-FFF2-40B4-BE49-F238E27FC236}">
                      <a16:creationId xmlns:a16="http://schemas.microsoft.com/office/drawing/2014/main" id="{8EE65712-85AC-F133-DD0B-F003A1984248}"/>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432" name="Graphic 431" descr="Document with solid fill">
                <a:extLst>
                  <a:ext uri="{FF2B5EF4-FFF2-40B4-BE49-F238E27FC236}">
                    <a16:creationId xmlns:a16="http://schemas.microsoft.com/office/drawing/2014/main" id="{CB2E2C6A-7EBF-24A8-81BE-03337FAACDF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48623" y="1493520"/>
                <a:ext cx="859444" cy="859444"/>
              </a:xfrm>
              <a:prstGeom prst="rect">
                <a:avLst/>
              </a:prstGeom>
            </p:spPr>
          </p:pic>
        </p:grpSp>
        <p:grpSp>
          <p:nvGrpSpPr>
            <p:cNvPr id="23" name="Group 22">
              <a:extLst>
                <a:ext uri="{FF2B5EF4-FFF2-40B4-BE49-F238E27FC236}">
                  <a16:creationId xmlns:a16="http://schemas.microsoft.com/office/drawing/2014/main" id="{93A52AAD-EECE-F034-62D4-2459E2A4F047}"/>
                </a:ext>
              </a:extLst>
            </p:cNvPr>
            <p:cNvGrpSpPr/>
            <p:nvPr/>
          </p:nvGrpSpPr>
          <p:grpSpPr>
            <a:xfrm>
              <a:off x="2814182" y="1993103"/>
              <a:ext cx="505460" cy="672263"/>
              <a:chOff x="3716020" y="1579182"/>
              <a:chExt cx="505460" cy="668718"/>
            </a:xfrm>
          </p:grpSpPr>
          <p:sp>
            <p:nvSpPr>
              <p:cNvPr id="428" name="Rectangle 427">
                <a:extLst>
                  <a:ext uri="{FF2B5EF4-FFF2-40B4-BE49-F238E27FC236}">
                    <a16:creationId xmlns:a16="http://schemas.microsoft.com/office/drawing/2014/main" id="{2BC87953-27C2-3F08-8682-E097F3F3A5A7}"/>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429" name="Rectangle 428">
                <a:extLst>
                  <a:ext uri="{FF2B5EF4-FFF2-40B4-BE49-F238E27FC236}">
                    <a16:creationId xmlns:a16="http://schemas.microsoft.com/office/drawing/2014/main" id="{F0304073-95F6-0134-ABE6-AB8F60A2ED5C}"/>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430" name="Rectangle 429">
                <a:extLst>
                  <a:ext uri="{FF2B5EF4-FFF2-40B4-BE49-F238E27FC236}">
                    <a16:creationId xmlns:a16="http://schemas.microsoft.com/office/drawing/2014/main" id="{2289D062-E4D9-92FD-D84A-06F85DA598CA}"/>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24" name="Graphic 23" descr="Document with solid fill">
              <a:extLst>
                <a:ext uri="{FF2B5EF4-FFF2-40B4-BE49-F238E27FC236}">
                  <a16:creationId xmlns:a16="http://schemas.microsoft.com/office/drawing/2014/main" id="{4C4DB4F4-A31F-662C-570D-D40A24CEC2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46785" y="1906987"/>
              <a:ext cx="859444" cy="864000"/>
            </a:xfrm>
            <a:prstGeom prst="rect">
              <a:avLst/>
            </a:prstGeom>
          </p:spPr>
        </p:pic>
        <p:sp>
          <p:nvSpPr>
            <p:cNvPr id="25" name="Rectangle: Rounded Corners 1023">
              <a:extLst>
                <a:ext uri="{FF2B5EF4-FFF2-40B4-BE49-F238E27FC236}">
                  <a16:creationId xmlns:a16="http://schemas.microsoft.com/office/drawing/2014/main" id="{BE29682B-1315-0141-7FCA-283E37286475}"/>
                </a:ext>
              </a:extLst>
            </p:cNvPr>
            <p:cNvSpPr/>
            <p:nvPr/>
          </p:nvSpPr>
          <p:spPr>
            <a:xfrm>
              <a:off x="2520468" y="1891499"/>
              <a:ext cx="3355299" cy="2064668"/>
            </a:xfrm>
            <a:prstGeom prst="roundRect">
              <a:avLst/>
            </a:prstGeom>
            <a:noFill/>
            <a:ln w="38100" cap="flat" cmpd="sng" algn="ctr">
              <a:solidFill>
                <a:sysClr val="windowText" lastClr="000000">
                  <a:lumMod val="50000"/>
                  <a:lumOff val="50000"/>
                </a:sysClr>
              </a:solidFill>
              <a:prstDash val="sysDash"/>
              <a:miter lim="800000"/>
            </a:ln>
            <a:effectLst/>
          </p:spPr>
          <p:txBody>
            <a:bodyPr rtlCol="0" anchor="ctr"/>
            <a:lstStyle/>
            <a:p>
              <a:pPr algn="ctr">
                <a:defRPr/>
              </a:pPr>
              <a:endParaRPr lang="en-US" noProof="1">
                <a:solidFill>
                  <a:prstClr val="white"/>
                </a:solidFill>
                <a:cs typeface="Arial"/>
                <a:sym typeface="Arial"/>
              </a:endParaRPr>
            </a:p>
          </p:txBody>
        </p:sp>
        <p:sp>
          <p:nvSpPr>
            <p:cNvPr id="26" name="TextBox 25">
              <a:extLst>
                <a:ext uri="{FF2B5EF4-FFF2-40B4-BE49-F238E27FC236}">
                  <a16:creationId xmlns:a16="http://schemas.microsoft.com/office/drawing/2014/main" id="{58181C99-496B-641B-81A7-67156D8A7803}"/>
                </a:ext>
              </a:extLst>
            </p:cNvPr>
            <p:cNvSpPr txBox="1"/>
            <p:nvPr/>
          </p:nvSpPr>
          <p:spPr>
            <a:xfrm>
              <a:off x="2434508" y="1505692"/>
              <a:ext cx="3194715" cy="338554"/>
            </a:xfrm>
            <a:prstGeom prst="rect">
              <a:avLst/>
            </a:prstGeom>
            <a:noFill/>
          </p:spPr>
          <p:txBody>
            <a:bodyPr wrap="square" rtlCol="0">
              <a:spAutoFit/>
            </a:bodyPr>
            <a:lstStyle/>
            <a:p>
              <a:pPr>
                <a:defRPr/>
              </a:pPr>
              <a:r>
                <a:rPr lang="en-US" sz="1600" b="1" noProof="1">
                  <a:solidFill>
                    <a:prstClr val="black"/>
                  </a:solidFill>
                  <a:latin typeface="Calibri" panose="020F0502020204030204" pitchFamily="34" charset="0"/>
                  <a:cs typeface="Calibri" panose="020F0502020204030204" pitchFamily="34" charset="0"/>
                  <a:sym typeface="Arial"/>
                </a:rPr>
                <a:t>Paraphrase </a:t>
              </a:r>
              <a:r>
                <a:rPr lang="en-US" sz="1600" noProof="1">
                  <a:solidFill>
                    <a:prstClr val="black"/>
                  </a:solidFill>
                  <a:latin typeface="Calibri" panose="020F0502020204030204" pitchFamily="34" charset="0"/>
                  <a:cs typeface="Calibri" panose="020F0502020204030204" pitchFamily="34" charset="0"/>
                  <a:sym typeface="Arial"/>
                </a:rPr>
                <a:t>Generation with</a:t>
              </a:r>
              <a:r>
                <a:rPr lang="en-US" sz="1600" b="1" noProof="1">
                  <a:solidFill>
                    <a:prstClr val="black"/>
                  </a:solidFill>
                  <a:latin typeface="Calibri" panose="020F0502020204030204" pitchFamily="34" charset="0"/>
                  <a:cs typeface="Calibri" panose="020F0502020204030204" pitchFamily="34" charset="0"/>
                  <a:sym typeface="Arial"/>
                </a:rPr>
                <a:t> </a:t>
              </a:r>
              <a:r>
                <a:rPr lang="en-US" sz="1600" noProof="1">
                  <a:solidFill>
                    <a:prstClr val="black"/>
                  </a:solidFill>
                  <a:latin typeface="Calibri" panose="020F0502020204030204" pitchFamily="34" charset="0"/>
                  <a:cs typeface="Calibri" panose="020F0502020204030204" pitchFamily="34" charset="0"/>
                  <a:sym typeface="Arial"/>
                </a:rPr>
                <a:t>Claude</a:t>
              </a:r>
            </a:p>
          </p:txBody>
        </p:sp>
        <p:sp>
          <p:nvSpPr>
            <p:cNvPr id="27" name="Rectangle: Rounded Corners 23">
              <a:extLst>
                <a:ext uri="{FF2B5EF4-FFF2-40B4-BE49-F238E27FC236}">
                  <a16:creationId xmlns:a16="http://schemas.microsoft.com/office/drawing/2014/main" id="{BBBEF193-F249-B120-4238-B92CAF78E8CA}"/>
                </a:ext>
              </a:extLst>
            </p:cNvPr>
            <p:cNvSpPr/>
            <p:nvPr/>
          </p:nvSpPr>
          <p:spPr>
            <a:xfrm>
              <a:off x="5482011" y="1767505"/>
              <a:ext cx="487763" cy="487763"/>
            </a:xfrm>
            <a:prstGeom prst="roundRect">
              <a:avLst/>
            </a:prstGeom>
            <a:solidFill>
              <a:srgbClr val="D4A27F"/>
            </a:solidFill>
            <a:ln w="19050" cap="flat" cmpd="sng" algn="ctr">
              <a:solidFill>
                <a:srgbClr val="E8E8E8">
                  <a:lumMod val="10000"/>
                </a:srgbClr>
              </a:solidFill>
              <a:prstDash val="solid"/>
              <a:miter lim="800000"/>
            </a:ln>
            <a:effectLst/>
          </p:spPr>
          <p:txBody>
            <a:bodyPr rtlCol="0" anchor="ctr"/>
            <a:lstStyle/>
            <a:p>
              <a:pPr algn="ctr">
                <a:defRPr/>
              </a:pPr>
              <a:endParaRPr lang="en-US" noProof="1">
                <a:solidFill>
                  <a:prstClr val="white"/>
                </a:solidFill>
                <a:cs typeface="Arial"/>
                <a:sym typeface="Arial"/>
              </a:endParaRPr>
            </a:p>
          </p:txBody>
        </p:sp>
        <p:grpSp>
          <p:nvGrpSpPr>
            <p:cNvPr id="28" name="Group 27">
              <a:extLst>
                <a:ext uri="{FF2B5EF4-FFF2-40B4-BE49-F238E27FC236}">
                  <a16:creationId xmlns:a16="http://schemas.microsoft.com/office/drawing/2014/main" id="{735061E6-A692-0E73-32D6-0CFD0BE237D0}"/>
                </a:ext>
              </a:extLst>
            </p:cNvPr>
            <p:cNvGrpSpPr/>
            <p:nvPr/>
          </p:nvGrpSpPr>
          <p:grpSpPr>
            <a:xfrm>
              <a:off x="5490726" y="1838278"/>
              <a:ext cx="470335" cy="346217"/>
              <a:chOff x="3454400" y="4542761"/>
              <a:chExt cx="1488067" cy="1095376"/>
            </a:xfrm>
          </p:grpSpPr>
          <p:pic>
            <p:nvPicPr>
              <p:cNvPr id="426" name="Graphic 425">
                <a:extLst>
                  <a:ext uri="{FF2B5EF4-FFF2-40B4-BE49-F238E27FC236}">
                    <a16:creationId xmlns:a16="http://schemas.microsoft.com/office/drawing/2014/main" id="{2B85BFDC-4A57-8FFF-2D39-E85179C47DC2}"/>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82481" r="10512"/>
              <a:stretch/>
            </p:blipFill>
            <p:spPr>
              <a:xfrm>
                <a:off x="4258976" y="4542761"/>
                <a:ext cx="683491" cy="1095375"/>
              </a:xfrm>
              <a:prstGeom prst="rect">
                <a:avLst/>
              </a:prstGeom>
            </p:spPr>
          </p:pic>
          <p:pic>
            <p:nvPicPr>
              <p:cNvPr id="427" name="Graphic 426">
                <a:extLst>
                  <a:ext uri="{FF2B5EF4-FFF2-40B4-BE49-F238E27FC236}">
                    <a16:creationId xmlns:a16="http://schemas.microsoft.com/office/drawing/2014/main" id="{2A77BF04-C461-B603-FEC4-5F7A230DDC7C}"/>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r="88742"/>
              <a:stretch/>
            </p:blipFill>
            <p:spPr>
              <a:xfrm>
                <a:off x="3454400" y="4542762"/>
                <a:ext cx="1098045" cy="1095375"/>
              </a:xfrm>
              <a:prstGeom prst="rect">
                <a:avLst/>
              </a:prstGeom>
            </p:spPr>
          </p:pic>
        </p:grpSp>
        <p:sp>
          <p:nvSpPr>
            <p:cNvPr id="29" name="TextBox 28">
              <a:extLst>
                <a:ext uri="{FF2B5EF4-FFF2-40B4-BE49-F238E27FC236}">
                  <a16:creationId xmlns:a16="http://schemas.microsoft.com/office/drawing/2014/main" id="{DEE67B35-6397-D9A6-7D40-C12CEEB806E9}"/>
                </a:ext>
              </a:extLst>
            </p:cNvPr>
            <p:cNvSpPr txBox="1"/>
            <p:nvPr/>
          </p:nvSpPr>
          <p:spPr>
            <a:xfrm>
              <a:off x="3475783" y="1994703"/>
              <a:ext cx="2337267" cy="692497"/>
            </a:xfrm>
            <a:prstGeom prst="rect">
              <a:avLst/>
            </a:prstGeom>
            <a:noFill/>
          </p:spPr>
          <p:txBody>
            <a:bodyPr wrap="square" rtlCol="0">
              <a:spAutoFit/>
            </a:bodyPr>
            <a:lstStyle/>
            <a:p>
              <a:pPr algn="just">
                <a:defRPr/>
              </a:pPr>
              <a:r>
                <a:rPr lang="en-US" sz="1300" b="1" noProof="1">
                  <a:solidFill>
                    <a:prstClr val="black"/>
                  </a:solidFill>
                  <a:cs typeface="Arial"/>
                  <a:sym typeface="Arial"/>
                </a:rPr>
                <a:t>Original Passage</a:t>
              </a:r>
            </a:p>
            <a:p>
              <a:pPr algn="just">
                <a:defRPr/>
              </a:pPr>
              <a:r>
                <a:rPr lang="en-US" sz="1300" noProof="1">
                  <a:solidFill>
                    <a:prstClr val="black"/>
                  </a:solidFill>
                  <a:cs typeface="Arial"/>
                  <a:sym typeface="Arial"/>
                </a:rPr>
                <a:t>Bilbo was very rich and very peculiar and &lt;…&gt;</a:t>
              </a:r>
            </a:p>
          </p:txBody>
        </p:sp>
        <p:sp>
          <p:nvSpPr>
            <p:cNvPr id="30" name="TextBox 29">
              <a:extLst>
                <a:ext uri="{FF2B5EF4-FFF2-40B4-BE49-F238E27FC236}">
                  <a16:creationId xmlns:a16="http://schemas.microsoft.com/office/drawing/2014/main" id="{296A1C77-E41D-4976-A8B9-1101D13E11E8}"/>
                </a:ext>
              </a:extLst>
            </p:cNvPr>
            <p:cNvSpPr txBox="1"/>
            <p:nvPr/>
          </p:nvSpPr>
          <p:spPr>
            <a:xfrm>
              <a:off x="3475782" y="2681115"/>
              <a:ext cx="2337267" cy="1292662"/>
            </a:xfrm>
            <a:prstGeom prst="rect">
              <a:avLst/>
            </a:prstGeom>
            <a:noFill/>
          </p:spPr>
          <p:txBody>
            <a:bodyPr wrap="square" rtlCol="0">
              <a:spAutoFit/>
            </a:bodyPr>
            <a:lstStyle/>
            <a:p>
              <a:pPr algn="just">
                <a:defRPr/>
              </a:pPr>
              <a:r>
                <a:rPr lang="en-US" sz="1300" b="1" noProof="1">
                  <a:solidFill>
                    <a:prstClr val="black"/>
                  </a:solidFill>
                  <a:cs typeface="Arial"/>
                  <a:sym typeface="Arial"/>
                </a:rPr>
                <a:t>P1. </a:t>
              </a:r>
              <a:r>
                <a:rPr lang="en-US" sz="1300" noProof="1">
                  <a:solidFill>
                    <a:prstClr val="black"/>
                  </a:solidFill>
                  <a:cs typeface="Arial"/>
                  <a:sym typeface="Arial"/>
                </a:rPr>
                <a:t>Bilbo was extraordinarily wealthy and odd &lt;…&gt;</a:t>
              </a:r>
            </a:p>
            <a:p>
              <a:pPr algn="just">
                <a:defRPr/>
              </a:pPr>
              <a:r>
                <a:rPr lang="en-US" sz="1300" b="1" noProof="1">
                  <a:solidFill>
                    <a:prstClr val="black"/>
                  </a:solidFill>
                  <a:cs typeface="Arial"/>
                  <a:sym typeface="Arial"/>
                </a:rPr>
                <a:t>P2. </a:t>
              </a:r>
              <a:r>
                <a:rPr lang="en-US" sz="1300" noProof="1">
                  <a:solidFill>
                    <a:prstClr val="black"/>
                  </a:solidFill>
                  <a:cs typeface="Arial"/>
                  <a:sym typeface="Arial"/>
                </a:rPr>
                <a:t>Bilbo was extraordinarily affluent and peculiar &lt;…&gt;</a:t>
              </a:r>
            </a:p>
            <a:p>
              <a:pPr algn="just">
                <a:defRPr/>
              </a:pPr>
              <a:r>
                <a:rPr lang="en-US" sz="1300" b="1" noProof="1">
                  <a:solidFill>
                    <a:prstClr val="black"/>
                  </a:solidFill>
                  <a:cs typeface="Arial"/>
                  <a:sym typeface="Arial"/>
                </a:rPr>
                <a:t>P3. </a:t>
              </a:r>
              <a:r>
                <a:rPr lang="en-US" sz="1300" noProof="1">
                  <a:solidFill>
                    <a:prstClr val="black"/>
                  </a:solidFill>
                  <a:cs typeface="Arial"/>
                  <a:sym typeface="Arial"/>
                </a:rPr>
                <a:t>Bilbo was extraordinarily wealthy and eccentric &lt;…&gt;</a:t>
              </a:r>
            </a:p>
          </p:txBody>
        </p:sp>
        <p:cxnSp>
          <p:nvCxnSpPr>
            <p:cNvPr id="31" name="Straight Arrow Connector 30">
              <a:extLst>
                <a:ext uri="{FF2B5EF4-FFF2-40B4-BE49-F238E27FC236}">
                  <a16:creationId xmlns:a16="http://schemas.microsoft.com/office/drawing/2014/main" id="{852A7C4B-5300-F8CB-93AE-9B354480906F}"/>
                </a:ext>
              </a:extLst>
            </p:cNvPr>
            <p:cNvCxnSpPr>
              <a:cxnSpLocks/>
            </p:cNvCxnSpPr>
            <p:nvPr/>
          </p:nvCxnSpPr>
          <p:spPr>
            <a:xfrm>
              <a:off x="5922096" y="2869204"/>
              <a:ext cx="294300" cy="0"/>
            </a:xfrm>
            <a:prstGeom prst="straightConnector1">
              <a:avLst/>
            </a:prstGeom>
            <a:noFill/>
            <a:ln w="28575" cap="flat" cmpd="sng" algn="ctr">
              <a:solidFill>
                <a:srgbClr val="E8E8E8">
                  <a:lumMod val="10000"/>
                </a:srgbClr>
              </a:solidFill>
              <a:prstDash val="solid"/>
              <a:miter lim="800000"/>
              <a:tailEnd type="triangle"/>
            </a:ln>
            <a:effectLst/>
          </p:spPr>
        </p:cxnSp>
        <p:grpSp>
          <p:nvGrpSpPr>
            <p:cNvPr id="32" name="Group 31">
              <a:extLst>
                <a:ext uri="{FF2B5EF4-FFF2-40B4-BE49-F238E27FC236}">
                  <a16:creationId xmlns:a16="http://schemas.microsoft.com/office/drawing/2014/main" id="{84FF04F3-68F0-1A80-FE0B-CA917E72C0D3}"/>
                </a:ext>
              </a:extLst>
            </p:cNvPr>
            <p:cNvGrpSpPr/>
            <p:nvPr/>
          </p:nvGrpSpPr>
          <p:grpSpPr>
            <a:xfrm>
              <a:off x="6309233" y="1906296"/>
              <a:ext cx="859444" cy="859444"/>
              <a:chOff x="3548623" y="1493520"/>
              <a:chExt cx="859444" cy="859444"/>
            </a:xfrm>
          </p:grpSpPr>
          <p:grpSp>
            <p:nvGrpSpPr>
              <p:cNvPr id="421" name="Group 420">
                <a:extLst>
                  <a:ext uri="{FF2B5EF4-FFF2-40B4-BE49-F238E27FC236}">
                    <a16:creationId xmlns:a16="http://schemas.microsoft.com/office/drawing/2014/main" id="{57C23249-705F-E5DD-981F-E1E9D07ACFA9}"/>
                  </a:ext>
                </a:extLst>
              </p:cNvPr>
              <p:cNvGrpSpPr/>
              <p:nvPr/>
            </p:nvGrpSpPr>
            <p:grpSpPr>
              <a:xfrm>
                <a:off x="3716020" y="1579182"/>
                <a:ext cx="505460" cy="668718"/>
                <a:chOff x="3716020" y="1579182"/>
                <a:chExt cx="505460" cy="668718"/>
              </a:xfrm>
            </p:grpSpPr>
            <p:sp>
              <p:nvSpPr>
                <p:cNvPr id="423" name="Rectangle 422">
                  <a:extLst>
                    <a:ext uri="{FF2B5EF4-FFF2-40B4-BE49-F238E27FC236}">
                      <a16:creationId xmlns:a16="http://schemas.microsoft.com/office/drawing/2014/main" id="{03B1DBDE-3781-28B9-A7A8-6D25296F068B}"/>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424" name="Rectangle 423">
                  <a:extLst>
                    <a:ext uri="{FF2B5EF4-FFF2-40B4-BE49-F238E27FC236}">
                      <a16:creationId xmlns:a16="http://schemas.microsoft.com/office/drawing/2014/main" id="{CE86DDB0-2D03-1908-D87A-A4F14DC93E7E}"/>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425" name="Rectangle 424">
                  <a:extLst>
                    <a:ext uri="{FF2B5EF4-FFF2-40B4-BE49-F238E27FC236}">
                      <a16:creationId xmlns:a16="http://schemas.microsoft.com/office/drawing/2014/main" id="{D555CF89-6343-300C-53DB-6727685DF950}"/>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422" name="Graphic 421" descr="Document with solid fill">
                <a:extLst>
                  <a:ext uri="{FF2B5EF4-FFF2-40B4-BE49-F238E27FC236}">
                    <a16:creationId xmlns:a16="http://schemas.microsoft.com/office/drawing/2014/main" id="{9E9A7011-D594-75C1-853C-2601D0EAA65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48623" y="1493520"/>
                <a:ext cx="859444" cy="859444"/>
              </a:xfrm>
              <a:prstGeom prst="rect">
                <a:avLst/>
              </a:prstGeom>
            </p:spPr>
          </p:pic>
        </p:grpSp>
        <p:sp>
          <p:nvSpPr>
            <p:cNvPr id="33" name="TextBox 32">
              <a:extLst>
                <a:ext uri="{FF2B5EF4-FFF2-40B4-BE49-F238E27FC236}">
                  <a16:creationId xmlns:a16="http://schemas.microsoft.com/office/drawing/2014/main" id="{24FAF82F-8B9E-DF01-15A4-06EE6FF3ACDE}"/>
                </a:ext>
              </a:extLst>
            </p:cNvPr>
            <p:cNvSpPr txBox="1"/>
            <p:nvPr/>
          </p:nvSpPr>
          <p:spPr>
            <a:xfrm>
              <a:off x="6464213" y="1955668"/>
              <a:ext cx="320922" cy="369332"/>
            </a:xfrm>
            <a:prstGeom prst="rect">
              <a:avLst/>
            </a:prstGeom>
            <a:noFill/>
          </p:spPr>
          <p:txBody>
            <a:bodyPr wrap="none" rtlCol="0">
              <a:spAutoFit/>
            </a:bodyPr>
            <a:lstStyle/>
            <a:p>
              <a:pPr>
                <a:defRPr/>
              </a:pPr>
              <a:r>
                <a:rPr lang="en-US" noProof="1">
                  <a:solidFill>
                    <a:prstClr val="black"/>
                  </a:solidFill>
                  <a:cs typeface="Arial"/>
                  <a:sym typeface="Arial"/>
                </a:rPr>
                <a:t>A</a:t>
              </a:r>
            </a:p>
          </p:txBody>
        </p:sp>
        <p:grpSp>
          <p:nvGrpSpPr>
            <p:cNvPr id="34" name="Group 33">
              <a:extLst>
                <a:ext uri="{FF2B5EF4-FFF2-40B4-BE49-F238E27FC236}">
                  <a16:creationId xmlns:a16="http://schemas.microsoft.com/office/drawing/2014/main" id="{9C83389C-9EDD-CAB6-A2B3-3E308BFD9365}"/>
                </a:ext>
              </a:extLst>
            </p:cNvPr>
            <p:cNvGrpSpPr/>
            <p:nvPr/>
          </p:nvGrpSpPr>
          <p:grpSpPr>
            <a:xfrm>
              <a:off x="6968842" y="1906296"/>
              <a:ext cx="859444" cy="859444"/>
              <a:chOff x="3548623" y="1493520"/>
              <a:chExt cx="859444" cy="859444"/>
            </a:xfrm>
          </p:grpSpPr>
          <p:grpSp>
            <p:nvGrpSpPr>
              <p:cNvPr id="416" name="Group 415">
                <a:extLst>
                  <a:ext uri="{FF2B5EF4-FFF2-40B4-BE49-F238E27FC236}">
                    <a16:creationId xmlns:a16="http://schemas.microsoft.com/office/drawing/2014/main" id="{C9468DF6-1953-FE4C-338B-A8C901729A69}"/>
                  </a:ext>
                </a:extLst>
              </p:cNvPr>
              <p:cNvGrpSpPr/>
              <p:nvPr/>
            </p:nvGrpSpPr>
            <p:grpSpPr>
              <a:xfrm>
                <a:off x="3716020" y="1579182"/>
                <a:ext cx="505460" cy="668718"/>
                <a:chOff x="3716020" y="1579182"/>
                <a:chExt cx="505460" cy="668718"/>
              </a:xfrm>
            </p:grpSpPr>
            <p:sp>
              <p:nvSpPr>
                <p:cNvPr id="418" name="Rectangle 417">
                  <a:extLst>
                    <a:ext uri="{FF2B5EF4-FFF2-40B4-BE49-F238E27FC236}">
                      <a16:creationId xmlns:a16="http://schemas.microsoft.com/office/drawing/2014/main" id="{88680FB6-ECF4-DDC6-7648-CE936698C6D2}"/>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419" name="Rectangle 418">
                  <a:extLst>
                    <a:ext uri="{FF2B5EF4-FFF2-40B4-BE49-F238E27FC236}">
                      <a16:creationId xmlns:a16="http://schemas.microsoft.com/office/drawing/2014/main" id="{7E477665-69F2-3282-EE2E-0548B7C9F860}"/>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420" name="Rectangle 419">
                  <a:extLst>
                    <a:ext uri="{FF2B5EF4-FFF2-40B4-BE49-F238E27FC236}">
                      <a16:creationId xmlns:a16="http://schemas.microsoft.com/office/drawing/2014/main" id="{B12C6E7A-EF2D-F71B-9E1E-F3EDA3636512}"/>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417" name="Graphic 416" descr="Document with solid fill">
                <a:extLst>
                  <a:ext uri="{FF2B5EF4-FFF2-40B4-BE49-F238E27FC236}">
                    <a16:creationId xmlns:a16="http://schemas.microsoft.com/office/drawing/2014/main" id="{EA5CE1DC-DBD8-1B22-EF87-6EA4EB6727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48623" y="1493520"/>
                <a:ext cx="859444" cy="859444"/>
              </a:xfrm>
              <a:prstGeom prst="rect">
                <a:avLst/>
              </a:prstGeom>
            </p:spPr>
          </p:pic>
        </p:grpSp>
        <p:sp>
          <p:nvSpPr>
            <p:cNvPr id="35" name="TextBox 34">
              <a:extLst>
                <a:ext uri="{FF2B5EF4-FFF2-40B4-BE49-F238E27FC236}">
                  <a16:creationId xmlns:a16="http://schemas.microsoft.com/office/drawing/2014/main" id="{5A64B25F-C177-10BE-B457-203815F10E47}"/>
                </a:ext>
              </a:extLst>
            </p:cNvPr>
            <p:cNvSpPr txBox="1"/>
            <p:nvPr/>
          </p:nvSpPr>
          <p:spPr>
            <a:xfrm>
              <a:off x="7122721" y="1948384"/>
              <a:ext cx="324128" cy="369332"/>
            </a:xfrm>
            <a:prstGeom prst="rect">
              <a:avLst/>
            </a:prstGeom>
            <a:noFill/>
          </p:spPr>
          <p:txBody>
            <a:bodyPr wrap="none" rtlCol="0">
              <a:spAutoFit/>
            </a:bodyPr>
            <a:lstStyle/>
            <a:p>
              <a:pPr>
                <a:defRPr/>
              </a:pPr>
              <a:r>
                <a:rPr lang="en-US" noProof="1">
                  <a:solidFill>
                    <a:prstClr val="black"/>
                  </a:solidFill>
                  <a:cs typeface="Arial"/>
                  <a:sym typeface="Arial"/>
                </a:rPr>
                <a:t>B</a:t>
              </a:r>
            </a:p>
          </p:txBody>
        </p:sp>
        <p:grpSp>
          <p:nvGrpSpPr>
            <p:cNvPr id="36" name="Group 35">
              <a:extLst>
                <a:ext uri="{FF2B5EF4-FFF2-40B4-BE49-F238E27FC236}">
                  <a16:creationId xmlns:a16="http://schemas.microsoft.com/office/drawing/2014/main" id="{F7713DC3-5CAA-4420-21DB-5B81912ED983}"/>
                </a:ext>
              </a:extLst>
            </p:cNvPr>
            <p:cNvGrpSpPr/>
            <p:nvPr/>
          </p:nvGrpSpPr>
          <p:grpSpPr>
            <a:xfrm>
              <a:off x="7622655" y="1906296"/>
              <a:ext cx="859444" cy="859444"/>
              <a:chOff x="3548623" y="1493520"/>
              <a:chExt cx="859444" cy="859444"/>
            </a:xfrm>
          </p:grpSpPr>
          <p:grpSp>
            <p:nvGrpSpPr>
              <p:cNvPr id="411" name="Group 410">
                <a:extLst>
                  <a:ext uri="{FF2B5EF4-FFF2-40B4-BE49-F238E27FC236}">
                    <a16:creationId xmlns:a16="http://schemas.microsoft.com/office/drawing/2014/main" id="{6676441C-C623-017B-4B2A-0645333E978F}"/>
                  </a:ext>
                </a:extLst>
              </p:cNvPr>
              <p:cNvGrpSpPr/>
              <p:nvPr/>
            </p:nvGrpSpPr>
            <p:grpSpPr>
              <a:xfrm>
                <a:off x="3716020" y="1579182"/>
                <a:ext cx="505460" cy="668718"/>
                <a:chOff x="3716020" y="1579182"/>
                <a:chExt cx="505460" cy="668718"/>
              </a:xfrm>
            </p:grpSpPr>
            <p:sp>
              <p:nvSpPr>
                <p:cNvPr id="413" name="Rectangle 412">
                  <a:extLst>
                    <a:ext uri="{FF2B5EF4-FFF2-40B4-BE49-F238E27FC236}">
                      <a16:creationId xmlns:a16="http://schemas.microsoft.com/office/drawing/2014/main" id="{1A802366-3CED-B33A-2C0B-B5D951D1E039}"/>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414" name="Rectangle 413">
                  <a:extLst>
                    <a:ext uri="{FF2B5EF4-FFF2-40B4-BE49-F238E27FC236}">
                      <a16:creationId xmlns:a16="http://schemas.microsoft.com/office/drawing/2014/main" id="{9CDB7BF1-BC36-098E-8E5F-CDDD4ACF8F35}"/>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415" name="Rectangle 414">
                  <a:extLst>
                    <a:ext uri="{FF2B5EF4-FFF2-40B4-BE49-F238E27FC236}">
                      <a16:creationId xmlns:a16="http://schemas.microsoft.com/office/drawing/2014/main" id="{363A6E0C-B4C6-8773-5B27-EADDD6FF07C6}"/>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412" name="Graphic 411" descr="Document with solid fill">
                <a:extLst>
                  <a:ext uri="{FF2B5EF4-FFF2-40B4-BE49-F238E27FC236}">
                    <a16:creationId xmlns:a16="http://schemas.microsoft.com/office/drawing/2014/main" id="{76162D65-79AE-CD50-E05D-F4A8BA6B241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48623" y="1493520"/>
                <a:ext cx="859444" cy="859444"/>
              </a:xfrm>
              <a:prstGeom prst="rect">
                <a:avLst/>
              </a:prstGeom>
            </p:spPr>
          </p:pic>
        </p:grpSp>
        <p:sp>
          <p:nvSpPr>
            <p:cNvPr id="37" name="TextBox 36">
              <a:extLst>
                <a:ext uri="{FF2B5EF4-FFF2-40B4-BE49-F238E27FC236}">
                  <a16:creationId xmlns:a16="http://schemas.microsoft.com/office/drawing/2014/main" id="{9DA2B0AD-0C76-9392-31DB-B7565A9B2674}"/>
                </a:ext>
              </a:extLst>
            </p:cNvPr>
            <p:cNvSpPr txBox="1"/>
            <p:nvPr/>
          </p:nvSpPr>
          <p:spPr>
            <a:xfrm>
              <a:off x="7776534" y="1948384"/>
              <a:ext cx="344966" cy="369332"/>
            </a:xfrm>
            <a:prstGeom prst="rect">
              <a:avLst/>
            </a:prstGeom>
            <a:noFill/>
          </p:spPr>
          <p:txBody>
            <a:bodyPr wrap="none" rtlCol="0">
              <a:spAutoFit/>
            </a:bodyPr>
            <a:lstStyle/>
            <a:p>
              <a:pPr>
                <a:defRPr/>
              </a:pPr>
              <a:r>
                <a:rPr lang="en-US" noProof="1">
                  <a:solidFill>
                    <a:prstClr val="black"/>
                  </a:solidFill>
                  <a:cs typeface="Arial"/>
                  <a:sym typeface="Arial"/>
                </a:rPr>
                <a:t>C</a:t>
              </a:r>
            </a:p>
          </p:txBody>
        </p:sp>
        <p:grpSp>
          <p:nvGrpSpPr>
            <p:cNvPr id="38" name="Group 37">
              <a:extLst>
                <a:ext uri="{FF2B5EF4-FFF2-40B4-BE49-F238E27FC236}">
                  <a16:creationId xmlns:a16="http://schemas.microsoft.com/office/drawing/2014/main" id="{42EA18EC-05B6-E60A-D3A2-D2E8BA8EE028}"/>
                </a:ext>
              </a:extLst>
            </p:cNvPr>
            <p:cNvGrpSpPr/>
            <p:nvPr/>
          </p:nvGrpSpPr>
          <p:grpSpPr>
            <a:xfrm>
              <a:off x="8275928" y="1906296"/>
              <a:ext cx="859444" cy="859444"/>
              <a:chOff x="3548623" y="1493520"/>
              <a:chExt cx="859444" cy="859444"/>
            </a:xfrm>
          </p:grpSpPr>
          <p:grpSp>
            <p:nvGrpSpPr>
              <p:cNvPr id="406" name="Group 405">
                <a:extLst>
                  <a:ext uri="{FF2B5EF4-FFF2-40B4-BE49-F238E27FC236}">
                    <a16:creationId xmlns:a16="http://schemas.microsoft.com/office/drawing/2014/main" id="{77F7A539-C49A-AC34-5346-4635F22B23C2}"/>
                  </a:ext>
                </a:extLst>
              </p:cNvPr>
              <p:cNvGrpSpPr/>
              <p:nvPr/>
            </p:nvGrpSpPr>
            <p:grpSpPr>
              <a:xfrm>
                <a:off x="3716020" y="1579182"/>
                <a:ext cx="505460" cy="668718"/>
                <a:chOff x="3716020" y="1579182"/>
                <a:chExt cx="505460" cy="668718"/>
              </a:xfrm>
            </p:grpSpPr>
            <p:sp>
              <p:nvSpPr>
                <p:cNvPr id="408" name="Rectangle 407">
                  <a:extLst>
                    <a:ext uri="{FF2B5EF4-FFF2-40B4-BE49-F238E27FC236}">
                      <a16:creationId xmlns:a16="http://schemas.microsoft.com/office/drawing/2014/main" id="{859326CA-6463-BEB9-F313-D7A4D839A4F1}"/>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409" name="Rectangle 408">
                  <a:extLst>
                    <a:ext uri="{FF2B5EF4-FFF2-40B4-BE49-F238E27FC236}">
                      <a16:creationId xmlns:a16="http://schemas.microsoft.com/office/drawing/2014/main" id="{049BE621-B5F8-82CD-86A8-3EF18FD4BE4B}"/>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410" name="Rectangle 409">
                  <a:extLst>
                    <a:ext uri="{FF2B5EF4-FFF2-40B4-BE49-F238E27FC236}">
                      <a16:creationId xmlns:a16="http://schemas.microsoft.com/office/drawing/2014/main" id="{34CD809A-9280-2C5D-4BC8-3A11DA5324B9}"/>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407" name="Graphic 406" descr="Document with solid fill">
                <a:extLst>
                  <a:ext uri="{FF2B5EF4-FFF2-40B4-BE49-F238E27FC236}">
                    <a16:creationId xmlns:a16="http://schemas.microsoft.com/office/drawing/2014/main" id="{E74661C5-D147-8AD9-C928-5C556EBE802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48623" y="1493520"/>
                <a:ext cx="859444" cy="859444"/>
              </a:xfrm>
              <a:prstGeom prst="rect">
                <a:avLst/>
              </a:prstGeom>
            </p:spPr>
          </p:pic>
        </p:grpSp>
        <p:sp>
          <p:nvSpPr>
            <p:cNvPr id="39" name="TextBox 38">
              <a:extLst>
                <a:ext uri="{FF2B5EF4-FFF2-40B4-BE49-F238E27FC236}">
                  <a16:creationId xmlns:a16="http://schemas.microsoft.com/office/drawing/2014/main" id="{8884F23F-AA8A-B491-87A2-20D92FB87B14}"/>
                </a:ext>
              </a:extLst>
            </p:cNvPr>
            <p:cNvSpPr txBox="1"/>
            <p:nvPr/>
          </p:nvSpPr>
          <p:spPr>
            <a:xfrm>
              <a:off x="8429807" y="1948384"/>
              <a:ext cx="343364" cy="369332"/>
            </a:xfrm>
            <a:prstGeom prst="rect">
              <a:avLst/>
            </a:prstGeom>
            <a:noFill/>
          </p:spPr>
          <p:txBody>
            <a:bodyPr wrap="none" rtlCol="0">
              <a:spAutoFit/>
            </a:bodyPr>
            <a:lstStyle/>
            <a:p>
              <a:pPr>
                <a:defRPr/>
              </a:pPr>
              <a:r>
                <a:rPr lang="en-US" noProof="1">
                  <a:solidFill>
                    <a:prstClr val="black"/>
                  </a:solidFill>
                  <a:cs typeface="Arial"/>
                  <a:sym typeface="Arial"/>
                </a:rPr>
                <a:t>D</a:t>
              </a:r>
            </a:p>
          </p:txBody>
        </p:sp>
        <p:grpSp>
          <p:nvGrpSpPr>
            <p:cNvPr id="40" name="Group 39">
              <a:extLst>
                <a:ext uri="{FF2B5EF4-FFF2-40B4-BE49-F238E27FC236}">
                  <a16:creationId xmlns:a16="http://schemas.microsoft.com/office/drawing/2014/main" id="{2554E415-00A9-FEBE-7D48-93FD6A9891C9}"/>
                </a:ext>
              </a:extLst>
            </p:cNvPr>
            <p:cNvGrpSpPr/>
            <p:nvPr/>
          </p:nvGrpSpPr>
          <p:grpSpPr>
            <a:xfrm>
              <a:off x="6309233" y="3076237"/>
              <a:ext cx="859444" cy="859444"/>
              <a:chOff x="3548623" y="1493520"/>
              <a:chExt cx="859444" cy="859444"/>
            </a:xfrm>
          </p:grpSpPr>
          <p:grpSp>
            <p:nvGrpSpPr>
              <p:cNvPr id="269" name="Group 268">
                <a:extLst>
                  <a:ext uri="{FF2B5EF4-FFF2-40B4-BE49-F238E27FC236}">
                    <a16:creationId xmlns:a16="http://schemas.microsoft.com/office/drawing/2014/main" id="{E1A6CF39-F0EC-BE4C-9CC4-2ED614106E05}"/>
                  </a:ext>
                </a:extLst>
              </p:cNvPr>
              <p:cNvGrpSpPr/>
              <p:nvPr/>
            </p:nvGrpSpPr>
            <p:grpSpPr>
              <a:xfrm>
                <a:off x="3716020" y="1579182"/>
                <a:ext cx="505460" cy="668718"/>
                <a:chOff x="3716020" y="1579182"/>
                <a:chExt cx="505460" cy="668718"/>
              </a:xfrm>
            </p:grpSpPr>
            <p:sp>
              <p:nvSpPr>
                <p:cNvPr id="403" name="Rectangle 402">
                  <a:extLst>
                    <a:ext uri="{FF2B5EF4-FFF2-40B4-BE49-F238E27FC236}">
                      <a16:creationId xmlns:a16="http://schemas.microsoft.com/office/drawing/2014/main" id="{4CF2A1C1-A061-E3EE-8342-19A946222A3C}"/>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404" name="Rectangle 403">
                  <a:extLst>
                    <a:ext uri="{FF2B5EF4-FFF2-40B4-BE49-F238E27FC236}">
                      <a16:creationId xmlns:a16="http://schemas.microsoft.com/office/drawing/2014/main" id="{015B9292-A4C4-1128-C2DC-D90B985923A8}"/>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405" name="Rectangle 404">
                  <a:extLst>
                    <a:ext uri="{FF2B5EF4-FFF2-40B4-BE49-F238E27FC236}">
                      <a16:creationId xmlns:a16="http://schemas.microsoft.com/office/drawing/2014/main" id="{06543102-A588-B5B3-2E11-FDE5DF48BC3E}"/>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270" name="Graphic 269" descr="Document with solid fill">
                <a:extLst>
                  <a:ext uri="{FF2B5EF4-FFF2-40B4-BE49-F238E27FC236}">
                    <a16:creationId xmlns:a16="http://schemas.microsoft.com/office/drawing/2014/main" id="{01311EC9-8D29-FC0D-0B43-A0741A3E7B1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48623" y="1493520"/>
                <a:ext cx="859444" cy="859444"/>
              </a:xfrm>
              <a:prstGeom prst="rect">
                <a:avLst/>
              </a:prstGeom>
            </p:spPr>
          </p:pic>
        </p:grpSp>
        <p:sp>
          <p:nvSpPr>
            <p:cNvPr id="41" name="TextBox 40">
              <a:extLst>
                <a:ext uri="{FF2B5EF4-FFF2-40B4-BE49-F238E27FC236}">
                  <a16:creationId xmlns:a16="http://schemas.microsoft.com/office/drawing/2014/main" id="{FAA60DE5-DE1A-3339-1358-B7A01DFF44B8}"/>
                </a:ext>
              </a:extLst>
            </p:cNvPr>
            <p:cNvSpPr txBox="1"/>
            <p:nvPr/>
          </p:nvSpPr>
          <p:spPr>
            <a:xfrm>
              <a:off x="6464213" y="3125609"/>
              <a:ext cx="320922" cy="369332"/>
            </a:xfrm>
            <a:prstGeom prst="rect">
              <a:avLst/>
            </a:prstGeom>
            <a:noFill/>
          </p:spPr>
          <p:txBody>
            <a:bodyPr wrap="none" rtlCol="0">
              <a:spAutoFit/>
            </a:bodyPr>
            <a:lstStyle/>
            <a:p>
              <a:pPr>
                <a:defRPr/>
              </a:pPr>
              <a:r>
                <a:rPr lang="en-US" noProof="1">
                  <a:solidFill>
                    <a:prstClr val="black"/>
                  </a:solidFill>
                  <a:cs typeface="Arial"/>
                  <a:sym typeface="Arial"/>
                </a:rPr>
                <a:t>A</a:t>
              </a:r>
            </a:p>
          </p:txBody>
        </p:sp>
        <p:grpSp>
          <p:nvGrpSpPr>
            <p:cNvPr id="42" name="Group 41">
              <a:extLst>
                <a:ext uri="{FF2B5EF4-FFF2-40B4-BE49-F238E27FC236}">
                  <a16:creationId xmlns:a16="http://schemas.microsoft.com/office/drawing/2014/main" id="{1BF158FD-1CAC-1A26-276D-DF2692F1F2D1}"/>
                </a:ext>
              </a:extLst>
            </p:cNvPr>
            <p:cNvGrpSpPr/>
            <p:nvPr/>
          </p:nvGrpSpPr>
          <p:grpSpPr>
            <a:xfrm>
              <a:off x="6968842" y="3076237"/>
              <a:ext cx="859444" cy="859444"/>
              <a:chOff x="3548623" y="1493520"/>
              <a:chExt cx="859444" cy="859444"/>
            </a:xfrm>
          </p:grpSpPr>
          <p:grpSp>
            <p:nvGrpSpPr>
              <p:cNvPr id="264" name="Group 263">
                <a:extLst>
                  <a:ext uri="{FF2B5EF4-FFF2-40B4-BE49-F238E27FC236}">
                    <a16:creationId xmlns:a16="http://schemas.microsoft.com/office/drawing/2014/main" id="{336DE1B8-8971-01A5-C0B7-3246B77C123F}"/>
                  </a:ext>
                </a:extLst>
              </p:cNvPr>
              <p:cNvGrpSpPr/>
              <p:nvPr/>
            </p:nvGrpSpPr>
            <p:grpSpPr>
              <a:xfrm>
                <a:off x="3716020" y="1579182"/>
                <a:ext cx="505460" cy="668718"/>
                <a:chOff x="3716020" y="1579182"/>
                <a:chExt cx="505460" cy="668718"/>
              </a:xfrm>
            </p:grpSpPr>
            <p:sp>
              <p:nvSpPr>
                <p:cNvPr id="266" name="Rectangle 265">
                  <a:extLst>
                    <a:ext uri="{FF2B5EF4-FFF2-40B4-BE49-F238E27FC236}">
                      <a16:creationId xmlns:a16="http://schemas.microsoft.com/office/drawing/2014/main" id="{893D1B9B-2A42-BA6D-B4B4-915A0CA7384C}"/>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67" name="Rectangle 266">
                  <a:extLst>
                    <a:ext uri="{FF2B5EF4-FFF2-40B4-BE49-F238E27FC236}">
                      <a16:creationId xmlns:a16="http://schemas.microsoft.com/office/drawing/2014/main" id="{75573033-27ED-30B3-64CB-13FECF04F625}"/>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68" name="Rectangle 267">
                  <a:extLst>
                    <a:ext uri="{FF2B5EF4-FFF2-40B4-BE49-F238E27FC236}">
                      <a16:creationId xmlns:a16="http://schemas.microsoft.com/office/drawing/2014/main" id="{0324BD00-96D1-3343-2014-C512E65A82AE}"/>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265" name="Graphic 264" descr="Document with solid fill">
                <a:extLst>
                  <a:ext uri="{FF2B5EF4-FFF2-40B4-BE49-F238E27FC236}">
                    <a16:creationId xmlns:a16="http://schemas.microsoft.com/office/drawing/2014/main" id="{62B5E93C-090F-AA5A-54AB-4477C6E63E4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48623" y="1493520"/>
                <a:ext cx="859444" cy="859444"/>
              </a:xfrm>
              <a:prstGeom prst="rect">
                <a:avLst/>
              </a:prstGeom>
            </p:spPr>
          </p:pic>
        </p:grpSp>
        <p:sp>
          <p:nvSpPr>
            <p:cNvPr id="43" name="TextBox 42">
              <a:extLst>
                <a:ext uri="{FF2B5EF4-FFF2-40B4-BE49-F238E27FC236}">
                  <a16:creationId xmlns:a16="http://schemas.microsoft.com/office/drawing/2014/main" id="{3FA27CCF-80A6-EA4F-CC65-2F8CA87B0626}"/>
                </a:ext>
              </a:extLst>
            </p:cNvPr>
            <p:cNvSpPr txBox="1"/>
            <p:nvPr/>
          </p:nvSpPr>
          <p:spPr>
            <a:xfrm>
              <a:off x="7122721" y="3118325"/>
              <a:ext cx="324128" cy="369332"/>
            </a:xfrm>
            <a:prstGeom prst="rect">
              <a:avLst/>
            </a:prstGeom>
            <a:noFill/>
          </p:spPr>
          <p:txBody>
            <a:bodyPr wrap="none" rtlCol="0">
              <a:spAutoFit/>
            </a:bodyPr>
            <a:lstStyle/>
            <a:p>
              <a:pPr>
                <a:defRPr/>
              </a:pPr>
              <a:r>
                <a:rPr lang="en-US" noProof="1">
                  <a:solidFill>
                    <a:prstClr val="black"/>
                  </a:solidFill>
                  <a:cs typeface="Arial"/>
                  <a:sym typeface="Arial"/>
                </a:rPr>
                <a:t>B</a:t>
              </a:r>
            </a:p>
          </p:txBody>
        </p:sp>
        <p:grpSp>
          <p:nvGrpSpPr>
            <p:cNvPr id="44" name="Group 43">
              <a:extLst>
                <a:ext uri="{FF2B5EF4-FFF2-40B4-BE49-F238E27FC236}">
                  <a16:creationId xmlns:a16="http://schemas.microsoft.com/office/drawing/2014/main" id="{7507DF64-1A98-4F32-14C5-332C356F48B6}"/>
                </a:ext>
              </a:extLst>
            </p:cNvPr>
            <p:cNvGrpSpPr/>
            <p:nvPr/>
          </p:nvGrpSpPr>
          <p:grpSpPr>
            <a:xfrm>
              <a:off x="7622655" y="3076237"/>
              <a:ext cx="859444" cy="859444"/>
              <a:chOff x="3548623" y="1493520"/>
              <a:chExt cx="859444" cy="859444"/>
            </a:xfrm>
          </p:grpSpPr>
          <p:grpSp>
            <p:nvGrpSpPr>
              <p:cNvPr id="259" name="Group 258">
                <a:extLst>
                  <a:ext uri="{FF2B5EF4-FFF2-40B4-BE49-F238E27FC236}">
                    <a16:creationId xmlns:a16="http://schemas.microsoft.com/office/drawing/2014/main" id="{299C0D93-B854-4AB6-F496-BA4152B851C2}"/>
                  </a:ext>
                </a:extLst>
              </p:cNvPr>
              <p:cNvGrpSpPr/>
              <p:nvPr/>
            </p:nvGrpSpPr>
            <p:grpSpPr>
              <a:xfrm>
                <a:off x="3716020" y="1579182"/>
                <a:ext cx="505460" cy="668718"/>
                <a:chOff x="3716020" y="1579182"/>
                <a:chExt cx="505460" cy="668718"/>
              </a:xfrm>
            </p:grpSpPr>
            <p:sp>
              <p:nvSpPr>
                <p:cNvPr id="261" name="Rectangle 260">
                  <a:extLst>
                    <a:ext uri="{FF2B5EF4-FFF2-40B4-BE49-F238E27FC236}">
                      <a16:creationId xmlns:a16="http://schemas.microsoft.com/office/drawing/2014/main" id="{EA62210C-E719-78B8-42F8-960E4986AA13}"/>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62" name="Rectangle 261">
                  <a:extLst>
                    <a:ext uri="{FF2B5EF4-FFF2-40B4-BE49-F238E27FC236}">
                      <a16:creationId xmlns:a16="http://schemas.microsoft.com/office/drawing/2014/main" id="{F3096002-43DE-D761-D68C-5D68E5C30F59}"/>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63" name="Rectangle 262">
                  <a:extLst>
                    <a:ext uri="{FF2B5EF4-FFF2-40B4-BE49-F238E27FC236}">
                      <a16:creationId xmlns:a16="http://schemas.microsoft.com/office/drawing/2014/main" id="{F87BCD42-0A5D-A908-2274-078654179BA7}"/>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260" name="Graphic 259" descr="Document with solid fill">
                <a:extLst>
                  <a:ext uri="{FF2B5EF4-FFF2-40B4-BE49-F238E27FC236}">
                    <a16:creationId xmlns:a16="http://schemas.microsoft.com/office/drawing/2014/main" id="{05C1ED5F-F2E2-3FB5-5D1B-C83880472B3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48623" y="1493520"/>
                <a:ext cx="859444" cy="859444"/>
              </a:xfrm>
              <a:prstGeom prst="rect">
                <a:avLst/>
              </a:prstGeom>
            </p:spPr>
          </p:pic>
        </p:grpSp>
        <p:sp>
          <p:nvSpPr>
            <p:cNvPr id="45" name="TextBox 44">
              <a:extLst>
                <a:ext uri="{FF2B5EF4-FFF2-40B4-BE49-F238E27FC236}">
                  <a16:creationId xmlns:a16="http://schemas.microsoft.com/office/drawing/2014/main" id="{E3EC6A19-170A-4686-AE83-ADA6DD953BEF}"/>
                </a:ext>
              </a:extLst>
            </p:cNvPr>
            <p:cNvSpPr txBox="1"/>
            <p:nvPr/>
          </p:nvSpPr>
          <p:spPr>
            <a:xfrm>
              <a:off x="7776534" y="3118325"/>
              <a:ext cx="344966" cy="369332"/>
            </a:xfrm>
            <a:prstGeom prst="rect">
              <a:avLst/>
            </a:prstGeom>
            <a:noFill/>
          </p:spPr>
          <p:txBody>
            <a:bodyPr wrap="none" rtlCol="0">
              <a:spAutoFit/>
            </a:bodyPr>
            <a:lstStyle/>
            <a:p>
              <a:pPr>
                <a:defRPr/>
              </a:pPr>
              <a:r>
                <a:rPr lang="en-US" noProof="1">
                  <a:solidFill>
                    <a:prstClr val="black"/>
                  </a:solidFill>
                  <a:cs typeface="Arial"/>
                  <a:sym typeface="Arial"/>
                </a:rPr>
                <a:t>C</a:t>
              </a:r>
            </a:p>
          </p:txBody>
        </p:sp>
        <p:grpSp>
          <p:nvGrpSpPr>
            <p:cNvPr id="46" name="Group 45">
              <a:extLst>
                <a:ext uri="{FF2B5EF4-FFF2-40B4-BE49-F238E27FC236}">
                  <a16:creationId xmlns:a16="http://schemas.microsoft.com/office/drawing/2014/main" id="{CFF0D4CC-607F-440E-D419-DEC69B7E3C25}"/>
                </a:ext>
              </a:extLst>
            </p:cNvPr>
            <p:cNvGrpSpPr/>
            <p:nvPr/>
          </p:nvGrpSpPr>
          <p:grpSpPr>
            <a:xfrm>
              <a:off x="8275928" y="3076237"/>
              <a:ext cx="859444" cy="859444"/>
              <a:chOff x="3548623" y="1493520"/>
              <a:chExt cx="859444" cy="859444"/>
            </a:xfrm>
          </p:grpSpPr>
          <p:grpSp>
            <p:nvGrpSpPr>
              <p:cNvPr id="62" name="Group 61">
                <a:extLst>
                  <a:ext uri="{FF2B5EF4-FFF2-40B4-BE49-F238E27FC236}">
                    <a16:creationId xmlns:a16="http://schemas.microsoft.com/office/drawing/2014/main" id="{E31B073D-3D64-3443-7E66-84B453E3E914}"/>
                  </a:ext>
                </a:extLst>
              </p:cNvPr>
              <p:cNvGrpSpPr/>
              <p:nvPr/>
            </p:nvGrpSpPr>
            <p:grpSpPr>
              <a:xfrm>
                <a:off x="3716020" y="1579182"/>
                <a:ext cx="505460" cy="668718"/>
                <a:chOff x="3716020" y="1579182"/>
                <a:chExt cx="505460" cy="668718"/>
              </a:xfrm>
            </p:grpSpPr>
            <p:sp>
              <p:nvSpPr>
                <p:cNvPr id="256" name="Rectangle 255">
                  <a:extLst>
                    <a:ext uri="{FF2B5EF4-FFF2-40B4-BE49-F238E27FC236}">
                      <a16:creationId xmlns:a16="http://schemas.microsoft.com/office/drawing/2014/main" id="{178053D5-12B2-0B9C-41AC-3D11661B481A}"/>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57" name="Rectangle 256">
                  <a:extLst>
                    <a:ext uri="{FF2B5EF4-FFF2-40B4-BE49-F238E27FC236}">
                      <a16:creationId xmlns:a16="http://schemas.microsoft.com/office/drawing/2014/main" id="{436642E8-8DB6-C666-A0FE-916A782D707A}"/>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58" name="Rectangle 257">
                  <a:extLst>
                    <a:ext uri="{FF2B5EF4-FFF2-40B4-BE49-F238E27FC236}">
                      <a16:creationId xmlns:a16="http://schemas.microsoft.com/office/drawing/2014/main" id="{DDF597EC-A356-6C27-6A28-0E1FB5D79244}"/>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63" name="Graphic 62" descr="Document with solid fill">
                <a:extLst>
                  <a:ext uri="{FF2B5EF4-FFF2-40B4-BE49-F238E27FC236}">
                    <a16:creationId xmlns:a16="http://schemas.microsoft.com/office/drawing/2014/main" id="{4BBFFE72-3BED-4A56-92C7-DA6F097FB5C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548623" y="1493520"/>
                <a:ext cx="859444" cy="859444"/>
              </a:xfrm>
              <a:prstGeom prst="rect">
                <a:avLst/>
              </a:prstGeom>
            </p:spPr>
          </p:pic>
        </p:grpSp>
        <p:sp>
          <p:nvSpPr>
            <p:cNvPr id="47" name="TextBox 46">
              <a:extLst>
                <a:ext uri="{FF2B5EF4-FFF2-40B4-BE49-F238E27FC236}">
                  <a16:creationId xmlns:a16="http://schemas.microsoft.com/office/drawing/2014/main" id="{A02FC271-24E9-625B-0F1A-D49F6FDB7383}"/>
                </a:ext>
              </a:extLst>
            </p:cNvPr>
            <p:cNvSpPr txBox="1"/>
            <p:nvPr/>
          </p:nvSpPr>
          <p:spPr>
            <a:xfrm>
              <a:off x="8429807" y="3118325"/>
              <a:ext cx="343364" cy="369332"/>
            </a:xfrm>
            <a:prstGeom prst="rect">
              <a:avLst/>
            </a:prstGeom>
            <a:noFill/>
          </p:spPr>
          <p:txBody>
            <a:bodyPr wrap="none" rtlCol="0">
              <a:spAutoFit/>
            </a:bodyPr>
            <a:lstStyle/>
            <a:p>
              <a:pPr>
                <a:defRPr/>
              </a:pPr>
              <a:r>
                <a:rPr lang="en-US" noProof="1">
                  <a:solidFill>
                    <a:prstClr val="black"/>
                  </a:solidFill>
                  <a:cs typeface="Arial"/>
                  <a:sym typeface="Arial"/>
                </a:rPr>
                <a:t>D</a:t>
              </a:r>
            </a:p>
          </p:txBody>
        </p:sp>
        <p:sp>
          <p:nvSpPr>
            <p:cNvPr id="48" name="TextBox 47">
              <a:extLst>
                <a:ext uri="{FF2B5EF4-FFF2-40B4-BE49-F238E27FC236}">
                  <a16:creationId xmlns:a16="http://schemas.microsoft.com/office/drawing/2014/main" id="{BF8C5885-42A6-67CD-C34B-4523331EBCC4}"/>
                </a:ext>
              </a:extLst>
            </p:cNvPr>
            <p:cNvSpPr txBox="1"/>
            <p:nvPr/>
          </p:nvSpPr>
          <p:spPr>
            <a:xfrm>
              <a:off x="7410919" y="2804901"/>
              <a:ext cx="461665" cy="281487"/>
            </a:xfrm>
            <a:prstGeom prst="rect">
              <a:avLst/>
            </a:prstGeom>
            <a:noFill/>
          </p:spPr>
          <p:txBody>
            <a:bodyPr vert="vert270" wrap="none" rtlCol="0" anchor="ctr">
              <a:spAutoFit/>
            </a:bodyPr>
            <a:lstStyle/>
            <a:p>
              <a:pPr algn="ctr">
                <a:defRPr/>
              </a:pPr>
              <a:r>
                <a:rPr lang="en-US" noProof="1">
                  <a:solidFill>
                    <a:prstClr val="black"/>
                  </a:solidFill>
                  <a:cs typeface="Arial"/>
                  <a:sym typeface="Arial"/>
                </a:rPr>
                <a:t>…</a:t>
              </a:r>
            </a:p>
          </p:txBody>
        </p:sp>
        <p:sp>
          <p:nvSpPr>
            <p:cNvPr id="49" name="Rectangle: Rounded Corners 1625">
              <a:extLst>
                <a:ext uri="{FF2B5EF4-FFF2-40B4-BE49-F238E27FC236}">
                  <a16:creationId xmlns:a16="http://schemas.microsoft.com/office/drawing/2014/main" id="{C3A724E6-F0A3-6621-95A2-287518D8EA3A}"/>
                </a:ext>
              </a:extLst>
            </p:cNvPr>
            <p:cNvSpPr/>
            <p:nvPr/>
          </p:nvSpPr>
          <p:spPr>
            <a:xfrm>
              <a:off x="9641358" y="2198471"/>
              <a:ext cx="1147972" cy="916162"/>
            </a:xfrm>
            <a:prstGeom prst="roundRect">
              <a:avLst/>
            </a:prstGeom>
            <a:solidFill>
              <a:srgbClr val="E8E8E8">
                <a:lumMod val="10000"/>
              </a:srgbClr>
            </a:solidFill>
            <a:ln w="19050" cap="flat" cmpd="sng" algn="ctr">
              <a:solidFill>
                <a:srgbClr val="E8E8E8">
                  <a:lumMod val="10000"/>
                </a:srgbClr>
              </a:solidFill>
              <a:prstDash val="solid"/>
              <a:miter lim="800000"/>
            </a:ln>
            <a:effectLst/>
          </p:spPr>
          <p:txBody>
            <a:bodyPr rtlCol="0" anchor="ctr"/>
            <a:lstStyle/>
            <a:p>
              <a:pPr algn="ctr">
                <a:defRPr/>
              </a:pPr>
              <a:endParaRPr lang="en-US" sz="1600" noProof="1">
                <a:solidFill>
                  <a:prstClr val="white"/>
                </a:solidFill>
                <a:cs typeface="Arial"/>
                <a:sym typeface="Arial"/>
              </a:endParaRPr>
            </a:p>
          </p:txBody>
        </p:sp>
        <p:pic>
          <p:nvPicPr>
            <p:cNvPr id="50" name="Graphic 49">
              <a:extLst>
                <a:ext uri="{FF2B5EF4-FFF2-40B4-BE49-F238E27FC236}">
                  <a16:creationId xmlns:a16="http://schemas.microsoft.com/office/drawing/2014/main" id="{A6B843A6-847F-0253-E1B7-55AE333B75A5}"/>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r="72708"/>
            <a:stretch/>
          </p:blipFill>
          <p:spPr>
            <a:xfrm>
              <a:off x="9870946" y="2271377"/>
              <a:ext cx="688797" cy="684419"/>
            </a:xfrm>
            <a:prstGeom prst="rect">
              <a:avLst/>
            </a:prstGeom>
          </p:spPr>
        </p:pic>
        <p:sp>
          <p:nvSpPr>
            <p:cNvPr id="51" name="TextBox 50">
              <a:extLst>
                <a:ext uri="{FF2B5EF4-FFF2-40B4-BE49-F238E27FC236}">
                  <a16:creationId xmlns:a16="http://schemas.microsoft.com/office/drawing/2014/main" id="{A902D997-5464-DD31-FAF2-1F6CBD8167DD}"/>
                </a:ext>
              </a:extLst>
            </p:cNvPr>
            <p:cNvSpPr txBox="1"/>
            <p:nvPr/>
          </p:nvSpPr>
          <p:spPr>
            <a:xfrm>
              <a:off x="6330001" y="1505692"/>
              <a:ext cx="2831288" cy="338554"/>
            </a:xfrm>
            <a:prstGeom prst="rect">
              <a:avLst/>
            </a:prstGeom>
            <a:noFill/>
          </p:spPr>
          <p:txBody>
            <a:bodyPr wrap="none" rtlCol="0">
              <a:spAutoFit/>
            </a:bodyPr>
            <a:lstStyle/>
            <a:p>
              <a:pPr>
                <a:defRPr/>
              </a:pPr>
              <a:r>
                <a:rPr lang="en-US" sz="1600" noProof="1">
                  <a:solidFill>
                    <a:prstClr val="black"/>
                  </a:solidFill>
                  <a:latin typeface="Calibri" panose="020F0502020204030204" pitchFamily="34" charset="0"/>
                  <a:cs typeface="Calibri" panose="020F0502020204030204" pitchFamily="34" charset="0"/>
                  <a:sym typeface="Arial"/>
                </a:rPr>
                <a:t>Build</a:t>
              </a:r>
              <a:r>
                <a:rPr lang="en-US" sz="1600" b="1" noProof="1">
                  <a:solidFill>
                    <a:prstClr val="black"/>
                  </a:solidFill>
                  <a:latin typeface="Calibri" panose="020F0502020204030204" pitchFamily="34" charset="0"/>
                  <a:cs typeface="Calibri" panose="020F0502020204030204" pitchFamily="34" charset="0"/>
                  <a:sym typeface="Arial"/>
                </a:rPr>
                <a:t> </a:t>
              </a:r>
              <a:r>
                <a:rPr lang="en-US" sz="1600" noProof="1">
                  <a:solidFill>
                    <a:prstClr val="black"/>
                  </a:solidFill>
                  <a:latin typeface="Calibri" panose="020F0502020204030204" pitchFamily="34" charset="0"/>
                  <a:cs typeface="Calibri" panose="020F0502020204030204" pitchFamily="34" charset="0"/>
                  <a:sym typeface="Arial"/>
                </a:rPr>
                <a:t>Recent</a:t>
              </a:r>
              <a:r>
                <a:rPr lang="en-US" sz="1600" b="1" noProof="1">
                  <a:solidFill>
                    <a:prstClr val="black"/>
                  </a:solidFill>
                  <a:latin typeface="Calibri" panose="020F0502020204030204" pitchFamily="34" charset="0"/>
                  <a:cs typeface="Calibri" panose="020F0502020204030204" pitchFamily="34" charset="0"/>
                  <a:sym typeface="Arial"/>
                </a:rPr>
                <a:t> </a:t>
              </a:r>
              <a:r>
                <a:rPr lang="en-US" sz="1600" noProof="1">
                  <a:solidFill>
                    <a:prstClr val="black"/>
                  </a:solidFill>
                  <a:latin typeface="Calibri" panose="020F0502020204030204" pitchFamily="34" charset="0"/>
                  <a:cs typeface="Calibri" panose="020F0502020204030204" pitchFamily="34" charset="0"/>
                  <a:sym typeface="Arial"/>
                </a:rPr>
                <a:t>Books</a:t>
              </a:r>
              <a:r>
                <a:rPr lang="en-US" sz="1600" b="1" noProof="1">
                  <a:solidFill>
                    <a:prstClr val="black"/>
                  </a:solidFill>
                  <a:latin typeface="Calibri" panose="020F0502020204030204" pitchFamily="34" charset="0"/>
                  <a:cs typeface="Calibri" panose="020F0502020204030204" pitchFamily="34" charset="0"/>
                  <a:sym typeface="Arial"/>
                </a:rPr>
                <a:t> QA Dataset</a:t>
              </a:r>
            </a:p>
          </p:txBody>
        </p:sp>
        <p:sp>
          <p:nvSpPr>
            <p:cNvPr id="52" name="TextBox 51">
              <a:extLst>
                <a:ext uri="{FF2B5EF4-FFF2-40B4-BE49-F238E27FC236}">
                  <a16:creationId xmlns:a16="http://schemas.microsoft.com/office/drawing/2014/main" id="{41055F5C-82EA-85FA-A0E1-E9D0EB36B8BE}"/>
                </a:ext>
              </a:extLst>
            </p:cNvPr>
            <p:cNvSpPr txBox="1"/>
            <p:nvPr/>
          </p:nvSpPr>
          <p:spPr>
            <a:xfrm>
              <a:off x="9195466" y="1505692"/>
              <a:ext cx="2126204" cy="584775"/>
            </a:xfrm>
            <a:prstGeom prst="rect">
              <a:avLst/>
            </a:prstGeom>
            <a:noFill/>
          </p:spPr>
          <p:txBody>
            <a:bodyPr wrap="square">
              <a:spAutoFit/>
            </a:bodyPr>
            <a:lstStyle/>
            <a:p>
              <a:pPr algn="ctr">
                <a:defRPr/>
              </a:pPr>
              <a:r>
                <a:rPr lang="en-US" sz="1600" b="1" noProof="1">
                  <a:solidFill>
                    <a:prstClr val="black"/>
                  </a:solidFill>
                  <a:latin typeface="Calibri" panose="020F0502020204030204" pitchFamily="34" charset="0"/>
                  <a:cs typeface="Calibri" panose="020F0502020204030204" pitchFamily="34" charset="0"/>
                  <a:sym typeface="Arial"/>
                </a:rPr>
                <a:t>Baseline Performance </a:t>
              </a:r>
              <a:r>
                <a:rPr lang="en-US" sz="1600" noProof="1">
                  <a:solidFill>
                    <a:prstClr val="black"/>
                  </a:solidFill>
                  <a:latin typeface="Calibri" panose="020F0502020204030204" pitchFamily="34" charset="0"/>
                  <a:cs typeface="Calibri" panose="020F0502020204030204" pitchFamily="34" charset="0"/>
                  <a:sym typeface="Arial"/>
                </a:rPr>
                <a:t>on Clean Data</a:t>
              </a:r>
            </a:p>
          </p:txBody>
        </p:sp>
        <p:sp>
          <p:nvSpPr>
            <p:cNvPr id="53" name="Callout: Bent Line 1900">
              <a:extLst>
                <a:ext uri="{FF2B5EF4-FFF2-40B4-BE49-F238E27FC236}">
                  <a16:creationId xmlns:a16="http://schemas.microsoft.com/office/drawing/2014/main" id="{25D7EE81-C1CD-6CDF-8E5E-5D78195B9DB8}"/>
                </a:ext>
              </a:extLst>
            </p:cNvPr>
            <p:cNvSpPr/>
            <p:nvPr/>
          </p:nvSpPr>
          <p:spPr>
            <a:xfrm>
              <a:off x="9240189" y="3313959"/>
              <a:ext cx="1947895" cy="642208"/>
            </a:xfrm>
            <a:prstGeom prst="borderCallout2">
              <a:avLst>
                <a:gd name="adj1" fmla="val -3025"/>
                <a:gd name="adj2" fmla="val 50075"/>
                <a:gd name="adj3" fmla="val -18613"/>
                <a:gd name="adj4" fmla="val 47251"/>
                <a:gd name="adj5" fmla="val -45079"/>
                <a:gd name="adj6" fmla="val 47066"/>
              </a:avLst>
            </a:prstGeom>
            <a:noFill/>
            <a:ln w="19050" cap="flat" cmpd="sng" algn="ctr">
              <a:solidFill>
                <a:srgbClr val="156082">
                  <a:shade val="15000"/>
                </a:srgbClr>
              </a:solidFill>
              <a:prstDash val="solid"/>
              <a:miter lim="800000"/>
              <a:tailEnd type="triangle"/>
            </a:ln>
            <a:effectLst/>
          </p:spPr>
          <p:txBody>
            <a:bodyPr rtlCol="0" anchor="ctr"/>
            <a:lstStyle/>
            <a:p>
              <a:pPr algn="ctr">
                <a:defRPr/>
              </a:pPr>
              <a:r>
                <a:rPr lang="en-US" sz="1400" noProof="1">
                  <a:solidFill>
                    <a:srgbClr val="0D0D0D"/>
                  </a:solidFill>
                  <a:cs typeface="Arial"/>
                  <a:sym typeface="Arial"/>
                </a:rPr>
                <a:t>Which Passage is True Verbatim from </a:t>
              </a:r>
            </a:p>
            <a:p>
              <a:pPr algn="ctr">
                <a:defRPr/>
              </a:pPr>
              <a:r>
                <a:rPr lang="en-US" sz="1200" b="1" i="1" noProof="1">
                  <a:solidFill>
                    <a:srgbClr val="0D0D0D"/>
                  </a:solidFill>
                  <a:cs typeface="Arial"/>
                  <a:sym typeface="Arial"/>
                </a:rPr>
                <a:t>The Lord of The Rings</a:t>
              </a:r>
              <a:r>
                <a:rPr lang="en-US" sz="1600" noProof="1">
                  <a:solidFill>
                    <a:srgbClr val="0D0D0D"/>
                  </a:solidFill>
                  <a:cs typeface="Arial"/>
                  <a:sym typeface="Arial"/>
                </a:rPr>
                <a:t>?</a:t>
              </a:r>
            </a:p>
          </p:txBody>
        </p:sp>
        <p:sp>
          <p:nvSpPr>
            <p:cNvPr id="54" name="TextBox 53">
              <a:extLst>
                <a:ext uri="{FF2B5EF4-FFF2-40B4-BE49-F238E27FC236}">
                  <a16:creationId xmlns:a16="http://schemas.microsoft.com/office/drawing/2014/main" id="{A73DA168-DB07-357E-1753-8740CA8E1F66}"/>
                </a:ext>
              </a:extLst>
            </p:cNvPr>
            <p:cNvSpPr txBox="1"/>
            <p:nvPr/>
          </p:nvSpPr>
          <p:spPr>
            <a:xfrm>
              <a:off x="9805785" y="2898887"/>
              <a:ext cx="817516" cy="276999"/>
            </a:xfrm>
            <a:prstGeom prst="rect">
              <a:avLst/>
            </a:prstGeom>
            <a:noFill/>
          </p:spPr>
          <p:txBody>
            <a:bodyPr wrap="square">
              <a:spAutoFit/>
            </a:bodyPr>
            <a:lstStyle/>
            <a:p>
              <a:pPr algn="ctr">
                <a:defRPr/>
              </a:pPr>
              <a:r>
                <a:rPr lang="en-US" sz="1200" noProof="1">
                  <a:solidFill>
                    <a:prstClr val="white"/>
                  </a:solidFill>
                  <a:latin typeface="Aptos Display" panose="02110004020202020204"/>
                  <a:cs typeface="Calibri" panose="020F0502020204030204" pitchFamily="34" charset="0"/>
                  <a:sym typeface="Arial"/>
                </a:rPr>
                <a:t>ChatGPT</a:t>
              </a:r>
              <a:endParaRPr lang="en-US" sz="1200" noProof="1">
                <a:solidFill>
                  <a:prstClr val="white"/>
                </a:solidFill>
                <a:latin typeface="Aptos Display" panose="02110004020202020204"/>
                <a:cs typeface="Arial"/>
                <a:sym typeface="Arial"/>
              </a:endParaRPr>
            </a:p>
          </p:txBody>
        </p:sp>
        <p:cxnSp>
          <p:nvCxnSpPr>
            <p:cNvPr id="55" name="Straight Arrow Connector 54">
              <a:extLst>
                <a:ext uri="{FF2B5EF4-FFF2-40B4-BE49-F238E27FC236}">
                  <a16:creationId xmlns:a16="http://schemas.microsoft.com/office/drawing/2014/main" id="{F5090FDF-B22E-E43A-C976-06A28B3C961E}"/>
                </a:ext>
              </a:extLst>
            </p:cNvPr>
            <p:cNvCxnSpPr>
              <a:cxnSpLocks/>
            </p:cNvCxnSpPr>
            <p:nvPr/>
          </p:nvCxnSpPr>
          <p:spPr>
            <a:xfrm rot="16200000">
              <a:off x="10147435" y="2103536"/>
              <a:ext cx="137294" cy="0"/>
            </a:xfrm>
            <a:prstGeom prst="straightConnector1">
              <a:avLst/>
            </a:prstGeom>
            <a:noFill/>
            <a:ln w="12700" cap="flat" cmpd="sng" algn="ctr">
              <a:solidFill>
                <a:srgbClr val="E8E8E8">
                  <a:lumMod val="10000"/>
                </a:srgbClr>
              </a:solidFill>
              <a:prstDash val="solid"/>
              <a:miter lim="800000"/>
              <a:tailEnd type="triangle"/>
            </a:ln>
            <a:effectLst/>
          </p:spPr>
        </p:cxnSp>
        <p:cxnSp>
          <p:nvCxnSpPr>
            <p:cNvPr id="56" name="Straight Arrow Connector 55">
              <a:extLst>
                <a:ext uri="{FF2B5EF4-FFF2-40B4-BE49-F238E27FC236}">
                  <a16:creationId xmlns:a16="http://schemas.microsoft.com/office/drawing/2014/main" id="{B736B7E1-A004-0242-CE35-3384E7962141}"/>
                </a:ext>
              </a:extLst>
            </p:cNvPr>
            <p:cNvCxnSpPr>
              <a:cxnSpLocks/>
            </p:cNvCxnSpPr>
            <p:nvPr/>
          </p:nvCxnSpPr>
          <p:spPr>
            <a:xfrm>
              <a:off x="9210706" y="2666012"/>
              <a:ext cx="391712" cy="0"/>
            </a:xfrm>
            <a:prstGeom prst="straightConnector1">
              <a:avLst/>
            </a:prstGeom>
            <a:noFill/>
            <a:ln w="28575" cap="flat" cmpd="sng" algn="ctr">
              <a:solidFill>
                <a:srgbClr val="E8E8E8">
                  <a:lumMod val="10000"/>
                </a:srgbClr>
              </a:solidFill>
              <a:prstDash val="solid"/>
              <a:miter lim="800000"/>
              <a:tailEnd type="triangle"/>
            </a:ln>
            <a:effectLst/>
          </p:spPr>
        </p:cxnSp>
        <p:sp>
          <p:nvSpPr>
            <p:cNvPr id="57" name="Rectangle: Rounded Corners 16">
              <a:extLst>
                <a:ext uri="{FF2B5EF4-FFF2-40B4-BE49-F238E27FC236}">
                  <a16:creationId xmlns:a16="http://schemas.microsoft.com/office/drawing/2014/main" id="{C43494CA-144A-7AEF-826C-ABD3466A5B33}"/>
                </a:ext>
              </a:extLst>
            </p:cNvPr>
            <p:cNvSpPr/>
            <p:nvPr/>
          </p:nvSpPr>
          <p:spPr>
            <a:xfrm>
              <a:off x="6277904" y="1891499"/>
              <a:ext cx="2840442" cy="2064668"/>
            </a:xfrm>
            <a:prstGeom prst="roundRect">
              <a:avLst/>
            </a:prstGeom>
            <a:noFill/>
            <a:ln w="38100" cap="flat" cmpd="sng" algn="ctr">
              <a:solidFill>
                <a:sysClr val="windowText" lastClr="000000">
                  <a:lumMod val="50000"/>
                  <a:lumOff val="50000"/>
                </a:sysClr>
              </a:solidFill>
              <a:prstDash val="sysDash"/>
              <a:miter lim="800000"/>
            </a:ln>
            <a:effectLst/>
          </p:spPr>
          <p:txBody>
            <a:bodyPr rtlCol="0" anchor="ctr"/>
            <a:lstStyle/>
            <a:p>
              <a:pPr algn="ctr">
                <a:defRPr/>
              </a:pPr>
              <a:endParaRPr lang="en-US" noProof="1">
                <a:solidFill>
                  <a:prstClr val="white"/>
                </a:solidFill>
                <a:cs typeface="Arial"/>
                <a:sym typeface="Arial"/>
              </a:endParaRPr>
            </a:p>
          </p:txBody>
        </p:sp>
        <p:cxnSp>
          <p:nvCxnSpPr>
            <p:cNvPr id="58" name="Straight Arrow Connector 57">
              <a:extLst>
                <a:ext uri="{FF2B5EF4-FFF2-40B4-BE49-F238E27FC236}">
                  <a16:creationId xmlns:a16="http://schemas.microsoft.com/office/drawing/2014/main" id="{D8AAF8A2-1833-4507-6A6C-CA78DCFFA81F}"/>
                </a:ext>
              </a:extLst>
            </p:cNvPr>
            <p:cNvCxnSpPr>
              <a:cxnSpLocks/>
            </p:cNvCxnSpPr>
            <p:nvPr/>
          </p:nvCxnSpPr>
          <p:spPr>
            <a:xfrm>
              <a:off x="4857415" y="4982488"/>
              <a:ext cx="294299" cy="0"/>
            </a:xfrm>
            <a:prstGeom prst="straightConnector1">
              <a:avLst/>
            </a:prstGeom>
            <a:noFill/>
            <a:ln w="28575" cap="flat" cmpd="sng" algn="ctr">
              <a:solidFill>
                <a:srgbClr val="E8E8E8">
                  <a:lumMod val="10000"/>
                </a:srgbClr>
              </a:solidFill>
              <a:prstDash val="solid"/>
              <a:miter lim="800000"/>
              <a:tailEnd type="triangle"/>
            </a:ln>
            <a:effectLst/>
          </p:spPr>
        </p:cxnSp>
        <mc:AlternateContent xmlns:mc="http://schemas.openxmlformats.org/markup-compatibility/2006" xmlns:a14="http://schemas.microsoft.com/office/drawing/2010/main">
          <mc:Choice Requires="a14">
            <p:graphicFrame>
              <p:nvGraphicFramePr>
                <p:cNvPr id="59" name="Chart 58">
                  <a:extLst>
                    <a:ext uri="{FF2B5EF4-FFF2-40B4-BE49-F238E27FC236}">
                      <a16:creationId xmlns:a16="http://schemas.microsoft.com/office/drawing/2014/main" id="{76557AC6-DC99-9B5F-381B-FF813B320BCE}"/>
                    </a:ext>
                  </a:extLst>
                </p:cNvPr>
                <p:cNvGraphicFramePr/>
                <p:nvPr>
                  <p:extLst>
                    <p:ext uri="{D42A27DB-BD31-4B8C-83A1-F6EECF244321}">
                      <p14:modId xmlns:p14="http://schemas.microsoft.com/office/powerpoint/2010/main" val="3708426424"/>
                    </p:ext>
                  </p:extLst>
                </p:nvPr>
              </p:nvGraphicFramePr>
              <p:xfrm>
                <a:off x="4982267" y="4342319"/>
                <a:ext cx="3744000" cy="1584000"/>
              </p:xfrm>
              <a:graphic>
                <a:graphicData uri="http://schemas.openxmlformats.org/drawingml/2006/chart">
                  <c:chart xmlns:c="http://schemas.openxmlformats.org/drawingml/2006/chart" xmlns:r="http://schemas.openxmlformats.org/officeDocument/2006/relationships" r:id="rId17"/>
                </a:graphicData>
              </a:graphic>
            </p:graphicFrame>
          </mc:Choice>
          <mc:Fallback xmlns="">
            <p:graphicFrame>
              <p:nvGraphicFramePr>
                <p:cNvPr id="59" name="Chart 58">
                  <a:extLst>
                    <a:ext uri="{FF2B5EF4-FFF2-40B4-BE49-F238E27FC236}">
                      <a16:creationId xmlns:a16="http://schemas.microsoft.com/office/drawing/2014/main" id="{76557AC6-DC99-9B5F-381B-FF813B320BCE}"/>
                    </a:ext>
                  </a:extLst>
                </p:cNvPr>
                <p:cNvGraphicFramePr/>
                <p:nvPr>
                  <p:extLst>
                    <p:ext uri="{D42A27DB-BD31-4B8C-83A1-F6EECF244321}">
                      <p14:modId xmlns:p14="http://schemas.microsoft.com/office/powerpoint/2010/main" val="3708426424"/>
                    </p:ext>
                  </p:extLst>
                </p:nvPr>
              </p:nvGraphicFramePr>
              <p:xfrm>
                <a:off x="4982267" y="4342319"/>
                <a:ext cx="3744000" cy="1584000"/>
              </p:xfrm>
              <a:graphic>
                <a:graphicData uri="http://schemas.openxmlformats.org/drawingml/2006/chart">
                  <c:chart xmlns:c="http://schemas.openxmlformats.org/drawingml/2006/chart" xmlns:r="http://schemas.openxmlformats.org/officeDocument/2006/relationships" r:id="rId18"/>
                </a:graphicData>
              </a:graphic>
            </p:graphicFrame>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15626180-ED6C-DD95-AC0E-3335564F5E93}"/>
                    </a:ext>
                  </a:extLst>
                </p:cNvPr>
                <p:cNvSpPr txBox="1"/>
                <p:nvPr/>
              </p:nvSpPr>
              <p:spPr>
                <a:xfrm>
                  <a:off x="7714244" y="4326142"/>
                  <a:ext cx="369011" cy="369332"/>
                </a:xfrm>
                <a:prstGeom prst="rect">
                  <a:avLst/>
                </a:prstGeom>
                <a:noFill/>
              </p:spPr>
              <p:txBody>
                <a:bodyPr wrap="none" rtlCol="0">
                  <a:spAutoFit/>
                </a:bodyPr>
                <a:lstStyle/>
                <a:p>
                  <a:pPr>
                    <a:defRPr/>
                  </a:pPr>
                  <a14:m>
                    <m:oMathPara xmlns:m="http://schemas.openxmlformats.org/officeDocument/2006/math">
                      <m:oMathParaPr>
                        <m:jc m:val="centerGroup"/>
                      </m:oMathParaPr>
                      <m:oMath xmlns:m="http://schemas.openxmlformats.org/officeDocument/2006/math">
                        <m:r>
                          <m:rPr>
                            <m:sty m:val="p"/>
                          </m:rPr>
                          <a:rPr lang="en-US" kern="0" noProof="1" dirty="0">
                            <a:solidFill>
                              <a:prstClr val="black"/>
                            </a:solidFill>
                            <a:latin typeface="Cambria Math" panose="02040503050406030204" pitchFamily="18" charset="0"/>
                            <a:sym typeface="Arial"/>
                          </a:rPr>
                          <m:t>Δ</m:t>
                        </m:r>
                      </m:oMath>
                    </m:oMathPara>
                  </a14:m>
                  <a:endParaRPr lang="en-US" kern="0" noProof="1">
                    <a:solidFill>
                      <a:prstClr val="black"/>
                    </a:solidFill>
                    <a:cs typeface="Arial"/>
                    <a:sym typeface="Arial"/>
                  </a:endParaRPr>
                </a:p>
              </p:txBody>
            </p:sp>
          </mc:Choice>
          <mc:Fallback xmlns="">
            <p:sp>
              <p:nvSpPr>
                <p:cNvPr id="60" name="TextBox 59">
                  <a:extLst>
                    <a:ext uri="{FF2B5EF4-FFF2-40B4-BE49-F238E27FC236}">
                      <a16:creationId xmlns:a16="http://schemas.microsoft.com/office/drawing/2014/main" id="{15626180-ED6C-DD95-AC0E-3335564F5E93}"/>
                    </a:ext>
                  </a:extLst>
                </p:cNvPr>
                <p:cNvSpPr txBox="1">
                  <a:spLocks noRot="1" noChangeAspect="1" noMove="1" noResize="1" noEditPoints="1" noAdjustHandles="1" noChangeArrowheads="1" noChangeShapeType="1" noTextEdit="1"/>
                </p:cNvSpPr>
                <p:nvPr/>
              </p:nvSpPr>
              <p:spPr>
                <a:xfrm>
                  <a:off x="7714244" y="4326142"/>
                  <a:ext cx="369011" cy="369332"/>
                </a:xfrm>
                <a:prstGeom prst="rect">
                  <a:avLst/>
                </a:prstGeom>
                <a:blipFill>
                  <a:blip r:embed="rId19"/>
                  <a:stretch>
                    <a:fillRect/>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4B6FDC81-73B7-CBB9-85B9-0142A24AFCE7}"/>
                </a:ext>
              </a:extLst>
            </p:cNvPr>
            <p:cNvCxnSpPr>
              <a:cxnSpLocks/>
            </p:cNvCxnSpPr>
            <p:nvPr/>
          </p:nvCxnSpPr>
          <p:spPr>
            <a:xfrm flipV="1">
              <a:off x="7897055" y="4606387"/>
              <a:ext cx="74" cy="485369"/>
            </a:xfrm>
            <a:prstGeom prst="straightConnector1">
              <a:avLst/>
            </a:prstGeom>
            <a:noFill/>
            <a:ln w="19050" cap="flat" cmpd="sng" algn="ctr">
              <a:solidFill>
                <a:sysClr val="windowText" lastClr="000000"/>
              </a:solidFill>
              <a:prstDash val="solid"/>
              <a:miter lim="800000"/>
              <a:headEnd type="triangle"/>
              <a:tailEnd type="triangle"/>
            </a:ln>
            <a:effectLst/>
          </p:spPr>
        </p:cxnSp>
      </p:grpSp>
    </p:spTree>
    <p:extLst>
      <p:ext uri="{BB962C8B-B14F-4D97-AF65-F5344CB8AC3E}">
        <p14:creationId xmlns:p14="http://schemas.microsoft.com/office/powerpoint/2010/main" val="3991983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
            <a:extLst>
              <a:ext uri="{FF2B5EF4-FFF2-40B4-BE49-F238E27FC236}">
                <a16:creationId xmlns:a16="http://schemas.microsoft.com/office/drawing/2014/main" id="{353A6C82-E782-E634-DF35-4B49325B635F}"/>
              </a:ext>
            </a:extLst>
          </p:cNvPr>
          <p:cNvSpPr>
            <a:spLocks noGrp="1"/>
          </p:cNvSpPr>
          <p:nvPr>
            <p:ph type="sldNum" sz="quarter" idx="12"/>
          </p:nvPr>
        </p:nvSpPr>
        <p:spPr/>
        <p:txBody>
          <a:bodyPr/>
          <a:lstStyle/>
          <a:p>
            <a:fld id="{0F7EC467-8A71-4ADE-B1D3-E7B1DD299F0C}" type="slidenum">
              <a:rPr lang="en-US" noProof="1" smtClean="0"/>
              <a:pPr/>
              <a:t>2</a:t>
            </a:fld>
            <a:endParaRPr lang="en-US" noProof="1"/>
          </a:p>
        </p:txBody>
      </p:sp>
      <p:sp>
        <p:nvSpPr>
          <p:cNvPr id="6" name="Content Placeholder 5">
            <a:extLst>
              <a:ext uri="{FF2B5EF4-FFF2-40B4-BE49-F238E27FC236}">
                <a16:creationId xmlns:a16="http://schemas.microsoft.com/office/drawing/2014/main" id="{6EF173D4-2A63-71F9-AED9-5808484FD7D3}"/>
              </a:ext>
            </a:extLst>
          </p:cNvPr>
          <p:cNvSpPr>
            <a:spLocks noGrp="1"/>
          </p:cNvSpPr>
          <p:nvPr>
            <p:ph idx="1"/>
          </p:nvPr>
        </p:nvSpPr>
        <p:spPr>
          <a:xfrm>
            <a:off x="-1828799" y="4020313"/>
            <a:ext cx="6651812" cy="4859598"/>
          </a:xfrm>
        </p:spPr>
        <p:txBody>
          <a:bodyPr>
            <a:normAutofit lnSpcReduction="10000"/>
          </a:bodyPr>
          <a:lstStyle/>
          <a:p>
            <a:pPr algn="just"/>
            <a:r>
              <a:rPr lang="en-US" sz="3200" noProof="1"/>
              <a:t>There is the suspicion that LLMs  train on copyright protected data. </a:t>
            </a:r>
          </a:p>
          <a:p>
            <a:pPr algn="just"/>
            <a:endParaRPr lang="en-US" sz="3600" noProof="1"/>
          </a:p>
          <a:p>
            <a:pPr algn="just"/>
            <a:r>
              <a:rPr lang="en-US" sz="3200" noProof="1"/>
              <a:t>Companies do not disclose training data for competitive reasons, making it hard to verify the use of specific documents. </a:t>
            </a:r>
          </a:p>
          <a:p>
            <a:pPr algn="just"/>
            <a:endParaRPr lang="en-US" sz="3600" noProof="1"/>
          </a:p>
          <a:p>
            <a:pPr algn="just">
              <a:defRPr/>
            </a:pPr>
            <a:r>
              <a:rPr lang="en-US" sz="3200" noProof="1"/>
              <a:t>Effective training data detectors need to use token probabilities.</a:t>
            </a:r>
          </a:p>
        </p:txBody>
      </p:sp>
      <p:sp>
        <p:nvSpPr>
          <p:cNvPr id="2" name="Title 1">
            <a:extLst>
              <a:ext uri="{FF2B5EF4-FFF2-40B4-BE49-F238E27FC236}">
                <a16:creationId xmlns:a16="http://schemas.microsoft.com/office/drawing/2014/main" id="{04E34F45-5F00-F3A7-AC23-7A0431D83DD3}"/>
              </a:ext>
            </a:extLst>
          </p:cNvPr>
          <p:cNvSpPr>
            <a:spLocks noGrp="1"/>
          </p:cNvSpPr>
          <p:nvPr>
            <p:ph type="title"/>
          </p:nvPr>
        </p:nvSpPr>
        <p:spPr/>
        <p:txBody>
          <a:bodyPr anchor="ctr">
            <a:noAutofit/>
          </a:bodyPr>
          <a:lstStyle/>
          <a:p>
            <a:r>
              <a:rPr lang="en-US" sz="4800" b="1" noProof="1">
                <a:solidFill>
                  <a:srgbClr val="9B3836"/>
                </a:solidFill>
                <a:highlight>
                  <a:srgbClr val="FFFFFF"/>
                </a:highlight>
              </a:rPr>
              <a:t>Motivation</a:t>
            </a:r>
          </a:p>
        </p:txBody>
      </p:sp>
      <p:grpSp>
        <p:nvGrpSpPr>
          <p:cNvPr id="7" name="Group 6">
            <a:extLst>
              <a:ext uri="{FF2B5EF4-FFF2-40B4-BE49-F238E27FC236}">
                <a16:creationId xmlns:a16="http://schemas.microsoft.com/office/drawing/2014/main" id="{45FAB1EE-A3B2-A698-230E-C142B2B66D51}"/>
              </a:ext>
            </a:extLst>
          </p:cNvPr>
          <p:cNvGrpSpPr/>
          <p:nvPr/>
        </p:nvGrpSpPr>
        <p:grpSpPr>
          <a:xfrm>
            <a:off x="5163411" y="5808805"/>
            <a:ext cx="4074821" cy="2877991"/>
            <a:chOff x="2833687" y="1116271"/>
            <a:chExt cx="6524625" cy="4608255"/>
          </a:xfrm>
        </p:grpSpPr>
        <p:pic>
          <p:nvPicPr>
            <p:cNvPr id="8" name="Picture 7">
              <a:extLst>
                <a:ext uri="{FF2B5EF4-FFF2-40B4-BE49-F238E27FC236}">
                  <a16:creationId xmlns:a16="http://schemas.microsoft.com/office/drawing/2014/main" id="{E6F2154F-7E7A-A8F0-B78E-752ADEB7A864}"/>
                </a:ext>
              </a:extLst>
            </p:cNvPr>
            <p:cNvPicPr>
              <a:picLocks noChangeAspect="1"/>
            </p:cNvPicPr>
            <p:nvPr/>
          </p:nvPicPr>
          <p:blipFill>
            <a:blip r:embed="rId3"/>
            <a:stretch>
              <a:fillRect/>
            </a:stretch>
          </p:blipFill>
          <p:spPr>
            <a:xfrm>
              <a:off x="2833687" y="1133475"/>
              <a:ext cx="6524625" cy="4591051"/>
            </a:xfrm>
            <a:prstGeom prst="rect">
              <a:avLst/>
            </a:prstGeom>
            <a:ln w="28575">
              <a:solidFill>
                <a:schemeClr val="tx1">
                  <a:lumMod val="95000"/>
                  <a:lumOff val="5000"/>
                </a:schemeClr>
              </a:solidFill>
            </a:ln>
          </p:spPr>
        </p:pic>
        <p:pic>
          <p:nvPicPr>
            <p:cNvPr id="9" name="Picture 8">
              <a:extLst>
                <a:ext uri="{FF2B5EF4-FFF2-40B4-BE49-F238E27FC236}">
                  <a16:creationId xmlns:a16="http://schemas.microsoft.com/office/drawing/2014/main" id="{024DFA43-DECA-3B4A-851D-05BD906701D1}"/>
                </a:ext>
              </a:extLst>
            </p:cNvPr>
            <p:cNvPicPr>
              <a:picLocks noChangeAspect="1"/>
            </p:cNvPicPr>
            <p:nvPr/>
          </p:nvPicPr>
          <p:blipFill rotWithShape="1">
            <a:blip r:embed="rId3"/>
            <a:srcRect t="-401" r="56852" b="87047"/>
            <a:stretch/>
          </p:blipFill>
          <p:spPr>
            <a:xfrm>
              <a:off x="5142133" y="1116271"/>
              <a:ext cx="2815273" cy="613071"/>
            </a:xfrm>
            <a:prstGeom prst="rect">
              <a:avLst/>
            </a:prstGeom>
            <a:ln w="28575">
              <a:noFill/>
            </a:ln>
          </p:spPr>
        </p:pic>
        <p:pic>
          <p:nvPicPr>
            <p:cNvPr id="10" name="Picture 9">
              <a:extLst>
                <a:ext uri="{FF2B5EF4-FFF2-40B4-BE49-F238E27FC236}">
                  <a16:creationId xmlns:a16="http://schemas.microsoft.com/office/drawing/2014/main" id="{26D31CAD-8255-67E2-E29B-12EC6570F85F}"/>
                </a:ext>
              </a:extLst>
            </p:cNvPr>
            <p:cNvPicPr>
              <a:picLocks noChangeAspect="1"/>
            </p:cNvPicPr>
            <p:nvPr/>
          </p:nvPicPr>
          <p:blipFill rotWithShape="1">
            <a:blip r:embed="rId3"/>
            <a:srcRect l="46090" r="32015" b="87308"/>
            <a:stretch/>
          </p:blipFill>
          <p:spPr>
            <a:xfrm>
              <a:off x="5381707" y="1174430"/>
              <a:ext cx="1428584" cy="582682"/>
            </a:xfrm>
            <a:prstGeom prst="rect">
              <a:avLst/>
            </a:prstGeom>
            <a:ln w="28575">
              <a:noFill/>
            </a:ln>
          </p:spPr>
        </p:pic>
      </p:grpSp>
      <p:pic>
        <p:nvPicPr>
          <p:cNvPr id="11" name="Picture 10">
            <a:extLst>
              <a:ext uri="{FF2B5EF4-FFF2-40B4-BE49-F238E27FC236}">
                <a16:creationId xmlns:a16="http://schemas.microsoft.com/office/drawing/2014/main" id="{3F9D4FF8-25C1-B80D-2AEA-59F21106AE75}"/>
              </a:ext>
            </a:extLst>
          </p:cNvPr>
          <p:cNvPicPr>
            <a:picLocks noChangeAspect="1"/>
          </p:cNvPicPr>
          <p:nvPr/>
        </p:nvPicPr>
        <p:blipFill>
          <a:blip r:embed="rId4"/>
          <a:stretch>
            <a:fillRect/>
          </a:stretch>
        </p:blipFill>
        <p:spPr>
          <a:xfrm>
            <a:off x="5160007" y="3852470"/>
            <a:ext cx="4078224" cy="1705439"/>
          </a:xfrm>
          <a:prstGeom prst="rect">
            <a:avLst/>
          </a:prstGeom>
          <a:ln w="28575">
            <a:solidFill>
              <a:schemeClr val="tx1">
                <a:lumMod val="95000"/>
                <a:lumOff val="5000"/>
              </a:schemeClr>
            </a:solidFill>
          </a:ln>
        </p:spPr>
      </p:pic>
    </p:spTree>
    <p:extLst>
      <p:ext uri="{BB962C8B-B14F-4D97-AF65-F5344CB8AC3E}">
        <p14:creationId xmlns:p14="http://schemas.microsoft.com/office/powerpoint/2010/main" val="2358419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06FC7F4-D2EC-6E85-926F-6EABE86C8C14}"/>
              </a:ext>
            </a:extLst>
          </p:cNvPr>
          <p:cNvSpPr>
            <a:spLocks noGrp="1"/>
          </p:cNvSpPr>
          <p:nvPr>
            <p:ph type="sldNum" sz="quarter" idx="12"/>
          </p:nvPr>
        </p:nvSpPr>
        <p:spPr/>
        <p:txBody>
          <a:bodyPr/>
          <a:lstStyle/>
          <a:p>
            <a:fld id="{96652B35-718D-4E28-AFEB-B694A3B357E8}" type="slidenum">
              <a:rPr lang="en-US" noProof="1" smtClean="0"/>
              <a:pPr/>
              <a:t>20</a:t>
            </a:fld>
            <a:endParaRPr lang="en-US" sz="2000" noProof="1"/>
          </a:p>
        </p:txBody>
      </p:sp>
      <p:sp>
        <p:nvSpPr>
          <p:cNvPr id="2" name="Content Placeholder 1">
            <a:extLst>
              <a:ext uri="{FF2B5EF4-FFF2-40B4-BE49-F238E27FC236}">
                <a16:creationId xmlns:a16="http://schemas.microsoft.com/office/drawing/2014/main" id="{0B0731A4-87D5-E79E-3F6E-07BDD99B43CB}"/>
              </a:ext>
            </a:extLst>
          </p:cNvPr>
          <p:cNvSpPr>
            <a:spLocks noGrp="1"/>
          </p:cNvSpPr>
          <p:nvPr>
            <p:ph idx="1"/>
          </p:nvPr>
        </p:nvSpPr>
        <p:spPr>
          <a:xfrm>
            <a:off x="-1828800" y="4020313"/>
            <a:ext cx="10901082" cy="5017587"/>
          </a:xfrm>
        </p:spPr>
        <p:txBody>
          <a:bodyPr>
            <a:noAutofit/>
          </a:bodyPr>
          <a:lstStyle/>
          <a:p>
            <a:pPr algn="just"/>
            <a:r>
              <a:rPr lang="en-US" sz="3600" noProof="1"/>
              <a:t>Can we adapt DE-COP to show that VLMs recognize better training data vs non-training data?</a:t>
            </a:r>
          </a:p>
          <a:p>
            <a:pPr algn="just"/>
            <a:endParaRPr lang="en-US" sz="3600" noProof="1"/>
          </a:p>
          <a:p>
            <a:pPr lvl="2" algn="just"/>
            <a:endParaRPr lang="en-US" sz="2800" noProof="1"/>
          </a:p>
          <a:p>
            <a:pPr lvl="2" algn="just"/>
            <a:endParaRPr lang="en-US" sz="2800" noProof="1"/>
          </a:p>
        </p:txBody>
      </p:sp>
      <p:sp>
        <p:nvSpPr>
          <p:cNvPr id="4" name="Title 3">
            <a:extLst>
              <a:ext uri="{FF2B5EF4-FFF2-40B4-BE49-F238E27FC236}">
                <a16:creationId xmlns:a16="http://schemas.microsoft.com/office/drawing/2014/main" id="{C3EECE29-609A-A272-595F-CE07D65507C2}"/>
              </a:ext>
            </a:extLst>
          </p:cNvPr>
          <p:cNvSpPr>
            <a:spLocks noGrp="1"/>
          </p:cNvSpPr>
          <p:nvPr>
            <p:ph type="title"/>
          </p:nvPr>
        </p:nvSpPr>
        <p:spPr/>
        <p:txBody>
          <a:bodyPr>
            <a:normAutofit/>
          </a:bodyPr>
          <a:lstStyle/>
          <a:p>
            <a:r>
              <a:rPr lang="en-US" b="1" noProof="1">
                <a:solidFill>
                  <a:srgbClr val="9B3836"/>
                </a:solidFill>
                <a:ea typeface="Verdana" panose="020B0604030504040204" pitchFamily="34" charset="0"/>
                <a:cs typeface="Open Sans" panose="020B0606030504020204" pitchFamily="34" charset="0"/>
              </a:rPr>
              <a:t>Intuition</a:t>
            </a:r>
          </a:p>
        </p:txBody>
      </p:sp>
    </p:spTree>
    <p:extLst>
      <p:ext uri="{BB962C8B-B14F-4D97-AF65-F5344CB8AC3E}">
        <p14:creationId xmlns:p14="http://schemas.microsoft.com/office/powerpoint/2010/main" val="2960936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89858-20B5-BA1C-9076-D063B2A7A79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DA68FE-8F96-A09D-BD8B-A7DBF696A489}"/>
              </a:ext>
            </a:extLst>
          </p:cNvPr>
          <p:cNvSpPr>
            <a:spLocks noGrp="1"/>
          </p:cNvSpPr>
          <p:nvPr>
            <p:ph type="sldNum" sz="quarter" idx="12"/>
          </p:nvPr>
        </p:nvSpPr>
        <p:spPr/>
        <p:txBody>
          <a:bodyPr/>
          <a:lstStyle/>
          <a:p>
            <a:fld id="{96652B35-718D-4E28-AFEB-B694A3B357E8}" type="slidenum">
              <a:rPr lang="en-US" noProof="1" smtClean="0"/>
              <a:pPr/>
              <a:t>21</a:t>
            </a:fld>
            <a:endParaRPr lang="en-US" sz="2000" noProof="1"/>
          </a:p>
        </p:txBody>
      </p:sp>
      <p:sp>
        <p:nvSpPr>
          <p:cNvPr id="2" name="Content Placeholder 1">
            <a:extLst>
              <a:ext uri="{FF2B5EF4-FFF2-40B4-BE49-F238E27FC236}">
                <a16:creationId xmlns:a16="http://schemas.microsoft.com/office/drawing/2014/main" id="{81B0BEBA-2C9D-6D85-9FD2-BE8BB79B3D52}"/>
              </a:ext>
            </a:extLst>
          </p:cNvPr>
          <p:cNvSpPr>
            <a:spLocks noGrp="1"/>
          </p:cNvSpPr>
          <p:nvPr>
            <p:ph idx="1"/>
          </p:nvPr>
        </p:nvSpPr>
        <p:spPr>
          <a:xfrm>
            <a:off x="-1828800" y="4020313"/>
            <a:ext cx="10901082" cy="5017587"/>
          </a:xfrm>
        </p:spPr>
        <p:txBody>
          <a:bodyPr>
            <a:noAutofit/>
          </a:bodyPr>
          <a:lstStyle/>
          <a:p>
            <a:pPr algn="just"/>
            <a:r>
              <a:rPr lang="en-US" sz="3600" noProof="1"/>
              <a:t>Can we adapt DE-COP to show that VLMs recognize better training data vs non-training data?</a:t>
            </a:r>
          </a:p>
          <a:p>
            <a:pPr lvl="2" algn="just"/>
            <a:endParaRPr lang="en-US" sz="2800" noProof="1"/>
          </a:p>
          <a:p>
            <a:pPr algn="just"/>
            <a:r>
              <a:rPr lang="en-US" sz="3600" noProof="1"/>
              <a:t>Perhaps we could do paraphrases of images?</a:t>
            </a:r>
          </a:p>
          <a:p>
            <a:pPr lvl="1" algn="just"/>
            <a:r>
              <a:rPr lang="en-US" sz="3200" noProof="1"/>
              <a:t>Using a model like VisMin</a:t>
            </a:r>
            <a:r>
              <a:rPr lang="en-US" sz="2800" baseline="30000" noProof="1"/>
              <a:t>1</a:t>
            </a:r>
            <a:endParaRPr lang="en-US" sz="1000" baseline="30000" noProof="1"/>
          </a:p>
          <a:p>
            <a:pPr marL="0" indent="0" algn="just">
              <a:buNone/>
            </a:pPr>
            <a:endParaRPr lang="en-US" sz="3600" noProof="1"/>
          </a:p>
          <a:p>
            <a:pPr lvl="2" algn="just"/>
            <a:endParaRPr lang="en-US" sz="2800" noProof="1"/>
          </a:p>
        </p:txBody>
      </p:sp>
      <p:sp>
        <p:nvSpPr>
          <p:cNvPr id="4" name="Title 3">
            <a:extLst>
              <a:ext uri="{FF2B5EF4-FFF2-40B4-BE49-F238E27FC236}">
                <a16:creationId xmlns:a16="http://schemas.microsoft.com/office/drawing/2014/main" id="{5786F0F5-028A-2DFB-CE17-C90B97E13BCF}"/>
              </a:ext>
            </a:extLst>
          </p:cNvPr>
          <p:cNvSpPr>
            <a:spLocks noGrp="1"/>
          </p:cNvSpPr>
          <p:nvPr>
            <p:ph type="title"/>
          </p:nvPr>
        </p:nvSpPr>
        <p:spPr/>
        <p:txBody>
          <a:bodyPr>
            <a:normAutofit/>
          </a:bodyPr>
          <a:lstStyle/>
          <a:p>
            <a:r>
              <a:rPr lang="en-US" b="1" noProof="1">
                <a:solidFill>
                  <a:srgbClr val="9B3836"/>
                </a:solidFill>
                <a:ea typeface="Verdana" panose="020B0604030504040204" pitchFamily="34" charset="0"/>
                <a:cs typeface="Open Sans" panose="020B0606030504020204" pitchFamily="34" charset="0"/>
              </a:rPr>
              <a:t>Intuition</a:t>
            </a:r>
          </a:p>
        </p:txBody>
      </p:sp>
      <p:sp>
        <p:nvSpPr>
          <p:cNvPr id="7" name="TextBox 6">
            <a:extLst>
              <a:ext uri="{FF2B5EF4-FFF2-40B4-BE49-F238E27FC236}">
                <a16:creationId xmlns:a16="http://schemas.microsoft.com/office/drawing/2014/main" id="{4E9BE608-D738-E306-0A32-7593BD490EB1}"/>
              </a:ext>
            </a:extLst>
          </p:cNvPr>
          <p:cNvSpPr txBox="1"/>
          <p:nvPr/>
        </p:nvSpPr>
        <p:spPr>
          <a:xfrm>
            <a:off x="-1679931" y="9220462"/>
            <a:ext cx="10217862" cy="246221"/>
          </a:xfrm>
          <a:prstGeom prst="rect">
            <a:avLst/>
          </a:prstGeom>
          <a:noFill/>
        </p:spPr>
        <p:txBody>
          <a:bodyPr wrap="none" rtlCol="0">
            <a:spAutoFit/>
          </a:bodyPr>
          <a:lstStyle/>
          <a:p>
            <a:r>
              <a:rPr lang="en-US" sz="1000" baseline="30000" noProof="1"/>
              <a:t>1</a:t>
            </a:r>
            <a:r>
              <a:rPr lang="en-US" sz="1000" noProof="1"/>
              <a:t>Awal, R., Ahmadi, S., Zhang, L., &amp; Agrawal, A. (2024). </a:t>
            </a:r>
            <a:r>
              <a:rPr lang="en-US" sz="1000" i="1" noProof="1"/>
              <a:t>VisMin: Visual minimal-change understanding</a:t>
            </a:r>
            <a:r>
              <a:rPr lang="en-US" sz="1000" noProof="1"/>
              <a:t>. In </a:t>
            </a:r>
            <a:r>
              <a:rPr lang="en-US" sz="1000" i="1" noProof="1"/>
              <a:t>The Thirty-eighth Annual Conference on Neural Information Processing Systems</a:t>
            </a:r>
            <a:r>
              <a:rPr lang="en-US" sz="1000" noProof="1"/>
              <a:t>.</a:t>
            </a:r>
          </a:p>
        </p:txBody>
      </p:sp>
      <p:pic>
        <p:nvPicPr>
          <p:cNvPr id="3078" name="Picture 6">
            <a:extLst>
              <a:ext uri="{FF2B5EF4-FFF2-40B4-BE49-F238E27FC236}">
                <a16:creationId xmlns:a16="http://schemas.microsoft.com/office/drawing/2014/main" id="{A5F9164A-7692-753B-DAB7-BE23B09065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611" y="6842807"/>
            <a:ext cx="3133695" cy="199773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FAE823F0-27FC-242C-A6C2-48CB7EEB27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0057" y="6838003"/>
            <a:ext cx="3141232" cy="2002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90411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50279-D010-BE44-FB3B-7ECCAB44133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233997A-7FB2-309D-20B1-45D789B853C1}"/>
              </a:ext>
            </a:extLst>
          </p:cNvPr>
          <p:cNvSpPr>
            <a:spLocks noGrp="1"/>
          </p:cNvSpPr>
          <p:nvPr>
            <p:ph type="sldNum" sz="quarter" idx="12"/>
          </p:nvPr>
        </p:nvSpPr>
        <p:spPr/>
        <p:txBody>
          <a:bodyPr/>
          <a:lstStyle/>
          <a:p>
            <a:fld id="{96652B35-718D-4E28-AFEB-B694A3B357E8}" type="slidenum">
              <a:rPr lang="en-US" noProof="1" smtClean="0"/>
              <a:pPr/>
              <a:t>22</a:t>
            </a:fld>
            <a:endParaRPr lang="en-US" sz="2000" noProof="1"/>
          </a:p>
        </p:txBody>
      </p:sp>
      <p:sp>
        <p:nvSpPr>
          <p:cNvPr id="2" name="Content Placeholder 1">
            <a:extLst>
              <a:ext uri="{FF2B5EF4-FFF2-40B4-BE49-F238E27FC236}">
                <a16:creationId xmlns:a16="http://schemas.microsoft.com/office/drawing/2014/main" id="{77E37ABC-E063-D9DC-18E2-EE188B4E5979}"/>
              </a:ext>
            </a:extLst>
          </p:cNvPr>
          <p:cNvSpPr>
            <a:spLocks noGrp="1"/>
          </p:cNvSpPr>
          <p:nvPr>
            <p:ph idx="1"/>
          </p:nvPr>
        </p:nvSpPr>
        <p:spPr>
          <a:xfrm>
            <a:off x="-1828800" y="4020313"/>
            <a:ext cx="10901082" cy="2803052"/>
          </a:xfrm>
        </p:spPr>
        <p:txBody>
          <a:bodyPr>
            <a:noAutofit/>
          </a:bodyPr>
          <a:lstStyle/>
          <a:p>
            <a:pPr algn="just"/>
            <a:r>
              <a:rPr lang="en-US" sz="3600" noProof="1"/>
              <a:t>Can we adapt DE-COP to show that VLMs recognize better training data vs non-training data?</a:t>
            </a:r>
          </a:p>
          <a:p>
            <a:pPr lvl="2" algn="just"/>
            <a:endParaRPr lang="en-US" sz="2800" noProof="1"/>
          </a:p>
          <a:p>
            <a:pPr algn="just"/>
            <a:r>
              <a:rPr lang="en-US" sz="3600" noProof="1"/>
              <a:t>Perhaps we could do paraphrases of images?</a:t>
            </a:r>
          </a:p>
          <a:p>
            <a:pPr lvl="1" algn="just"/>
            <a:r>
              <a:rPr lang="en-US" sz="3200" noProof="1"/>
              <a:t>Using a model like VisMin</a:t>
            </a:r>
            <a:r>
              <a:rPr lang="en-US" sz="2800" baseline="30000" noProof="1"/>
              <a:t>1</a:t>
            </a:r>
            <a:endParaRPr lang="en-US" sz="3600" noProof="1"/>
          </a:p>
          <a:p>
            <a:pPr lvl="2" algn="just"/>
            <a:endParaRPr lang="en-US" sz="2800" noProof="1"/>
          </a:p>
        </p:txBody>
      </p:sp>
      <p:sp>
        <p:nvSpPr>
          <p:cNvPr id="4" name="Title 3">
            <a:extLst>
              <a:ext uri="{FF2B5EF4-FFF2-40B4-BE49-F238E27FC236}">
                <a16:creationId xmlns:a16="http://schemas.microsoft.com/office/drawing/2014/main" id="{B153CB5B-C35E-34AC-4874-648FDD2D109B}"/>
              </a:ext>
            </a:extLst>
          </p:cNvPr>
          <p:cNvSpPr>
            <a:spLocks noGrp="1"/>
          </p:cNvSpPr>
          <p:nvPr>
            <p:ph type="title"/>
          </p:nvPr>
        </p:nvSpPr>
        <p:spPr/>
        <p:txBody>
          <a:bodyPr>
            <a:normAutofit/>
          </a:bodyPr>
          <a:lstStyle/>
          <a:p>
            <a:r>
              <a:rPr lang="en-US" b="1" noProof="1">
                <a:solidFill>
                  <a:srgbClr val="9B3836"/>
                </a:solidFill>
                <a:ea typeface="Verdana" panose="020B0604030504040204" pitchFamily="34" charset="0"/>
                <a:cs typeface="Open Sans" panose="020B0606030504020204" pitchFamily="34" charset="0"/>
              </a:rPr>
              <a:t>Intuition</a:t>
            </a:r>
          </a:p>
        </p:txBody>
      </p:sp>
      <p:sp>
        <p:nvSpPr>
          <p:cNvPr id="7" name="TextBox 6">
            <a:extLst>
              <a:ext uri="{FF2B5EF4-FFF2-40B4-BE49-F238E27FC236}">
                <a16:creationId xmlns:a16="http://schemas.microsoft.com/office/drawing/2014/main" id="{1FBFBAC4-DC35-8DE4-FE1E-5D96F8585F61}"/>
              </a:ext>
            </a:extLst>
          </p:cNvPr>
          <p:cNvSpPr txBox="1"/>
          <p:nvPr/>
        </p:nvSpPr>
        <p:spPr>
          <a:xfrm>
            <a:off x="-1828800" y="9220462"/>
            <a:ext cx="6641562" cy="246221"/>
          </a:xfrm>
          <a:prstGeom prst="rect">
            <a:avLst/>
          </a:prstGeom>
          <a:noFill/>
        </p:spPr>
        <p:txBody>
          <a:bodyPr wrap="none" rtlCol="0">
            <a:spAutoFit/>
          </a:bodyPr>
          <a:lstStyle/>
          <a:p>
            <a:r>
              <a:rPr lang="en-US" sz="1000" baseline="30000" noProof="1"/>
              <a:t>1</a:t>
            </a:r>
            <a:r>
              <a:rPr lang="en-US" sz="1000" noProof="1"/>
              <a:t>Awal, R., Ahmadi, S., Zhang, L., &amp; Agrawal, A. (2024). </a:t>
            </a:r>
            <a:r>
              <a:rPr lang="en-US" sz="1000" i="1" noProof="1"/>
              <a:t>VisMin: Visual minimal-change understanding</a:t>
            </a:r>
            <a:r>
              <a:rPr lang="en-US" sz="1000" noProof="1"/>
              <a:t>. In </a:t>
            </a:r>
            <a:r>
              <a:rPr lang="en-US" sz="1000" i="1" dirty="0" err="1"/>
              <a:t>NeurIPS</a:t>
            </a:r>
            <a:r>
              <a:rPr lang="en-US" sz="1000" i="1" dirty="0"/>
              <a:t> 2024.</a:t>
            </a:r>
            <a:endParaRPr lang="en-US" sz="1000" noProof="1"/>
          </a:p>
        </p:txBody>
      </p:sp>
      <p:sp>
        <p:nvSpPr>
          <p:cNvPr id="6" name="TextBox 5">
            <a:extLst>
              <a:ext uri="{FF2B5EF4-FFF2-40B4-BE49-F238E27FC236}">
                <a16:creationId xmlns:a16="http://schemas.microsoft.com/office/drawing/2014/main" id="{AD4A7BB5-B26A-AC74-E15D-24118BAC0664}"/>
              </a:ext>
            </a:extLst>
          </p:cNvPr>
          <p:cNvSpPr txBox="1"/>
          <p:nvPr/>
        </p:nvSpPr>
        <p:spPr>
          <a:xfrm>
            <a:off x="-19733" y="7363691"/>
            <a:ext cx="6897466" cy="954107"/>
          </a:xfrm>
          <a:custGeom>
            <a:avLst/>
            <a:gdLst>
              <a:gd name="connsiteX0" fmla="*/ 0 w 6897466"/>
              <a:gd name="connsiteY0" fmla="*/ 0 h 954107"/>
              <a:gd name="connsiteX1" fmla="*/ 620772 w 6897466"/>
              <a:gd name="connsiteY1" fmla="*/ 0 h 954107"/>
              <a:gd name="connsiteX2" fmla="*/ 1103595 w 6897466"/>
              <a:gd name="connsiteY2" fmla="*/ 0 h 954107"/>
              <a:gd name="connsiteX3" fmla="*/ 1931290 w 6897466"/>
              <a:gd name="connsiteY3" fmla="*/ 0 h 954107"/>
              <a:gd name="connsiteX4" fmla="*/ 2552062 w 6897466"/>
              <a:gd name="connsiteY4" fmla="*/ 0 h 954107"/>
              <a:gd name="connsiteX5" fmla="*/ 3172834 w 6897466"/>
              <a:gd name="connsiteY5" fmla="*/ 0 h 954107"/>
              <a:gd name="connsiteX6" fmla="*/ 4000530 w 6897466"/>
              <a:gd name="connsiteY6" fmla="*/ 0 h 954107"/>
              <a:gd name="connsiteX7" fmla="*/ 4552328 w 6897466"/>
              <a:gd name="connsiteY7" fmla="*/ 0 h 954107"/>
              <a:gd name="connsiteX8" fmla="*/ 5380023 w 6897466"/>
              <a:gd name="connsiteY8" fmla="*/ 0 h 954107"/>
              <a:gd name="connsiteX9" fmla="*/ 6207719 w 6897466"/>
              <a:gd name="connsiteY9" fmla="*/ 0 h 954107"/>
              <a:gd name="connsiteX10" fmla="*/ 6897466 w 6897466"/>
              <a:gd name="connsiteY10" fmla="*/ 0 h 954107"/>
              <a:gd name="connsiteX11" fmla="*/ 6897466 w 6897466"/>
              <a:gd name="connsiteY11" fmla="*/ 496136 h 954107"/>
              <a:gd name="connsiteX12" fmla="*/ 6897466 w 6897466"/>
              <a:gd name="connsiteY12" fmla="*/ 954107 h 954107"/>
              <a:gd name="connsiteX13" fmla="*/ 6414643 w 6897466"/>
              <a:gd name="connsiteY13" fmla="*/ 954107 h 954107"/>
              <a:gd name="connsiteX14" fmla="*/ 5586947 w 6897466"/>
              <a:gd name="connsiteY14" fmla="*/ 954107 h 954107"/>
              <a:gd name="connsiteX15" fmla="*/ 5035150 w 6897466"/>
              <a:gd name="connsiteY15" fmla="*/ 954107 h 954107"/>
              <a:gd name="connsiteX16" fmla="*/ 4345404 w 6897466"/>
              <a:gd name="connsiteY16" fmla="*/ 954107 h 954107"/>
              <a:gd name="connsiteX17" fmla="*/ 3517708 w 6897466"/>
              <a:gd name="connsiteY17" fmla="*/ 954107 h 954107"/>
              <a:gd name="connsiteX18" fmla="*/ 2827961 w 6897466"/>
              <a:gd name="connsiteY18" fmla="*/ 954107 h 954107"/>
              <a:gd name="connsiteX19" fmla="*/ 2345138 w 6897466"/>
              <a:gd name="connsiteY19" fmla="*/ 954107 h 954107"/>
              <a:gd name="connsiteX20" fmla="*/ 1793341 w 6897466"/>
              <a:gd name="connsiteY20" fmla="*/ 954107 h 954107"/>
              <a:gd name="connsiteX21" fmla="*/ 965645 w 6897466"/>
              <a:gd name="connsiteY21" fmla="*/ 954107 h 954107"/>
              <a:gd name="connsiteX22" fmla="*/ 0 w 6897466"/>
              <a:gd name="connsiteY22" fmla="*/ 954107 h 954107"/>
              <a:gd name="connsiteX23" fmla="*/ 0 w 6897466"/>
              <a:gd name="connsiteY23" fmla="*/ 496136 h 954107"/>
              <a:gd name="connsiteX24" fmla="*/ 0 w 6897466"/>
              <a:gd name="connsiteY24" fmla="*/ 0 h 95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897466" h="954107" extrusionOk="0">
                <a:moveTo>
                  <a:pt x="0" y="0"/>
                </a:moveTo>
                <a:cubicBezTo>
                  <a:pt x="300612" y="-26987"/>
                  <a:pt x="481337" y="5956"/>
                  <a:pt x="620772" y="0"/>
                </a:cubicBezTo>
                <a:cubicBezTo>
                  <a:pt x="760207" y="-5956"/>
                  <a:pt x="876832" y="-22447"/>
                  <a:pt x="1103595" y="0"/>
                </a:cubicBezTo>
                <a:cubicBezTo>
                  <a:pt x="1330358" y="22447"/>
                  <a:pt x="1653085" y="-37545"/>
                  <a:pt x="1931290" y="0"/>
                </a:cubicBezTo>
                <a:cubicBezTo>
                  <a:pt x="2209496" y="37545"/>
                  <a:pt x="2257564" y="-18504"/>
                  <a:pt x="2552062" y="0"/>
                </a:cubicBezTo>
                <a:cubicBezTo>
                  <a:pt x="2846560" y="18504"/>
                  <a:pt x="2940390" y="-13868"/>
                  <a:pt x="3172834" y="0"/>
                </a:cubicBezTo>
                <a:cubicBezTo>
                  <a:pt x="3405278" y="13868"/>
                  <a:pt x="3712207" y="35824"/>
                  <a:pt x="4000530" y="0"/>
                </a:cubicBezTo>
                <a:cubicBezTo>
                  <a:pt x="4288853" y="-35824"/>
                  <a:pt x="4330950" y="-15712"/>
                  <a:pt x="4552328" y="0"/>
                </a:cubicBezTo>
                <a:cubicBezTo>
                  <a:pt x="4773706" y="15712"/>
                  <a:pt x="5137112" y="-9429"/>
                  <a:pt x="5380023" y="0"/>
                </a:cubicBezTo>
                <a:cubicBezTo>
                  <a:pt x="5622935" y="9429"/>
                  <a:pt x="5794096" y="-32383"/>
                  <a:pt x="6207719" y="0"/>
                </a:cubicBezTo>
                <a:cubicBezTo>
                  <a:pt x="6621342" y="32383"/>
                  <a:pt x="6737156" y="16423"/>
                  <a:pt x="6897466" y="0"/>
                </a:cubicBezTo>
                <a:cubicBezTo>
                  <a:pt x="6902504" y="201771"/>
                  <a:pt x="6901924" y="390922"/>
                  <a:pt x="6897466" y="496136"/>
                </a:cubicBezTo>
                <a:cubicBezTo>
                  <a:pt x="6893008" y="601350"/>
                  <a:pt x="6891037" y="842600"/>
                  <a:pt x="6897466" y="954107"/>
                </a:cubicBezTo>
                <a:cubicBezTo>
                  <a:pt x="6768145" y="976148"/>
                  <a:pt x="6547093" y="934325"/>
                  <a:pt x="6414643" y="954107"/>
                </a:cubicBezTo>
                <a:cubicBezTo>
                  <a:pt x="6282193" y="973889"/>
                  <a:pt x="5856624" y="929649"/>
                  <a:pt x="5586947" y="954107"/>
                </a:cubicBezTo>
                <a:cubicBezTo>
                  <a:pt x="5317270" y="978565"/>
                  <a:pt x="5228540" y="935052"/>
                  <a:pt x="5035150" y="954107"/>
                </a:cubicBezTo>
                <a:cubicBezTo>
                  <a:pt x="4841760" y="973162"/>
                  <a:pt x="4678661" y="929453"/>
                  <a:pt x="4345404" y="954107"/>
                </a:cubicBezTo>
                <a:cubicBezTo>
                  <a:pt x="4012147" y="978761"/>
                  <a:pt x="3897957" y="985041"/>
                  <a:pt x="3517708" y="954107"/>
                </a:cubicBezTo>
                <a:cubicBezTo>
                  <a:pt x="3137459" y="923173"/>
                  <a:pt x="3095725" y="935601"/>
                  <a:pt x="2827961" y="954107"/>
                </a:cubicBezTo>
                <a:cubicBezTo>
                  <a:pt x="2560197" y="972613"/>
                  <a:pt x="2461824" y="959308"/>
                  <a:pt x="2345138" y="954107"/>
                </a:cubicBezTo>
                <a:cubicBezTo>
                  <a:pt x="2228452" y="948906"/>
                  <a:pt x="1911606" y="956149"/>
                  <a:pt x="1793341" y="954107"/>
                </a:cubicBezTo>
                <a:cubicBezTo>
                  <a:pt x="1675076" y="952065"/>
                  <a:pt x="1175196" y="931292"/>
                  <a:pt x="965645" y="954107"/>
                </a:cubicBezTo>
                <a:cubicBezTo>
                  <a:pt x="756094" y="976922"/>
                  <a:pt x="425579" y="975521"/>
                  <a:pt x="0" y="954107"/>
                </a:cubicBezTo>
                <a:cubicBezTo>
                  <a:pt x="1895" y="781558"/>
                  <a:pt x="11720" y="647387"/>
                  <a:pt x="0" y="496136"/>
                </a:cubicBezTo>
                <a:cubicBezTo>
                  <a:pt x="-11720" y="344885"/>
                  <a:pt x="20110" y="137215"/>
                  <a:pt x="0" y="0"/>
                </a:cubicBezTo>
                <a:close/>
              </a:path>
            </a:pathLst>
          </a:custGeom>
          <a:noFill/>
          <a:ln w="28575">
            <a:solidFill>
              <a:srgbClr val="9B383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none" rtlCol="0">
            <a:spAutoFit/>
          </a:bodyPr>
          <a:lstStyle/>
          <a:p>
            <a:pPr algn="ctr"/>
            <a:r>
              <a:rPr lang="en-US" sz="2800" noProof="1">
                <a:solidFill>
                  <a:srgbClr val="3A3A3A"/>
                </a:solidFill>
              </a:rPr>
              <a:t>Possible Bias: Could models just be doing</a:t>
            </a:r>
          </a:p>
          <a:p>
            <a:pPr algn="ctr"/>
            <a:r>
              <a:rPr lang="en-US" sz="2800" i="1" noProof="1">
                <a:solidFill>
                  <a:srgbClr val="3A3A3A"/>
                </a:solidFill>
              </a:rPr>
              <a:t>AI generated image vs Real image?</a:t>
            </a:r>
          </a:p>
        </p:txBody>
      </p:sp>
    </p:spTree>
    <p:extLst>
      <p:ext uri="{BB962C8B-B14F-4D97-AF65-F5344CB8AC3E}">
        <p14:creationId xmlns:p14="http://schemas.microsoft.com/office/powerpoint/2010/main" val="20025059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0972FF-72D0-0E16-EC8C-825B7CBEA5F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AEA854-590A-64F7-D9D9-27B47DD243C5}"/>
              </a:ext>
            </a:extLst>
          </p:cNvPr>
          <p:cNvSpPr>
            <a:spLocks noGrp="1"/>
          </p:cNvSpPr>
          <p:nvPr>
            <p:ph type="sldNum" sz="quarter" idx="12"/>
          </p:nvPr>
        </p:nvSpPr>
        <p:spPr/>
        <p:txBody>
          <a:bodyPr/>
          <a:lstStyle/>
          <a:p>
            <a:fld id="{96652B35-718D-4E28-AFEB-B694A3B357E8}" type="slidenum">
              <a:rPr lang="en-US" noProof="1" smtClean="0"/>
              <a:pPr/>
              <a:t>23</a:t>
            </a:fld>
            <a:endParaRPr lang="en-US" sz="2000" noProof="1"/>
          </a:p>
        </p:txBody>
      </p:sp>
      <p:sp>
        <p:nvSpPr>
          <p:cNvPr id="2" name="Content Placeholder 1">
            <a:extLst>
              <a:ext uri="{FF2B5EF4-FFF2-40B4-BE49-F238E27FC236}">
                <a16:creationId xmlns:a16="http://schemas.microsoft.com/office/drawing/2014/main" id="{6BE6711B-36F1-598B-394D-3A102C14B55E}"/>
              </a:ext>
            </a:extLst>
          </p:cNvPr>
          <p:cNvSpPr>
            <a:spLocks noGrp="1"/>
          </p:cNvSpPr>
          <p:nvPr>
            <p:ph idx="1"/>
          </p:nvPr>
        </p:nvSpPr>
        <p:spPr>
          <a:xfrm>
            <a:off x="-1828800" y="4020313"/>
            <a:ext cx="10901082" cy="5017587"/>
          </a:xfrm>
        </p:spPr>
        <p:txBody>
          <a:bodyPr>
            <a:noAutofit/>
          </a:bodyPr>
          <a:lstStyle/>
          <a:p>
            <a:pPr algn="just"/>
            <a:r>
              <a:rPr lang="en-US" sz="3600" noProof="1"/>
              <a:t>There is suspicion that </a:t>
            </a:r>
            <a:r>
              <a:rPr lang="en-US" sz="3600" noProof="1">
                <a:solidFill>
                  <a:srgbClr val="9B3836"/>
                </a:solidFill>
              </a:rPr>
              <a:t>VLMs</a:t>
            </a:r>
            <a:r>
              <a:rPr lang="en-US" sz="3600" noProof="1"/>
              <a:t> train on copyright protected data.</a:t>
            </a:r>
          </a:p>
          <a:p>
            <a:pPr lvl="3" algn="just"/>
            <a:endParaRPr lang="en-US" sz="2800" noProof="1"/>
          </a:p>
          <a:p>
            <a:pPr algn="just"/>
            <a:r>
              <a:rPr lang="en-US" sz="3600" noProof="1"/>
              <a:t>Companies do not disclose training data for competitive reasons.</a:t>
            </a:r>
          </a:p>
          <a:p>
            <a:pPr algn="just"/>
            <a:endParaRPr lang="en-US" sz="3600" noProof="1"/>
          </a:p>
          <a:p>
            <a:pPr algn="just"/>
            <a:r>
              <a:rPr lang="en-US" sz="3600" noProof="1"/>
              <a:t>Therefore, when creating a Training Data Detector we need to take devise a hard enough task</a:t>
            </a:r>
          </a:p>
          <a:p>
            <a:pPr algn="just"/>
            <a:endParaRPr lang="en-US" sz="3600" noProof="1"/>
          </a:p>
          <a:p>
            <a:pPr algn="just"/>
            <a:endParaRPr lang="en-US" sz="3600" noProof="1"/>
          </a:p>
          <a:p>
            <a:pPr algn="just"/>
            <a:r>
              <a:rPr lang="en-US" sz="3600" noProof="1"/>
              <a:t>Design a task where the chance of success is:</a:t>
            </a:r>
          </a:p>
          <a:p>
            <a:pPr lvl="1" algn="just"/>
            <a:r>
              <a:rPr lang="en-US" sz="3200" b="1" noProof="1">
                <a:solidFill>
                  <a:srgbClr val="9B3836"/>
                </a:solidFill>
              </a:rPr>
              <a:t>Low: </a:t>
            </a:r>
            <a:r>
              <a:rPr lang="en-US" sz="3200" noProof="1"/>
              <a:t>If the target content </a:t>
            </a:r>
            <a:r>
              <a:rPr lang="en-US" sz="3200" b="1" noProof="1">
                <a:solidFill>
                  <a:srgbClr val="9B3836"/>
                </a:solidFill>
              </a:rPr>
              <a:t>was not</a:t>
            </a:r>
            <a:r>
              <a:rPr lang="en-US" sz="3200" noProof="1"/>
              <a:t> in training</a:t>
            </a:r>
          </a:p>
          <a:p>
            <a:pPr lvl="2" algn="just"/>
            <a:r>
              <a:rPr lang="en-US" sz="2800" noProof="1">
                <a:solidFill>
                  <a:schemeClr val="bg2">
                    <a:lumMod val="25000"/>
                  </a:schemeClr>
                </a:solidFill>
              </a:rPr>
              <a:t>Reduces False Positives</a:t>
            </a:r>
          </a:p>
          <a:p>
            <a:pPr lvl="2" algn="just"/>
            <a:endParaRPr lang="en-US" sz="1000" noProof="1"/>
          </a:p>
          <a:p>
            <a:pPr lvl="1" algn="just"/>
            <a:r>
              <a:rPr lang="en-US" sz="3200" b="1" noProof="1">
                <a:solidFill>
                  <a:srgbClr val="40826D"/>
                </a:solidFill>
              </a:rPr>
              <a:t>High:</a:t>
            </a:r>
            <a:r>
              <a:rPr lang="en-US" sz="3200" b="1" noProof="1">
                <a:solidFill>
                  <a:schemeClr val="accent6">
                    <a:lumMod val="75000"/>
                  </a:schemeClr>
                </a:solidFill>
              </a:rPr>
              <a:t> </a:t>
            </a:r>
            <a:r>
              <a:rPr lang="en-US" sz="3200" noProof="1"/>
              <a:t>If the targe content </a:t>
            </a:r>
            <a:r>
              <a:rPr lang="en-US" sz="3200" b="1" noProof="1">
                <a:solidFill>
                  <a:srgbClr val="40826D"/>
                </a:solidFill>
              </a:rPr>
              <a:t>was</a:t>
            </a:r>
            <a:r>
              <a:rPr lang="en-US" sz="3200" noProof="1"/>
              <a:t> in training</a:t>
            </a:r>
          </a:p>
          <a:p>
            <a:pPr lvl="2" algn="just"/>
            <a:r>
              <a:rPr lang="en-US" sz="2800" noProof="1">
                <a:solidFill>
                  <a:schemeClr val="bg2">
                    <a:lumMod val="25000"/>
                  </a:schemeClr>
                </a:solidFill>
              </a:rPr>
              <a:t>Shows clearly that the model knows that content</a:t>
            </a:r>
          </a:p>
        </p:txBody>
      </p:sp>
      <p:sp>
        <p:nvSpPr>
          <p:cNvPr id="4" name="Title 3">
            <a:extLst>
              <a:ext uri="{FF2B5EF4-FFF2-40B4-BE49-F238E27FC236}">
                <a16:creationId xmlns:a16="http://schemas.microsoft.com/office/drawing/2014/main" id="{2C3E5EEE-3C3B-EFF6-B5C3-77D59DA1A2BB}"/>
              </a:ext>
            </a:extLst>
          </p:cNvPr>
          <p:cNvSpPr>
            <a:spLocks noGrp="1"/>
          </p:cNvSpPr>
          <p:nvPr>
            <p:ph type="title"/>
          </p:nvPr>
        </p:nvSpPr>
        <p:spPr/>
        <p:txBody>
          <a:bodyPr>
            <a:normAutofit/>
          </a:bodyPr>
          <a:lstStyle/>
          <a:p>
            <a:pPr algn="ctr"/>
            <a:r>
              <a:rPr lang="en-US" sz="4800" b="1" noProof="1">
                <a:solidFill>
                  <a:srgbClr val="9B3836"/>
                </a:solidFill>
                <a:ea typeface="Verdana" panose="020B0604030504040204" pitchFamily="34" charset="0"/>
                <a:cs typeface="Open Sans" panose="020B0606030504020204" pitchFamily="34" charset="0"/>
              </a:rPr>
              <a:t>Intuition</a:t>
            </a:r>
            <a:endParaRPr lang="en-US" b="1" noProof="1">
              <a:solidFill>
                <a:srgbClr val="9B3836"/>
              </a:solidFill>
              <a:ea typeface="Verdana" panose="020B0604030504040204" pitchFamily="34" charset="0"/>
              <a:cs typeface="Open Sans" panose="020B0606030504020204" pitchFamily="34" charset="0"/>
            </a:endParaRPr>
          </a:p>
        </p:txBody>
      </p:sp>
      <p:sp>
        <p:nvSpPr>
          <p:cNvPr id="5" name="TextBox 4">
            <a:extLst>
              <a:ext uri="{FF2B5EF4-FFF2-40B4-BE49-F238E27FC236}">
                <a16:creationId xmlns:a16="http://schemas.microsoft.com/office/drawing/2014/main" id="{2ADC972C-19BF-9EC1-DABE-77521BEF2B70}"/>
              </a:ext>
            </a:extLst>
          </p:cNvPr>
          <p:cNvSpPr txBox="1"/>
          <p:nvPr/>
        </p:nvSpPr>
        <p:spPr>
          <a:xfrm>
            <a:off x="7699589" y="6398889"/>
            <a:ext cx="5433759" cy="1200329"/>
          </a:xfrm>
          <a:custGeom>
            <a:avLst/>
            <a:gdLst>
              <a:gd name="connsiteX0" fmla="*/ 0 w 5433759"/>
              <a:gd name="connsiteY0" fmla="*/ 0 h 1200329"/>
              <a:gd name="connsiteX1" fmla="*/ 624882 w 5433759"/>
              <a:gd name="connsiteY1" fmla="*/ 0 h 1200329"/>
              <a:gd name="connsiteX2" fmla="*/ 1141089 w 5433759"/>
              <a:gd name="connsiteY2" fmla="*/ 0 h 1200329"/>
              <a:gd name="connsiteX3" fmla="*/ 1928984 w 5433759"/>
              <a:gd name="connsiteY3" fmla="*/ 0 h 1200329"/>
              <a:gd name="connsiteX4" fmla="*/ 2553867 w 5433759"/>
              <a:gd name="connsiteY4" fmla="*/ 0 h 1200329"/>
              <a:gd name="connsiteX5" fmla="*/ 3178749 w 5433759"/>
              <a:gd name="connsiteY5" fmla="*/ 0 h 1200329"/>
              <a:gd name="connsiteX6" fmla="*/ 3966644 w 5433759"/>
              <a:gd name="connsiteY6" fmla="*/ 0 h 1200329"/>
              <a:gd name="connsiteX7" fmla="*/ 4537189 w 5433759"/>
              <a:gd name="connsiteY7" fmla="*/ 0 h 1200329"/>
              <a:gd name="connsiteX8" fmla="*/ 5433759 w 5433759"/>
              <a:gd name="connsiteY8" fmla="*/ 0 h 1200329"/>
              <a:gd name="connsiteX9" fmla="*/ 5433759 w 5433759"/>
              <a:gd name="connsiteY9" fmla="*/ 624171 h 1200329"/>
              <a:gd name="connsiteX10" fmla="*/ 5433759 w 5433759"/>
              <a:gd name="connsiteY10" fmla="*/ 1200329 h 1200329"/>
              <a:gd name="connsiteX11" fmla="*/ 4754539 w 5433759"/>
              <a:gd name="connsiteY11" fmla="*/ 1200329 h 1200329"/>
              <a:gd name="connsiteX12" fmla="*/ 4129657 w 5433759"/>
              <a:gd name="connsiteY12" fmla="*/ 1200329 h 1200329"/>
              <a:gd name="connsiteX13" fmla="*/ 3341762 w 5433759"/>
              <a:gd name="connsiteY13" fmla="*/ 1200329 h 1200329"/>
              <a:gd name="connsiteX14" fmla="*/ 2553867 w 5433759"/>
              <a:gd name="connsiteY14" fmla="*/ 1200329 h 1200329"/>
              <a:gd name="connsiteX15" fmla="*/ 1983322 w 5433759"/>
              <a:gd name="connsiteY15" fmla="*/ 1200329 h 1200329"/>
              <a:gd name="connsiteX16" fmla="*/ 1304102 w 5433759"/>
              <a:gd name="connsiteY16" fmla="*/ 1200329 h 1200329"/>
              <a:gd name="connsiteX17" fmla="*/ 0 w 5433759"/>
              <a:gd name="connsiteY17" fmla="*/ 1200329 h 1200329"/>
              <a:gd name="connsiteX18" fmla="*/ 0 w 5433759"/>
              <a:gd name="connsiteY18" fmla="*/ 600165 h 1200329"/>
              <a:gd name="connsiteX19" fmla="*/ 0 w 5433759"/>
              <a:gd name="connsiteY19"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33759" h="1200329" extrusionOk="0">
                <a:moveTo>
                  <a:pt x="0" y="0"/>
                </a:moveTo>
                <a:cubicBezTo>
                  <a:pt x="290053" y="-7798"/>
                  <a:pt x="455394" y="-29137"/>
                  <a:pt x="624882" y="0"/>
                </a:cubicBezTo>
                <a:cubicBezTo>
                  <a:pt x="794370" y="29137"/>
                  <a:pt x="1035978" y="311"/>
                  <a:pt x="1141089" y="0"/>
                </a:cubicBezTo>
                <a:cubicBezTo>
                  <a:pt x="1246200" y="-311"/>
                  <a:pt x="1757924" y="39050"/>
                  <a:pt x="1928984" y="0"/>
                </a:cubicBezTo>
                <a:cubicBezTo>
                  <a:pt x="2100044" y="-39050"/>
                  <a:pt x="2310564" y="-26930"/>
                  <a:pt x="2553867" y="0"/>
                </a:cubicBezTo>
                <a:cubicBezTo>
                  <a:pt x="2797170" y="26930"/>
                  <a:pt x="2931239" y="-1301"/>
                  <a:pt x="3178749" y="0"/>
                </a:cubicBezTo>
                <a:cubicBezTo>
                  <a:pt x="3426259" y="1301"/>
                  <a:pt x="3585198" y="13134"/>
                  <a:pt x="3966644" y="0"/>
                </a:cubicBezTo>
                <a:cubicBezTo>
                  <a:pt x="4348090" y="-13134"/>
                  <a:pt x="4403060" y="22084"/>
                  <a:pt x="4537189" y="0"/>
                </a:cubicBezTo>
                <a:cubicBezTo>
                  <a:pt x="4671319" y="-22084"/>
                  <a:pt x="5203079" y="25748"/>
                  <a:pt x="5433759" y="0"/>
                </a:cubicBezTo>
                <a:cubicBezTo>
                  <a:pt x="5428304" y="222972"/>
                  <a:pt x="5404986" y="407539"/>
                  <a:pt x="5433759" y="624171"/>
                </a:cubicBezTo>
                <a:cubicBezTo>
                  <a:pt x="5462532" y="840803"/>
                  <a:pt x="5434281" y="1071893"/>
                  <a:pt x="5433759" y="1200329"/>
                </a:cubicBezTo>
                <a:cubicBezTo>
                  <a:pt x="5284451" y="1172123"/>
                  <a:pt x="5032717" y="1229164"/>
                  <a:pt x="4754539" y="1200329"/>
                </a:cubicBezTo>
                <a:cubicBezTo>
                  <a:pt x="4476361" y="1171494"/>
                  <a:pt x="4358056" y="1175068"/>
                  <a:pt x="4129657" y="1200329"/>
                </a:cubicBezTo>
                <a:cubicBezTo>
                  <a:pt x="3901258" y="1225590"/>
                  <a:pt x="3671638" y="1192788"/>
                  <a:pt x="3341762" y="1200329"/>
                </a:cubicBezTo>
                <a:cubicBezTo>
                  <a:pt x="3011886" y="1207870"/>
                  <a:pt x="2801696" y="1188744"/>
                  <a:pt x="2553867" y="1200329"/>
                </a:cubicBezTo>
                <a:cubicBezTo>
                  <a:pt x="2306039" y="1211914"/>
                  <a:pt x="2187639" y="1186167"/>
                  <a:pt x="1983322" y="1200329"/>
                </a:cubicBezTo>
                <a:cubicBezTo>
                  <a:pt x="1779006" y="1214491"/>
                  <a:pt x="1535146" y="1166577"/>
                  <a:pt x="1304102" y="1200329"/>
                </a:cubicBezTo>
                <a:cubicBezTo>
                  <a:pt x="1073058" y="1234081"/>
                  <a:pt x="492187" y="1207486"/>
                  <a:pt x="0" y="1200329"/>
                </a:cubicBezTo>
                <a:cubicBezTo>
                  <a:pt x="-12754" y="1016038"/>
                  <a:pt x="-7674" y="845247"/>
                  <a:pt x="0" y="600165"/>
                </a:cubicBezTo>
                <a:cubicBezTo>
                  <a:pt x="7674" y="355083"/>
                  <a:pt x="-9784" y="177226"/>
                  <a:pt x="0" y="0"/>
                </a:cubicBezTo>
                <a:close/>
              </a:path>
            </a:pathLst>
          </a:custGeom>
          <a:noFill/>
          <a:ln w="28575">
            <a:solidFill>
              <a:srgbClr val="9B383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rtlCol="0" anchor="ctr">
            <a:spAutoFit/>
          </a:bodyPr>
          <a:lstStyle/>
          <a:p>
            <a:pPr algn="ctr"/>
            <a:r>
              <a:rPr lang="en-US" sz="3600" noProof="1">
                <a:solidFill>
                  <a:srgbClr val="3A3A3A"/>
                </a:solidFill>
              </a:rPr>
              <a:t>We propose</a:t>
            </a:r>
          </a:p>
          <a:p>
            <a:pPr algn="ctr"/>
            <a:r>
              <a:rPr lang="en-US" sz="3600" b="1" noProof="1">
                <a:solidFill>
                  <a:srgbClr val="3A3A3A"/>
                </a:solidFill>
              </a:rPr>
              <a:t>Frame-to-Title</a:t>
            </a:r>
            <a:r>
              <a:rPr lang="en-US" sz="3600" noProof="1">
                <a:solidFill>
                  <a:srgbClr val="3A3A3A"/>
                </a:solidFill>
              </a:rPr>
              <a:t> Prediction</a:t>
            </a:r>
            <a:endParaRPr lang="en-US" sz="3600" i="1" noProof="1">
              <a:solidFill>
                <a:srgbClr val="3A3A3A"/>
              </a:solidFill>
            </a:endParaRPr>
          </a:p>
        </p:txBody>
      </p:sp>
      <p:grpSp>
        <p:nvGrpSpPr>
          <p:cNvPr id="28" name="Group 27">
            <a:extLst>
              <a:ext uri="{FF2B5EF4-FFF2-40B4-BE49-F238E27FC236}">
                <a16:creationId xmlns:a16="http://schemas.microsoft.com/office/drawing/2014/main" id="{42AE4B45-9370-3986-EC49-7DC102625DDA}"/>
              </a:ext>
            </a:extLst>
          </p:cNvPr>
          <p:cNvGrpSpPr/>
          <p:nvPr/>
        </p:nvGrpSpPr>
        <p:grpSpPr>
          <a:xfrm>
            <a:off x="8839829" y="8305392"/>
            <a:ext cx="3606132" cy="1097633"/>
            <a:chOff x="4338453" y="5544529"/>
            <a:chExt cx="3606132" cy="1097633"/>
          </a:xfrm>
        </p:grpSpPr>
        <p:grpSp>
          <p:nvGrpSpPr>
            <p:cNvPr id="18" name="Group 17">
              <a:extLst>
                <a:ext uri="{FF2B5EF4-FFF2-40B4-BE49-F238E27FC236}">
                  <a16:creationId xmlns:a16="http://schemas.microsoft.com/office/drawing/2014/main" id="{1F9878C6-6176-91E3-4BDD-923613B7885D}"/>
                </a:ext>
              </a:extLst>
            </p:cNvPr>
            <p:cNvGrpSpPr/>
            <p:nvPr/>
          </p:nvGrpSpPr>
          <p:grpSpPr>
            <a:xfrm>
              <a:off x="4338453" y="5544677"/>
              <a:ext cx="1765084" cy="1097485"/>
              <a:chOff x="5076338" y="422910"/>
              <a:chExt cx="1941593" cy="1207233"/>
            </a:xfrm>
            <a:solidFill>
              <a:schemeClr val="bg1"/>
            </a:solidFill>
          </p:grpSpPr>
          <p:sp>
            <p:nvSpPr>
              <p:cNvPr id="19" name="Rounded Rectangle 18">
                <a:extLst>
                  <a:ext uri="{FF2B5EF4-FFF2-40B4-BE49-F238E27FC236}">
                    <a16:creationId xmlns:a16="http://schemas.microsoft.com/office/drawing/2014/main" id="{DF3FBF00-B176-0C4A-2AC3-209AE2BB0D59}"/>
                  </a:ext>
                </a:extLst>
              </p:cNvPr>
              <p:cNvSpPr/>
              <p:nvPr/>
            </p:nvSpPr>
            <p:spPr>
              <a:xfrm>
                <a:off x="5076338" y="422910"/>
                <a:ext cx="1734304" cy="1033271"/>
              </a:xfrm>
              <a:prstGeom prst="roundRect">
                <a:avLst>
                  <a:gd name="adj" fmla="val 0"/>
                </a:avLst>
              </a:prstGeom>
              <a:grpFill/>
              <a:ln w="19050">
                <a:solidFill>
                  <a:schemeClr val="tx1">
                    <a:lumMod val="85000"/>
                    <a:lumOff val="1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i="1" dirty="0">
                  <a:solidFill>
                    <a:schemeClr val="tx1"/>
                  </a:solidFill>
                </a:endParaRPr>
              </a:p>
            </p:txBody>
          </p:sp>
          <p:sp>
            <p:nvSpPr>
              <p:cNvPr id="20" name="Rounded Rectangle 19">
                <a:extLst>
                  <a:ext uri="{FF2B5EF4-FFF2-40B4-BE49-F238E27FC236}">
                    <a16:creationId xmlns:a16="http://schemas.microsoft.com/office/drawing/2014/main" id="{B8D2858F-99B7-A6E2-5342-1F53CEE07226}"/>
                  </a:ext>
                </a:extLst>
              </p:cNvPr>
              <p:cNvSpPr/>
              <p:nvPr/>
            </p:nvSpPr>
            <p:spPr>
              <a:xfrm>
                <a:off x="5145432" y="480898"/>
                <a:ext cx="1734303" cy="1033271"/>
              </a:xfrm>
              <a:prstGeom prst="roundRect">
                <a:avLst>
                  <a:gd name="adj" fmla="val 0"/>
                </a:avLst>
              </a:prstGeom>
              <a:grpFill/>
              <a:ln w="19050">
                <a:solidFill>
                  <a:schemeClr val="tx1">
                    <a:lumMod val="85000"/>
                    <a:lumOff val="1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i="1" dirty="0">
                  <a:solidFill>
                    <a:schemeClr val="tx1"/>
                  </a:solidFill>
                </a:endParaRPr>
              </a:p>
            </p:txBody>
          </p:sp>
          <p:sp>
            <p:nvSpPr>
              <p:cNvPr id="21" name="Rounded Rectangle 20">
                <a:extLst>
                  <a:ext uri="{FF2B5EF4-FFF2-40B4-BE49-F238E27FC236}">
                    <a16:creationId xmlns:a16="http://schemas.microsoft.com/office/drawing/2014/main" id="{6FDEE1B7-E7BC-24CD-DA0B-8495A2DA42C2}"/>
                  </a:ext>
                </a:extLst>
              </p:cNvPr>
              <p:cNvSpPr/>
              <p:nvPr/>
            </p:nvSpPr>
            <p:spPr>
              <a:xfrm>
                <a:off x="5214529" y="538884"/>
                <a:ext cx="1734303" cy="1033271"/>
              </a:xfrm>
              <a:prstGeom prst="roundRect">
                <a:avLst>
                  <a:gd name="adj" fmla="val 0"/>
                </a:avLst>
              </a:prstGeom>
              <a:grpFill/>
              <a:ln w="19050">
                <a:solidFill>
                  <a:schemeClr val="tx1">
                    <a:lumMod val="85000"/>
                    <a:lumOff val="1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i="1" dirty="0">
                  <a:solidFill>
                    <a:schemeClr val="tx1"/>
                  </a:solidFill>
                </a:endParaRPr>
              </a:p>
            </p:txBody>
          </p:sp>
          <p:sp>
            <p:nvSpPr>
              <p:cNvPr id="22" name="Rounded Rectangle 21">
                <a:extLst>
                  <a:ext uri="{FF2B5EF4-FFF2-40B4-BE49-F238E27FC236}">
                    <a16:creationId xmlns:a16="http://schemas.microsoft.com/office/drawing/2014/main" id="{584A4907-10B4-2F4D-03F1-19D0E5BC67A5}"/>
                  </a:ext>
                </a:extLst>
              </p:cNvPr>
              <p:cNvSpPr/>
              <p:nvPr/>
            </p:nvSpPr>
            <p:spPr>
              <a:xfrm>
                <a:off x="5283628" y="596872"/>
                <a:ext cx="1734303" cy="1033271"/>
              </a:xfrm>
              <a:prstGeom prst="roundRect">
                <a:avLst>
                  <a:gd name="adj" fmla="val 0"/>
                </a:avLst>
              </a:prstGeom>
              <a:grpFill/>
              <a:ln w="19050">
                <a:solidFill>
                  <a:schemeClr val="tx1">
                    <a:lumMod val="85000"/>
                    <a:lumOff val="1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1550" i="1" dirty="0">
                    <a:solidFill>
                      <a:schemeClr val="tx1"/>
                    </a:solidFill>
                  </a:rPr>
                  <a:t>Q: “What movie is this frame from?”</a:t>
                </a:r>
              </a:p>
            </p:txBody>
          </p:sp>
        </p:grpSp>
        <p:grpSp>
          <p:nvGrpSpPr>
            <p:cNvPr id="23" name="Group 22">
              <a:extLst>
                <a:ext uri="{FF2B5EF4-FFF2-40B4-BE49-F238E27FC236}">
                  <a16:creationId xmlns:a16="http://schemas.microsoft.com/office/drawing/2014/main" id="{D15E0A0E-47D9-EEBD-404C-1FFD07F578BC}"/>
                </a:ext>
              </a:extLst>
            </p:cNvPr>
            <p:cNvGrpSpPr/>
            <p:nvPr/>
          </p:nvGrpSpPr>
          <p:grpSpPr>
            <a:xfrm>
              <a:off x="6192983" y="5544529"/>
              <a:ext cx="1751602" cy="1094512"/>
              <a:chOff x="3072138" y="665479"/>
              <a:chExt cx="1751602" cy="1094512"/>
            </a:xfrm>
          </p:grpSpPr>
          <p:pic>
            <p:nvPicPr>
              <p:cNvPr id="24" name="Picture 23">
                <a:extLst>
                  <a:ext uri="{FF2B5EF4-FFF2-40B4-BE49-F238E27FC236}">
                    <a16:creationId xmlns:a16="http://schemas.microsoft.com/office/drawing/2014/main" id="{161CC810-48C2-A7D2-40A0-467EE17A11F7}"/>
                  </a:ext>
                </a:extLst>
              </p:cNvPr>
              <p:cNvPicPr>
                <a:picLocks noChangeAspect="1"/>
              </p:cNvPicPr>
              <p:nvPr/>
            </p:nvPicPr>
            <p:blipFill>
              <a:blip r:embed="rId3"/>
              <a:srcRect l="16658" r="8026"/>
              <a:stretch/>
            </p:blipFill>
            <p:spPr>
              <a:xfrm>
                <a:off x="3072138" y="665479"/>
                <a:ext cx="1574908" cy="927710"/>
              </a:xfrm>
              <a:prstGeom prst="rect">
                <a:avLst/>
              </a:prstGeom>
              <a:ln w="12700">
                <a:solidFill>
                  <a:schemeClr val="tx1"/>
                </a:solidFill>
              </a:ln>
            </p:spPr>
          </p:pic>
          <p:pic>
            <p:nvPicPr>
              <p:cNvPr id="25" name="Picture 24" descr="A group of people standing in a field with a group of people standing in a field&#10;&#10;Description automatically generated">
                <a:extLst>
                  <a:ext uri="{FF2B5EF4-FFF2-40B4-BE49-F238E27FC236}">
                    <a16:creationId xmlns:a16="http://schemas.microsoft.com/office/drawing/2014/main" id="{DB6F524E-1916-2D46-7FF6-BD3D0EB2C144}"/>
                  </a:ext>
                </a:extLst>
              </p:cNvPr>
              <p:cNvPicPr>
                <a:picLocks noChangeAspect="1"/>
              </p:cNvPicPr>
              <p:nvPr/>
            </p:nvPicPr>
            <p:blipFill>
              <a:blip r:embed="rId4"/>
              <a:srcRect r="21784"/>
              <a:stretch/>
            </p:blipFill>
            <p:spPr>
              <a:xfrm>
                <a:off x="3133868" y="724256"/>
                <a:ext cx="1574015" cy="915052"/>
              </a:xfrm>
              <a:prstGeom prst="rect">
                <a:avLst/>
              </a:prstGeom>
              <a:ln w="12700">
                <a:solidFill>
                  <a:schemeClr val="tx1"/>
                </a:solidFill>
              </a:ln>
            </p:spPr>
          </p:pic>
          <p:pic>
            <p:nvPicPr>
              <p:cNvPr id="26" name="Picture 25" descr="A ship in the water&#10;&#10;Description automatically generated">
                <a:extLst>
                  <a:ext uri="{FF2B5EF4-FFF2-40B4-BE49-F238E27FC236}">
                    <a16:creationId xmlns:a16="http://schemas.microsoft.com/office/drawing/2014/main" id="{25062E43-D19C-F9BE-D0EB-E41C0A760DFB}"/>
                  </a:ext>
                </a:extLst>
              </p:cNvPr>
              <p:cNvPicPr>
                <a:picLocks/>
              </p:cNvPicPr>
              <p:nvPr/>
            </p:nvPicPr>
            <p:blipFill>
              <a:blip r:embed="rId5"/>
              <a:stretch>
                <a:fillRect/>
              </a:stretch>
            </p:blipFill>
            <p:spPr>
              <a:xfrm flipH="1">
                <a:off x="3194705" y="770375"/>
                <a:ext cx="1571107" cy="923544"/>
              </a:xfrm>
              <a:prstGeom prst="rect">
                <a:avLst/>
              </a:prstGeom>
              <a:ln w="12700">
                <a:solidFill>
                  <a:schemeClr val="tx1"/>
                </a:solidFill>
              </a:ln>
            </p:spPr>
          </p:pic>
          <p:pic>
            <p:nvPicPr>
              <p:cNvPr id="27" name="Picture 26" descr="A person's hand in gloves&#10;&#10;Description automatically generated">
                <a:extLst>
                  <a:ext uri="{FF2B5EF4-FFF2-40B4-BE49-F238E27FC236}">
                    <a16:creationId xmlns:a16="http://schemas.microsoft.com/office/drawing/2014/main" id="{1250F8B1-8CBC-A92F-FCA0-195F8955EFF8}"/>
                  </a:ext>
                </a:extLst>
              </p:cNvPr>
              <p:cNvPicPr>
                <a:picLocks noChangeAspect="1"/>
              </p:cNvPicPr>
              <p:nvPr/>
            </p:nvPicPr>
            <p:blipFill>
              <a:blip r:embed="rId6"/>
              <a:srcRect l="11798" r="11798"/>
              <a:stretch/>
            </p:blipFill>
            <p:spPr>
              <a:xfrm>
                <a:off x="3252633" y="824986"/>
                <a:ext cx="1571107" cy="935005"/>
              </a:xfrm>
              <a:prstGeom prst="rect">
                <a:avLst/>
              </a:prstGeom>
              <a:ln w="12700">
                <a:solidFill>
                  <a:schemeClr val="tx1"/>
                </a:solidFill>
              </a:ln>
            </p:spPr>
          </p:pic>
        </p:grpSp>
      </p:grpSp>
    </p:spTree>
    <p:extLst>
      <p:ext uri="{BB962C8B-B14F-4D97-AF65-F5344CB8AC3E}">
        <p14:creationId xmlns:p14="http://schemas.microsoft.com/office/powerpoint/2010/main" val="836011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67FDF-31BF-4749-0901-353AC93EA07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089DFC5-D38A-480A-5B2C-2F6AC0B17E0A}"/>
              </a:ext>
            </a:extLst>
          </p:cNvPr>
          <p:cNvSpPr>
            <a:spLocks noGrp="1"/>
          </p:cNvSpPr>
          <p:nvPr>
            <p:ph type="title"/>
          </p:nvPr>
        </p:nvSpPr>
        <p:spPr>
          <a:xfrm>
            <a:off x="2170324" y="1003995"/>
            <a:ext cx="2517351" cy="618385"/>
          </a:xfrm>
        </p:spPr>
        <p:txBody>
          <a:bodyPr>
            <a:normAutofit/>
          </a:bodyPr>
          <a:lstStyle/>
          <a:p>
            <a:pPr algn="ctr"/>
            <a:r>
              <a:rPr lang="en-US" sz="3600" b="1" noProof="1">
                <a:solidFill>
                  <a:srgbClr val="9B3836"/>
                </a:solidFill>
                <a:ea typeface="Verdana" panose="020B0604030504040204" pitchFamily="34" charset="0"/>
                <a:cs typeface="Open Sans" panose="020B0606030504020204" pitchFamily="34" charset="0"/>
              </a:rPr>
              <a:t>Abstract</a:t>
            </a:r>
            <a:endParaRPr lang="en-US" sz="2400" b="1" noProof="1">
              <a:solidFill>
                <a:srgbClr val="9B3836"/>
              </a:solidFill>
              <a:ea typeface="Verdana" panose="020B0604030504040204" pitchFamily="34" charset="0"/>
              <a:cs typeface="Open Sans" panose="020B0606030504020204" pitchFamily="34" charset="0"/>
            </a:endParaRPr>
          </a:p>
        </p:txBody>
      </p:sp>
      <p:grpSp>
        <p:nvGrpSpPr>
          <p:cNvPr id="18" name="Group 17">
            <a:extLst>
              <a:ext uri="{FF2B5EF4-FFF2-40B4-BE49-F238E27FC236}">
                <a16:creationId xmlns:a16="http://schemas.microsoft.com/office/drawing/2014/main" id="{FC2D547E-73F5-4FB3-A154-72BADF64BF63}"/>
              </a:ext>
            </a:extLst>
          </p:cNvPr>
          <p:cNvGrpSpPr/>
          <p:nvPr/>
        </p:nvGrpSpPr>
        <p:grpSpPr>
          <a:xfrm>
            <a:off x="2461988" y="7050549"/>
            <a:ext cx="1765084" cy="1097485"/>
            <a:chOff x="5076338" y="422910"/>
            <a:chExt cx="1941593" cy="1207233"/>
          </a:xfrm>
          <a:solidFill>
            <a:schemeClr val="bg1"/>
          </a:solidFill>
        </p:grpSpPr>
        <p:sp>
          <p:nvSpPr>
            <p:cNvPr id="19" name="Rounded Rectangle 18">
              <a:extLst>
                <a:ext uri="{FF2B5EF4-FFF2-40B4-BE49-F238E27FC236}">
                  <a16:creationId xmlns:a16="http://schemas.microsoft.com/office/drawing/2014/main" id="{45A0C42B-DE02-D1B1-4434-E39EA63E8061}"/>
                </a:ext>
              </a:extLst>
            </p:cNvPr>
            <p:cNvSpPr/>
            <p:nvPr/>
          </p:nvSpPr>
          <p:spPr>
            <a:xfrm>
              <a:off x="5076338" y="422910"/>
              <a:ext cx="1734304" cy="1033271"/>
            </a:xfrm>
            <a:prstGeom prst="roundRect">
              <a:avLst>
                <a:gd name="adj" fmla="val 0"/>
              </a:avLst>
            </a:prstGeom>
            <a:grpFill/>
            <a:ln w="19050">
              <a:solidFill>
                <a:schemeClr val="tx1">
                  <a:lumMod val="85000"/>
                  <a:lumOff val="1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i="1" dirty="0">
                <a:solidFill>
                  <a:schemeClr val="tx1"/>
                </a:solidFill>
              </a:endParaRPr>
            </a:p>
          </p:txBody>
        </p:sp>
        <p:sp>
          <p:nvSpPr>
            <p:cNvPr id="20" name="Rounded Rectangle 19">
              <a:extLst>
                <a:ext uri="{FF2B5EF4-FFF2-40B4-BE49-F238E27FC236}">
                  <a16:creationId xmlns:a16="http://schemas.microsoft.com/office/drawing/2014/main" id="{AC1BC510-8352-BB0B-1401-7F9A62EF8CE9}"/>
                </a:ext>
              </a:extLst>
            </p:cNvPr>
            <p:cNvSpPr/>
            <p:nvPr/>
          </p:nvSpPr>
          <p:spPr>
            <a:xfrm>
              <a:off x="5145432" y="480898"/>
              <a:ext cx="1734303" cy="1033271"/>
            </a:xfrm>
            <a:prstGeom prst="roundRect">
              <a:avLst>
                <a:gd name="adj" fmla="val 0"/>
              </a:avLst>
            </a:prstGeom>
            <a:grpFill/>
            <a:ln w="19050">
              <a:solidFill>
                <a:schemeClr val="tx1">
                  <a:lumMod val="85000"/>
                  <a:lumOff val="1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i="1" dirty="0">
                <a:solidFill>
                  <a:schemeClr val="tx1"/>
                </a:solidFill>
              </a:endParaRPr>
            </a:p>
          </p:txBody>
        </p:sp>
        <p:sp>
          <p:nvSpPr>
            <p:cNvPr id="21" name="Rounded Rectangle 20">
              <a:extLst>
                <a:ext uri="{FF2B5EF4-FFF2-40B4-BE49-F238E27FC236}">
                  <a16:creationId xmlns:a16="http://schemas.microsoft.com/office/drawing/2014/main" id="{4873E020-ED74-361F-866C-87000E21AA7E}"/>
                </a:ext>
              </a:extLst>
            </p:cNvPr>
            <p:cNvSpPr/>
            <p:nvPr/>
          </p:nvSpPr>
          <p:spPr>
            <a:xfrm>
              <a:off x="5214529" y="538884"/>
              <a:ext cx="1734303" cy="1033271"/>
            </a:xfrm>
            <a:prstGeom prst="roundRect">
              <a:avLst>
                <a:gd name="adj" fmla="val 0"/>
              </a:avLst>
            </a:prstGeom>
            <a:grpFill/>
            <a:ln w="19050">
              <a:solidFill>
                <a:schemeClr val="tx1">
                  <a:lumMod val="85000"/>
                  <a:lumOff val="1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i="1" dirty="0">
                <a:solidFill>
                  <a:schemeClr val="tx1"/>
                </a:solidFill>
              </a:endParaRPr>
            </a:p>
          </p:txBody>
        </p:sp>
        <p:sp>
          <p:nvSpPr>
            <p:cNvPr id="22" name="Rounded Rectangle 21">
              <a:extLst>
                <a:ext uri="{FF2B5EF4-FFF2-40B4-BE49-F238E27FC236}">
                  <a16:creationId xmlns:a16="http://schemas.microsoft.com/office/drawing/2014/main" id="{462156BE-8C54-EAEC-A86F-F513A929EBE5}"/>
                </a:ext>
              </a:extLst>
            </p:cNvPr>
            <p:cNvSpPr/>
            <p:nvPr/>
          </p:nvSpPr>
          <p:spPr>
            <a:xfrm>
              <a:off x="5283628" y="596872"/>
              <a:ext cx="1734303" cy="1033271"/>
            </a:xfrm>
            <a:prstGeom prst="roundRect">
              <a:avLst>
                <a:gd name="adj" fmla="val 0"/>
              </a:avLst>
            </a:prstGeom>
            <a:grpFill/>
            <a:ln w="19050">
              <a:solidFill>
                <a:schemeClr val="tx1">
                  <a:lumMod val="85000"/>
                  <a:lumOff val="1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1550" i="1" dirty="0">
                  <a:solidFill>
                    <a:schemeClr val="tx1"/>
                  </a:solidFill>
                </a:rPr>
                <a:t>Q: “What movie is this frame from?”</a:t>
              </a:r>
            </a:p>
          </p:txBody>
        </p:sp>
      </p:grpSp>
      <p:grpSp>
        <p:nvGrpSpPr>
          <p:cNvPr id="23" name="Group 22">
            <a:extLst>
              <a:ext uri="{FF2B5EF4-FFF2-40B4-BE49-F238E27FC236}">
                <a16:creationId xmlns:a16="http://schemas.microsoft.com/office/drawing/2014/main" id="{AD6503EB-ECDA-93AC-C4CF-1EBC34A906EE}"/>
              </a:ext>
            </a:extLst>
          </p:cNvPr>
          <p:cNvGrpSpPr/>
          <p:nvPr/>
        </p:nvGrpSpPr>
        <p:grpSpPr>
          <a:xfrm>
            <a:off x="2497764" y="8371132"/>
            <a:ext cx="1751602" cy="1094512"/>
            <a:chOff x="3072138" y="665479"/>
            <a:chExt cx="1751602" cy="1094512"/>
          </a:xfrm>
        </p:grpSpPr>
        <p:pic>
          <p:nvPicPr>
            <p:cNvPr id="24" name="Picture 23">
              <a:extLst>
                <a:ext uri="{FF2B5EF4-FFF2-40B4-BE49-F238E27FC236}">
                  <a16:creationId xmlns:a16="http://schemas.microsoft.com/office/drawing/2014/main" id="{24C85449-BBD3-7CAE-ADE3-1655DCC722D8}"/>
                </a:ext>
              </a:extLst>
            </p:cNvPr>
            <p:cNvPicPr>
              <a:picLocks noChangeAspect="1"/>
            </p:cNvPicPr>
            <p:nvPr/>
          </p:nvPicPr>
          <p:blipFill>
            <a:blip r:embed="rId3"/>
            <a:srcRect l="16658" r="8026"/>
            <a:stretch/>
          </p:blipFill>
          <p:spPr>
            <a:xfrm>
              <a:off x="3072138" y="665479"/>
              <a:ext cx="1574908" cy="927710"/>
            </a:xfrm>
            <a:prstGeom prst="rect">
              <a:avLst/>
            </a:prstGeom>
            <a:ln w="12700">
              <a:solidFill>
                <a:schemeClr val="tx1"/>
              </a:solidFill>
            </a:ln>
          </p:spPr>
        </p:pic>
        <p:pic>
          <p:nvPicPr>
            <p:cNvPr id="25" name="Picture 24" descr="A group of people standing in a field with a group of people standing in a field&#10;&#10;Description automatically generated">
              <a:extLst>
                <a:ext uri="{FF2B5EF4-FFF2-40B4-BE49-F238E27FC236}">
                  <a16:creationId xmlns:a16="http://schemas.microsoft.com/office/drawing/2014/main" id="{1F550344-769F-0A56-7EC4-6F207433B305}"/>
                </a:ext>
              </a:extLst>
            </p:cNvPr>
            <p:cNvPicPr>
              <a:picLocks noChangeAspect="1"/>
            </p:cNvPicPr>
            <p:nvPr/>
          </p:nvPicPr>
          <p:blipFill>
            <a:blip r:embed="rId4"/>
            <a:srcRect r="21784"/>
            <a:stretch/>
          </p:blipFill>
          <p:spPr>
            <a:xfrm>
              <a:off x="3133868" y="724256"/>
              <a:ext cx="1574015" cy="915052"/>
            </a:xfrm>
            <a:prstGeom prst="rect">
              <a:avLst/>
            </a:prstGeom>
            <a:ln w="12700">
              <a:solidFill>
                <a:schemeClr val="tx1"/>
              </a:solidFill>
            </a:ln>
          </p:spPr>
        </p:pic>
        <p:pic>
          <p:nvPicPr>
            <p:cNvPr id="26" name="Picture 25" descr="A ship in the water&#10;&#10;Description automatically generated">
              <a:extLst>
                <a:ext uri="{FF2B5EF4-FFF2-40B4-BE49-F238E27FC236}">
                  <a16:creationId xmlns:a16="http://schemas.microsoft.com/office/drawing/2014/main" id="{5089225F-A2FF-216E-4B67-E6753EDAE703}"/>
                </a:ext>
              </a:extLst>
            </p:cNvPr>
            <p:cNvPicPr>
              <a:picLocks/>
            </p:cNvPicPr>
            <p:nvPr/>
          </p:nvPicPr>
          <p:blipFill>
            <a:blip r:embed="rId5"/>
            <a:stretch>
              <a:fillRect/>
            </a:stretch>
          </p:blipFill>
          <p:spPr>
            <a:xfrm flipH="1">
              <a:off x="3194705" y="770375"/>
              <a:ext cx="1571107" cy="923544"/>
            </a:xfrm>
            <a:prstGeom prst="rect">
              <a:avLst/>
            </a:prstGeom>
            <a:ln w="12700">
              <a:solidFill>
                <a:schemeClr val="tx1"/>
              </a:solidFill>
            </a:ln>
          </p:spPr>
        </p:pic>
        <p:pic>
          <p:nvPicPr>
            <p:cNvPr id="27" name="Picture 26" descr="A person's hand in gloves&#10;&#10;Description automatically generated">
              <a:extLst>
                <a:ext uri="{FF2B5EF4-FFF2-40B4-BE49-F238E27FC236}">
                  <a16:creationId xmlns:a16="http://schemas.microsoft.com/office/drawing/2014/main" id="{AF3BF1A7-635E-29BA-6750-73EFBC42B543}"/>
                </a:ext>
              </a:extLst>
            </p:cNvPr>
            <p:cNvPicPr>
              <a:picLocks noChangeAspect="1"/>
            </p:cNvPicPr>
            <p:nvPr/>
          </p:nvPicPr>
          <p:blipFill>
            <a:blip r:embed="rId6"/>
            <a:srcRect l="11798" r="11798"/>
            <a:stretch/>
          </p:blipFill>
          <p:spPr>
            <a:xfrm>
              <a:off x="3252633" y="824986"/>
              <a:ext cx="1571107" cy="935005"/>
            </a:xfrm>
            <a:prstGeom prst="rect">
              <a:avLst/>
            </a:prstGeom>
            <a:ln w="12700">
              <a:solidFill>
                <a:schemeClr val="tx1"/>
              </a:solidFill>
            </a:ln>
          </p:spPr>
        </p:pic>
      </p:grpSp>
      <p:sp>
        <p:nvSpPr>
          <p:cNvPr id="7" name="Title 3">
            <a:extLst>
              <a:ext uri="{FF2B5EF4-FFF2-40B4-BE49-F238E27FC236}">
                <a16:creationId xmlns:a16="http://schemas.microsoft.com/office/drawing/2014/main" id="{C38158FA-7704-730D-C1C0-AF23FDA1BDA5}"/>
              </a:ext>
            </a:extLst>
          </p:cNvPr>
          <p:cNvSpPr txBox="1">
            <a:spLocks/>
          </p:cNvSpPr>
          <p:nvPr/>
        </p:nvSpPr>
        <p:spPr>
          <a:xfrm>
            <a:off x="2044455" y="2213780"/>
            <a:ext cx="2769086" cy="82307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b="0" kern="1200">
                <a:solidFill>
                  <a:schemeClr val="tx1"/>
                </a:solidFill>
                <a:latin typeface="+mj-lt"/>
                <a:ea typeface="+mj-ea"/>
                <a:cs typeface="+mj-cs"/>
              </a:defRPr>
            </a:lvl1pPr>
          </a:lstStyle>
          <a:p>
            <a:pPr algn="ctr"/>
            <a:r>
              <a:rPr lang="en-US" sz="3600" b="1" noProof="1">
                <a:solidFill>
                  <a:srgbClr val="9B3836"/>
                </a:solidFill>
                <a:ea typeface="Verdana" panose="020B0604030504040204" pitchFamily="34" charset="0"/>
                <a:cs typeface="Open Sans" panose="020B0606030504020204" pitchFamily="34" charset="0"/>
              </a:rPr>
              <a:t>Intuition</a:t>
            </a:r>
          </a:p>
        </p:txBody>
      </p:sp>
      <p:sp>
        <p:nvSpPr>
          <p:cNvPr id="8" name="Rectangle 7">
            <a:extLst>
              <a:ext uri="{FF2B5EF4-FFF2-40B4-BE49-F238E27FC236}">
                <a16:creationId xmlns:a16="http://schemas.microsoft.com/office/drawing/2014/main" id="{20726077-D48D-8B88-7FA8-43AF08C83CC1}"/>
              </a:ext>
            </a:extLst>
          </p:cNvPr>
          <p:cNvSpPr/>
          <p:nvPr/>
        </p:nvSpPr>
        <p:spPr>
          <a:xfrm>
            <a:off x="850281" y="1622380"/>
            <a:ext cx="5157437" cy="54095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Paper Abstract</a:t>
            </a:r>
          </a:p>
        </p:txBody>
      </p:sp>
      <p:sp>
        <p:nvSpPr>
          <p:cNvPr id="9" name="Rectangle 8">
            <a:extLst>
              <a:ext uri="{FF2B5EF4-FFF2-40B4-BE49-F238E27FC236}">
                <a16:creationId xmlns:a16="http://schemas.microsoft.com/office/drawing/2014/main" id="{DB54A087-E207-086C-0767-1B699F1F2451}"/>
              </a:ext>
            </a:extLst>
          </p:cNvPr>
          <p:cNvSpPr/>
          <p:nvPr/>
        </p:nvSpPr>
        <p:spPr>
          <a:xfrm>
            <a:off x="850281" y="3036849"/>
            <a:ext cx="5157438" cy="272461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lgn="just">
              <a:buFont typeface="Arial" panose="020B0604020202020204" pitchFamily="34" charset="0"/>
              <a:buChar char="•"/>
            </a:pPr>
            <a:r>
              <a:rPr lang="en-US" dirty="0">
                <a:solidFill>
                  <a:schemeClr val="tx1"/>
                </a:solidFill>
              </a:rPr>
              <a:t>Contextualize problem</a:t>
            </a:r>
          </a:p>
          <a:p>
            <a:pPr marL="285750" indent="-285750" algn="just">
              <a:buFont typeface="Arial" panose="020B0604020202020204" pitchFamily="34" charset="0"/>
              <a:buChar char="•"/>
            </a:pPr>
            <a:endParaRPr lang="en-US" dirty="0">
              <a:solidFill>
                <a:schemeClr val="tx1"/>
              </a:solidFill>
            </a:endParaRPr>
          </a:p>
          <a:p>
            <a:pPr marL="285750" indent="-285750" algn="just">
              <a:buFont typeface="Arial" panose="020B0604020202020204" pitchFamily="34" charset="0"/>
              <a:buChar char="•"/>
            </a:pPr>
            <a:r>
              <a:rPr lang="en-US" dirty="0">
                <a:solidFill>
                  <a:schemeClr val="tx1"/>
                </a:solidFill>
              </a:rPr>
              <a:t>Explain why it’s difficult</a:t>
            </a:r>
          </a:p>
          <a:p>
            <a:pPr marL="742950" lvl="1" indent="-285750" algn="just">
              <a:buFont typeface="Arial" panose="020B0604020202020204" pitchFamily="34" charset="0"/>
              <a:buChar char="•"/>
            </a:pPr>
            <a:r>
              <a:rPr lang="en-US" dirty="0">
                <a:solidFill>
                  <a:schemeClr val="tx1"/>
                </a:solidFill>
              </a:rPr>
              <a:t>We can’t use logits</a:t>
            </a:r>
          </a:p>
          <a:p>
            <a:pPr marL="742950" lvl="1" indent="-285750" algn="just">
              <a:buFont typeface="Arial" panose="020B0604020202020204" pitchFamily="34" charset="0"/>
              <a:buChar char="•"/>
            </a:pPr>
            <a:r>
              <a:rPr lang="en-US" dirty="0">
                <a:solidFill>
                  <a:schemeClr val="tx1"/>
                </a:solidFill>
              </a:rPr>
              <a:t>We always have uncertainty on the result</a:t>
            </a:r>
          </a:p>
          <a:p>
            <a:pPr marL="285750" indent="-285750" algn="just">
              <a:buFont typeface="Arial" panose="020B0604020202020204" pitchFamily="34" charset="0"/>
              <a:buChar char="•"/>
            </a:pPr>
            <a:endParaRPr lang="en-US" dirty="0">
              <a:solidFill>
                <a:schemeClr val="tx1"/>
              </a:solidFill>
            </a:endParaRPr>
          </a:p>
          <a:p>
            <a:pPr marL="285750" indent="-285750" algn="just">
              <a:buFont typeface="Arial" panose="020B0604020202020204" pitchFamily="34" charset="0"/>
              <a:buChar char="•"/>
            </a:pPr>
            <a:r>
              <a:rPr lang="en-US" dirty="0">
                <a:solidFill>
                  <a:schemeClr val="tx1"/>
                </a:solidFill>
              </a:rPr>
              <a:t>Given these constraints: Describe the properties that the task we are assembling should have</a:t>
            </a:r>
          </a:p>
        </p:txBody>
      </p:sp>
      <p:sp>
        <p:nvSpPr>
          <p:cNvPr id="12" name="Rectangle 11">
            <a:extLst>
              <a:ext uri="{FF2B5EF4-FFF2-40B4-BE49-F238E27FC236}">
                <a16:creationId xmlns:a16="http://schemas.microsoft.com/office/drawing/2014/main" id="{3EB85B2E-21BD-C95F-DE99-690E970181DA}"/>
              </a:ext>
            </a:extLst>
          </p:cNvPr>
          <p:cNvSpPr/>
          <p:nvPr/>
        </p:nvSpPr>
        <p:spPr>
          <a:xfrm>
            <a:off x="850279" y="6862136"/>
            <a:ext cx="5157438" cy="272461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lgn="just">
              <a:buFont typeface="Arial" panose="020B0604020202020204" pitchFamily="34" charset="0"/>
              <a:buChar char="•"/>
            </a:pPr>
            <a:endParaRPr lang="en-US" dirty="0">
              <a:solidFill>
                <a:schemeClr val="tx1"/>
              </a:solidFill>
            </a:endParaRPr>
          </a:p>
        </p:txBody>
      </p:sp>
      <p:sp>
        <p:nvSpPr>
          <p:cNvPr id="13" name="Title 3">
            <a:extLst>
              <a:ext uri="{FF2B5EF4-FFF2-40B4-BE49-F238E27FC236}">
                <a16:creationId xmlns:a16="http://schemas.microsoft.com/office/drawing/2014/main" id="{970E3C56-7D7D-DC21-4690-8D27F789701C}"/>
              </a:ext>
            </a:extLst>
          </p:cNvPr>
          <p:cNvSpPr txBox="1">
            <a:spLocks/>
          </p:cNvSpPr>
          <p:nvPr/>
        </p:nvSpPr>
        <p:spPr>
          <a:xfrm>
            <a:off x="850279" y="6039066"/>
            <a:ext cx="5129558" cy="82307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b="0" kern="1200">
                <a:solidFill>
                  <a:schemeClr val="tx1"/>
                </a:solidFill>
                <a:latin typeface="+mj-lt"/>
                <a:ea typeface="+mj-ea"/>
                <a:cs typeface="+mj-cs"/>
              </a:defRPr>
            </a:lvl1pPr>
          </a:lstStyle>
          <a:p>
            <a:pPr algn="ctr"/>
            <a:r>
              <a:rPr lang="en-US" sz="3600" b="1" noProof="1">
                <a:solidFill>
                  <a:srgbClr val="9B3836"/>
                </a:solidFill>
                <a:ea typeface="Verdana" panose="020B0604030504040204" pitchFamily="34" charset="0"/>
                <a:cs typeface="Open Sans" panose="020B0606030504020204" pitchFamily="34" charset="0"/>
              </a:rPr>
              <a:t>Interactive Quiz</a:t>
            </a:r>
          </a:p>
        </p:txBody>
      </p:sp>
      <p:pic>
        <p:nvPicPr>
          <p:cNvPr id="16" name="Graphic 15" descr="Circle with left arrow outline">
            <a:extLst>
              <a:ext uri="{FF2B5EF4-FFF2-40B4-BE49-F238E27FC236}">
                <a16:creationId xmlns:a16="http://schemas.microsoft.com/office/drawing/2014/main" id="{37399248-58B3-92EE-73D4-79C2D7340AE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65437" y="7767244"/>
            <a:ext cx="914400" cy="914400"/>
          </a:xfrm>
          <a:prstGeom prst="rect">
            <a:avLst/>
          </a:prstGeom>
        </p:spPr>
      </p:pic>
      <p:pic>
        <p:nvPicPr>
          <p:cNvPr id="17" name="Graphic 16" descr="Circle with left arrow outline">
            <a:extLst>
              <a:ext uri="{FF2B5EF4-FFF2-40B4-BE49-F238E27FC236}">
                <a16:creationId xmlns:a16="http://schemas.microsoft.com/office/drawing/2014/main" id="{F959804E-567E-7B15-5666-AE7A9D405E2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850279" y="7767244"/>
            <a:ext cx="914400" cy="914400"/>
          </a:xfrm>
          <a:prstGeom prst="rect">
            <a:avLst/>
          </a:prstGeom>
        </p:spPr>
      </p:pic>
      <p:sp>
        <p:nvSpPr>
          <p:cNvPr id="29" name="Rectangle 28">
            <a:extLst>
              <a:ext uri="{FF2B5EF4-FFF2-40B4-BE49-F238E27FC236}">
                <a16:creationId xmlns:a16="http://schemas.microsoft.com/office/drawing/2014/main" id="{02025FF7-633A-F881-B388-F62B81A675E6}"/>
              </a:ext>
            </a:extLst>
          </p:cNvPr>
          <p:cNvSpPr/>
          <p:nvPr/>
        </p:nvSpPr>
        <p:spPr>
          <a:xfrm>
            <a:off x="850279" y="9711106"/>
            <a:ext cx="5157438" cy="184155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lgn="just">
              <a:buFont typeface="Arial" panose="020B0604020202020204" pitchFamily="34" charset="0"/>
              <a:buChar char="•"/>
            </a:pPr>
            <a:r>
              <a:rPr lang="en-US" dirty="0">
                <a:solidFill>
                  <a:schemeClr val="tx1"/>
                </a:solidFill>
              </a:rPr>
              <a:t>Chosen frames here are the ones in appendix.</a:t>
            </a:r>
          </a:p>
          <a:p>
            <a:pPr marL="742950" lvl="1" indent="-285750" algn="just">
              <a:buFont typeface="Arial" panose="020B0604020202020204" pitchFamily="34" charset="0"/>
              <a:buChar char="•"/>
            </a:pPr>
            <a:r>
              <a:rPr lang="en-US" dirty="0">
                <a:solidFill>
                  <a:schemeClr val="tx1"/>
                </a:solidFill>
              </a:rPr>
              <a:t>Very neutral and most VLMs got them right.</a:t>
            </a:r>
          </a:p>
          <a:p>
            <a:pPr marL="285750" indent="-285750" algn="just">
              <a:buFont typeface="Arial" panose="020B0604020202020204" pitchFamily="34" charset="0"/>
              <a:buChar char="•"/>
            </a:pPr>
            <a:endParaRPr lang="en-US" dirty="0">
              <a:solidFill>
                <a:schemeClr val="tx1"/>
              </a:solidFill>
            </a:endParaRPr>
          </a:p>
          <a:p>
            <a:pPr marL="285750" indent="-285750" algn="just">
              <a:buFont typeface="Arial" panose="020B0604020202020204" pitchFamily="34" charset="0"/>
              <a:buChar char="•"/>
            </a:pPr>
            <a:r>
              <a:rPr lang="en-US" dirty="0">
                <a:solidFill>
                  <a:schemeClr val="tx1"/>
                </a:solidFill>
              </a:rPr>
              <a:t>By now, the user should be convinced that getting this task right by chance is almost impossible. </a:t>
            </a:r>
          </a:p>
        </p:txBody>
      </p:sp>
    </p:spTree>
    <p:extLst>
      <p:ext uri="{BB962C8B-B14F-4D97-AF65-F5344CB8AC3E}">
        <p14:creationId xmlns:p14="http://schemas.microsoft.com/office/powerpoint/2010/main" val="40820764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811DC-13C0-BF5C-B656-34EBAC2FE60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1542A11-4D47-7C6E-2EAB-9FAECE48A5CC}"/>
              </a:ext>
            </a:extLst>
          </p:cNvPr>
          <p:cNvSpPr>
            <a:spLocks noGrp="1"/>
          </p:cNvSpPr>
          <p:nvPr>
            <p:ph type="title"/>
          </p:nvPr>
        </p:nvSpPr>
        <p:spPr>
          <a:xfrm>
            <a:off x="2170324" y="1003995"/>
            <a:ext cx="2517351" cy="618385"/>
          </a:xfrm>
        </p:spPr>
        <p:txBody>
          <a:bodyPr>
            <a:normAutofit fontScale="90000"/>
          </a:bodyPr>
          <a:lstStyle/>
          <a:p>
            <a:pPr algn="ctr"/>
            <a:r>
              <a:rPr lang="en-US" sz="3600" b="1" noProof="1">
                <a:solidFill>
                  <a:srgbClr val="9B3836"/>
                </a:solidFill>
                <a:ea typeface="Verdana" panose="020B0604030504040204" pitchFamily="34" charset="0"/>
                <a:cs typeface="Open Sans" panose="020B0606030504020204" pitchFamily="34" charset="0"/>
              </a:rPr>
              <a:t>MovieTection</a:t>
            </a:r>
            <a:endParaRPr lang="en-US" sz="2400" b="1" noProof="1">
              <a:solidFill>
                <a:srgbClr val="9B3836"/>
              </a:solidFill>
              <a:ea typeface="Verdana" panose="020B0604030504040204" pitchFamily="34" charset="0"/>
              <a:cs typeface="Open Sans" panose="020B0606030504020204" pitchFamily="34" charset="0"/>
            </a:endParaRPr>
          </a:p>
        </p:txBody>
      </p:sp>
      <p:sp>
        <p:nvSpPr>
          <p:cNvPr id="8" name="Rectangle 7">
            <a:extLst>
              <a:ext uri="{FF2B5EF4-FFF2-40B4-BE49-F238E27FC236}">
                <a16:creationId xmlns:a16="http://schemas.microsoft.com/office/drawing/2014/main" id="{F1FBDBB6-9E59-4C48-4118-67B89C5ACFBF}"/>
              </a:ext>
            </a:extLst>
          </p:cNvPr>
          <p:cNvSpPr/>
          <p:nvPr/>
        </p:nvSpPr>
        <p:spPr>
          <a:xfrm>
            <a:off x="795888" y="1622380"/>
            <a:ext cx="5266225" cy="184155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dirty="0">
                <a:solidFill>
                  <a:schemeClr val="tx1"/>
                </a:solidFill>
              </a:rPr>
              <a:t>Explain that we perform analysis at a larger scale</a:t>
            </a:r>
          </a:p>
          <a:p>
            <a:pPr marL="285750" indent="-285750">
              <a:buFont typeface="Arial" panose="020B0604020202020204" pitchFamily="34" charset="0"/>
              <a:buChar char="•"/>
            </a:pPr>
            <a:endParaRPr lang="en-US" dirty="0">
              <a:solidFill>
                <a:schemeClr val="tx1"/>
              </a:solidFill>
            </a:endParaRPr>
          </a:p>
          <a:p>
            <a:pPr marL="285750" indent="-285750">
              <a:buFont typeface="Arial" panose="020B0604020202020204" pitchFamily="34" charset="0"/>
              <a:buChar char="•"/>
            </a:pPr>
            <a:r>
              <a:rPr lang="en-US" dirty="0">
                <a:solidFill>
                  <a:schemeClr val="tx1"/>
                </a:solidFill>
              </a:rPr>
              <a:t>Introduce the data properties</a:t>
            </a:r>
          </a:p>
          <a:p>
            <a:pPr marL="285750" indent="-285750">
              <a:buFont typeface="Arial" panose="020B0604020202020204" pitchFamily="34" charset="0"/>
              <a:buChar char="•"/>
            </a:pPr>
            <a:endParaRPr lang="en-US" dirty="0">
              <a:solidFill>
                <a:schemeClr val="tx1"/>
              </a:solidFill>
            </a:endParaRPr>
          </a:p>
          <a:p>
            <a:pPr marL="285750" indent="-285750">
              <a:buFont typeface="Arial" panose="020B0604020202020204" pitchFamily="34" charset="0"/>
              <a:buChar char="•"/>
            </a:pPr>
            <a:r>
              <a:rPr lang="en-US" dirty="0">
                <a:solidFill>
                  <a:schemeClr val="tx1"/>
                </a:solidFill>
              </a:rPr>
              <a:t>Mention that we also generate captions for each frame</a:t>
            </a:r>
          </a:p>
          <a:p>
            <a:pPr marL="285750" indent="-285750">
              <a:buFont typeface="Arial" panose="020B0604020202020204" pitchFamily="34" charset="0"/>
              <a:buChar char="•"/>
            </a:pPr>
            <a:endParaRPr lang="en-US" dirty="0">
              <a:solidFill>
                <a:schemeClr val="tx1"/>
              </a:solidFill>
            </a:endParaRPr>
          </a:p>
        </p:txBody>
      </p:sp>
      <p:sp>
        <p:nvSpPr>
          <p:cNvPr id="12" name="Rectangle 11">
            <a:extLst>
              <a:ext uri="{FF2B5EF4-FFF2-40B4-BE49-F238E27FC236}">
                <a16:creationId xmlns:a16="http://schemas.microsoft.com/office/drawing/2014/main" id="{2CE3E5AC-6A80-D424-0B13-B4E79B74E465}"/>
              </a:ext>
            </a:extLst>
          </p:cNvPr>
          <p:cNvSpPr/>
          <p:nvPr/>
        </p:nvSpPr>
        <p:spPr>
          <a:xfrm>
            <a:off x="850279" y="4617702"/>
            <a:ext cx="5157438" cy="823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lgn="just">
              <a:buFont typeface="Arial" panose="020B0604020202020204" pitchFamily="34" charset="0"/>
              <a:buChar char="•"/>
            </a:pPr>
            <a:r>
              <a:rPr lang="en-US" dirty="0">
                <a:solidFill>
                  <a:schemeClr val="tx1"/>
                </a:solidFill>
              </a:rPr>
              <a:t>Explain DIS-CO Pipeline and the two variants</a:t>
            </a:r>
          </a:p>
          <a:p>
            <a:pPr marL="742950" lvl="1" indent="-285750" algn="just">
              <a:buFont typeface="Arial" panose="020B0604020202020204" pitchFamily="34" charset="0"/>
              <a:buChar char="•"/>
            </a:pPr>
            <a:r>
              <a:rPr lang="en-US" dirty="0">
                <a:solidFill>
                  <a:schemeClr val="tx1"/>
                </a:solidFill>
              </a:rPr>
              <a:t>DIS-CO and </a:t>
            </a:r>
            <a:r>
              <a:rPr lang="en-US" b="0" i="0" dirty="0">
                <a:solidFill>
                  <a:srgbClr val="1F1F1F"/>
                </a:solidFill>
                <a:effectLst/>
                <a:latin typeface="Google Sans"/>
              </a:rPr>
              <a:t>⌊DIS-CO⌋</a:t>
            </a:r>
            <a:endParaRPr lang="en-US" dirty="0">
              <a:solidFill>
                <a:schemeClr val="tx1"/>
              </a:solidFill>
            </a:endParaRPr>
          </a:p>
        </p:txBody>
      </p:sp>
      <p:sp>
        <p:nvSpPr>
          <p:cNvPr id="13" name="Title 3">
            <a:extLst>
              <a:ext uri="{FF2B5EF4-FFF2-40B4-BE49-F238E27FC236}">
                <a16:creationId xmlns:a16="http://schemas.microsoft.com/office/drawing/2014/main" id="{76A0FDC7-CC91-7482-CE0E-E9440F4B0B3D}"/>
              </a:ext>
            </a:extLst>
          </p:cNvPr>
          <p:cNvSpPr txBox="1">
            <a:spLocks/>
          </p:cNvSpPr>
          <p:nvPr/>
        </p:nvSpPr>
        <p:spPr>
          <a:xfrm>
            <a:off x="850279" y="3794632"/>
            <a:ext cx="5129558" cy="82307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b="0" kern="1200">
                <a:solidFill>
                  <a:schemeClr val="tx1"/>
                </a:solidFill>
                <a:latin typeface="+mj-lt"/>
                <a:ea typeface="+mj-ea"/>
                <a:cs typeface="+mj-cs"/>
              </a:defRPr>
            </a:lvl1pPr>
          </a:lstStyle>
          <a:p>
            <a:pPr algn="ctr"/>
            <a:r>
              <a:rPr lang="en-US" sz="3600" b="1" noProof="1">
                <a:solidFill>
                  <a:srgbClr val="9B3836"/>
                </a:solidFill>
                <a:ea typeface="Verdana" panose="020B0604030504040204" pitchFamily="34" charset="0"/>
                <a:cs typeface="Open Sans" panose="020B0606030504020204" pitchFamily="34" charset="0"/>
              </a:rPr>
              <a:t>DIS-CO</a:t>
            </a:r>
          </a:p>
        </p:txBody>
      </p:sp>
      <p:sp>
        <p:nvSpPr>
          <p:cNvPr id="5" name="Rectangle 4">
            <a:extLst>
              <a:ext uri="{FF2B5EF4-FFF2-40B4-BE49-F238E27FC236}">
                <a16:creationId xmlns:a16="http://schemas.microsoft.com/office/drawing/2014/main" id="{DADC9034-4F51-5B6B-0B20-0B75FDB1B331}"/>
              </a:ext>
            </a:extLst>
          </p:cNvPr>
          <p:cNvSpPr/>
          <p:nvPr/>
        </p:nvSpPr>
        <p:spPr>
          <a:xfrm>
            <a:off x="850281" y="6691774"/>
            <a:ext cx="5157438" cy="82307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lgn="just">
              <a:buFont typeface="Arial" panose="020B0604020202020204" pitchFamily="34" charset="0"/>
              <a:buChar char="•"/>
            </a:pPr>
            <a:endParaRPr lang="en-US" dirty="0">
              <a:solidFill>
                <a:schemeClr val="tx1"/>
              </a:solidFill>
            </a:endParaRPr>
          </a:p>
        </p:txBody>
      </p:sp>
      <p:sp>
        <p:nvSpPr>
          <p:cNvPr id="6" name="Title 3">
            <a:extLst>
              <a:ext uri="{FF2B5EF4-FFF2-40B4-BE49-F238E27FC236}">
                <a16:creationId xmlns:a16="http://schemas.microsoft.com/office/drawing/2014/main" id="{15850A87-0866-4AA6-C85E-8983DC6D7497}"/>
              </a:ext>
            </a:extLst>
          </p:cNvPr>
          <p:cNvSpPr txBox="1">
            <a:spLocks/>
          </p:cNvSpPr>
          <p:nvPr/>
        </p:nvSpPr>
        <p:spPr>
          <a:xfrm>
            <a:off x="850281" y="5868704"/>
            <a:ext cx="5129558" cy="82307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b="0" kern="1200">
                <a:solidFill>
                  <a:schemeClr val="tx1"/>
                </a:solidFill>
                <a:latin typeface="+mj-lt"/>
                <a:ea typeface="+mj-ea"/>
                <a:cs typeface="+mj-cs"/>
              </a:defRPr>
            </a:lvl1pPr>
          </a:lstStyle>
          <a:p>
            <a:pPr algn="ctr"/>
            <a:r>
              <a:rPr lang="en-US" sz="3600" b="1" noProof="1">
                <a:solidFill>
                  <a:srgbClr val="9B3836"/>
                </a:solidFill>
                <a:ea typeface="Verdana" panose="020B0604030504040204" pitchFamily="34" charset="0"/>
                <a:cs typeface="Open Sans" panose="020B0606030504020204" pitchFamily="34" charset="0"/>
              </a:rPr>
              <a:t>Show Few Results</a:t>
            </a:r>
          </a:p>
        </p:txBody>
      </p:sp>
    </p:spTree>
    <p:extLst>
      <p:ext uri="{BB962C8B-B14F-4D97-AF65-F5344CB8AC3E}">
        <p14:creationId xmlns:p14="http://schemas.microsoft.com/office/powerpoint/2010/main" val="1468641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567F8-78D0-2EEF-5BE9-F65BF5E7CE4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6C0D24-0D9B-FE7C-5612-28F249E89B1B}"/>
              </a:ext>
            </a:extLst>
          </p:cNvPr>
          <p:cNvSpPr>
            <a:spLocks noGrp="1"/>
          </p:cNvSpPr>
          <p:nvPr>
            <p:ph type="sldNum" sz="quarter" idx="12"/>
          </p:nvPr>
        </p:nvSpPr>
        <p:spPr/>
        <p:txBody>
          <a:bodyPr/>
          <a:lstStyle/>
          <a:p>
            <a:fld id="{28FA43E8-6E12-5244-BC34-D42229B1484F}" type="slidenum">
              <a:rPr lang="en-US" noProof="1" smtClean="0"/>
              <a:t>26</a:t>
            </a:fld>
            <a:endParaRPr lang="en-US" noProof="1"/>
          </a:p>
        </p:txBody>
      </p:sp>
      <p:sp>
        <p:nvSpPr>
          <p:cNvPr id="5" name="Title 4">
            <a:extLst>
              <a:ext uri="{FF2B5EF4-FFF2-40B4-BE49-F238E27FC236}">
                <a16:creationId xmlns:a16="http://schemas.microsoft.com/office/drawing/2014/main" id="{68823D73-B101-7C19-498D-4C8CDD4F402E}"/>
              </a:ext>
            </a:extLst>
          </p:cNvPr>
          <p:cNvSpPr>
            <a:spLocks noGrp="1"/>
          </p:cNvSpPr>
          <p:nvPr>
            <p:ph type="title"/>
          </p:nvPr>
        </p:nvSpPr>
        <p:spPr/>
        <p:txBody>
          <a:bodyPr/>
          <a:lstStyle/>
          <a:p>
            <a:r>
              <a:rPr lang="en-US" b="1" noProof="1">
                <a:solidFill>
                  <a:srgbClr val="9B3836"/>
                </a:solidFill>
                <a:ea typeface="Verdana" panose="020B0604030504040204" pitchFamily="34" charset="0"/>
                <a:cs typeface="Open Sans" panose="020B0606030504020204" pitchFamily="34" charset="0"/>
              </a:rPr>
              <a:t>Proposed Method: </a:t>
            </a:r>
            <a:r>
              <a:rPr lang="en-US" b="1" noProof="1">
                <a:solidFill>
                  <a:schemeClr val="tx1">
                    <a:lumMod val="75000"/>
                    <a:lumOff val="25000"/>
                  </a:schemeClr>
                </a:solidFill>
                <a:ea typeface="Verdana" panose="020B0604030504040204" pitchFamily="34" charset="0"/>
                <a:cs typeface="Open Sans" panose="020B0606030504020204" pitchFamily="34" charset="0"/>
              </a:rPr>
              <a:t>DIS-CO</a:t>
            </a:r>
            <a:endParaRPr lang="en-US" noProof="1">
              <a:solidFill>
                <a:schemeClr val="tx1">
                  <a:lumMod val="75000"/>
                  <a:lumOff val="25000"/>
                </a:schemeClr>
              </a:solidFill>
            </a:endParaRPr>
          </a:p>
        </p:txBody>
      </p:sp>
      <p:sp>
        <p:nvSpPr>
          <p:cNvPr id="9" name="Rectangle: Rounded Corners 28">
            <a:extLst>
              <a:ext uri="{FF2B5EF4-FFF2-40B4-BE49-F238E27FC236}">
                <a16:creationId xmlns:a16="http://schemas.microsoft.com/office/drawing/2014/main" id="{C318558D-87AF-8929-6344-A353F395B7DD}"/>
              </a:ext>
            </a:extLst>
          </p:cNvPr>
          <p:cNvSpPr/>
          <p:nvPr/>
        </p:nvSpPr>
        <p:spPr>
          <a:xfrm>
            <a:off x="-1858817" y="3774876"/>
            <a:ext cx="10575635" cy="4642248"/>
          </a:xfrm>
          <a:prstGeom prst="roundRect">
            <a:avLst>
              <a:gd name="adj" fmla="val 0"/>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0" name="TextBox 9">
            <a:extLst>
              <a:ext uri="{FF2B5EF4-FFF2-40B4-BE49-F238E27FC236}">
                <a16:creationId xmlns:a16="http://schemas.microsoft.com/office/drawing/2014/main" id="{418FF157-26E5-A764-ADA4-E0FDBF82ABA8}"/>
              </a:ext>
            </a:extLst>
          </p:cNvPr>
          <p:cNvSpPr txBox="1"/>
          <p:nvPr/>
        </p:nvSpPr>
        <p:spPr>
          <a:xfrm>
            <a:off x="-1772630" y="7367737"/>
            <a:ext cx="1555234" cy="369332"/>
          </a:xfrm>
          <a:prstGeom prst="rect">
            <a:avLst/>
          </a:prstGeom>
          <a:noFill/>
        </p:spPr>
        <p:txBody>
          <a:bodyPr wrap="none" rtlCol="0">
            <a:spAutoFit/>
          </a:bodyPr>
          <a:lstStyle/>
          <a:p>
            <a:pPr algn="ctr"/>
            <a:r>
              <a:rPr lang="en-US" noProof="1"/>
              <a:t>Suspect Book</a:t>
            </a:r>
          </a:p>
        </p:txBody>
      </p:sp>
      <p:sp>
        <p:nvSpPr>
          <p:cNvPr id="11" name="Rectangle: Rounded Corners 31">
            <a:extLst>
              <a:ext uri="{FF2B5EF4-FFF2-40B4-BE49-F238E27FC236}">
                <a16:creationId xmlns:a16="http://schemas.microsoft.com/office/drawing/2014/main" id="{25E48E95-13CB-D562-024F-9E83CF12F2D1}"/>
              </a:ext>
            </a:extLst>
          </p:cNvPr>
          <p:cNvSpPr/>
          <p:nvPr/>
        </p:nvSpPr>
        <p:spPr>
          <a:xfrm>
            <a:off x="-1772630" y="6670917"/>
            <a:ext cx="10415558" cy="1667671"/>
          </a:xfrm>
          <a:prstGeom prst="roundRect">
            <a:avLst>
              <a:gd name="adj" fmla="val 2674"/>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2" name="Rectangle: Rounded Corners 30">
            <a:extLst>
              <a:ext uri="{FF2B5EF4-FFF2-40B4-BE49-F238E27FC236}">
                <a16:creationId xmlns:a16="http://schemas.microsoft.com/office/drawing/2014/main" id="{B26A107D-4EEC-C6A3-F090-BABDBCB845DA}"/>
              </a:ext>
            </a:extLst>
          </p:cNvPr>
          <p:cNvSpPr/>
          <p:nvPr/>
        </p:nvSpPr>
        <p:spPr>
          <a:xfrm>
            <a:off x="-1772631" y="3862033"/>
            <a:ext cx="10415558" cy="2667989"/>
          </a:xfrm>
          <a:prstGeom prst="roundRect">
            <a:avLst>
              <a:gd name="adj" fmla="val 2674"/>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3" name="Rectangle: Rounded Corners 1023">
            <a:extLst>
              <a:ext uri="{FF2B5EF4-FFF2-40B4-BE49-F238E27FC236}">
                <a16:creationId xmlns:a16="http://schemas.microsoft.com/office/drawing/2014/main" id="{865EBF90-FFD5-DDEC-AC7A-3854211E1EB4}"/>
              </a:ext>
            </a:extLst>
          </p:cNvPr>
          <p:cNvSpPr/>
          <p:nvPr/>
        </p:nvSpPr>
        <p:spPr>
          <a:xfrm>
            <a:off x="-1568472" y="4234470"/>
            <a:ext cx="4660754" cy="2210013"/>
          </a:xfrm>
          <a:prstGeom prst="roundRect">
            <a:avLst>
              <a:gd name="adj" fmla="val 1884"/>
            </a:avLst>
          </a:prstGeom>
          <a:noFill/>
          <a:ln w="38100">
            <a:solidFill>
              <a:schemeClr val="tx1">
                <a:lumMod val="50000"/>
                <a:lumOff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4" name="TextBox 13">
            <a:extLst>
              <a:ext uri="{FF2B5EF4-FFF2-40B4-BE49-F238E27FC236}">
                <a16:creationId xmlns:a16="http://schemas.microsoft.com/office/drawing/2014/main" id="{71FEF96A-A72E-C62A-5E4B-C88081089996}"/>
              </a:ext>
            </a:extLst>
          </p:cNvPr>
          <p:cNvSpPr txBox="1"/>
          <p:nvPr/>
        </p:nvSpPr>
        <p:spPr>
          <a:xfrm>
            <a:off x="-1908504" y="3912256"/>
            <a:ext cx="5161106" cy="338554"/>
          </a:xfrm>
          <a:prstGeom prst="rect">
            <a:avLst/>
          </a:prstGeom>
          <a:noFill/>
        </p:spPr>
        <p:txBody>
          <a:bodyPr wrap="square" rtlCol="0">
            <a:spAutoFit/>
          </a:bodyPr>
          <a:lstStyle/>
          <a:p>
            <a:pPr algn="ctr"/>
            <a:r>
              <a:rPr lang="en-US" sz="1600" b="1" noProof="1">
                <a:latin typeface="Calibri" panose="020F0502020204030204" pitchFamily="34" charset="0"/>
                <a:cs typeface="Calibri" panose="020F0502020204030204" pitchFamily="34" charset="0"/>
              </a:rPr>
              <a:t>Data Collection: </a:t>
            </a:r>
            <a:r>
              <a:rPr lang="en-US" sz="1500" noProof="1">
                <a:latin typeface="Calibri" panose="020F0502020204030204" pitchFamily="34" charset="0"/>
                <a:cs typeface="Calibri" panose="020F0502020204030204" pitchFamily="34" charset="0"/>
              </a:rPr>
              <a:t>Frames can be of 2 different types.</a:t>
            </a:r>
          </a:p>
        </p:txBody>
      </p:sp>
      <p:sp>
        <p:nvSpPr>
          <p:cNvPr id="35" name="Rectangle: Rounded Corners 1023">
            <a:extLst>
              <a:ext uri="{FF2B5EF4-FFF2-40B4-BE49-F238E27FC236}">
                <a16:creationId xmlns:a16="http://schemas.microsoft.com/office/drawing/2014/main" id="{4FB3DE36-3302-E5EC-F7B2-AAC11404FD30}"/>
              </a:ext>
            </a:extLst>
          </p:cNvPr>
          <p:cNvSpPr/>
          <p:nvPr/>
        </p:nvSpPr>
        <p:spPr>
          <a:xfrm>
            <a:off x="3213795" y="4228567"/>
            <a:ext cx="2597580" cy="2210013"/>
          </a:xfrm>
          <a:prstGeom prst="roundRect">
            <a:avLst>
              <a:gd name="adj" fmla="val 1884"/>
            </a:avLst>
          </a:prstGeom>
          <a:noFill/>
          <a:ln w="38100">
            <a:solidFill>
              <a:schemeClr val="tx1">
                <a:lumMod val="50000"/>
                <a:lumOff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58" name="Rectangle: Rounded Corners 1023">
            <a:extLst>
              <a:ext uri="{FF2B5EF4-FFF2-40B4-BE49-F238E27FC236}">
                <a16:creationId xmlns:a16="http://schemas.microsoft.com/office/drawing/2014/main" id="{0883C73D-9ACA-19F4-A4D6-19EA3801561D}"/>
              </a:ext>
            </a:extLst>
          </p:cNvPr>
          <p:cNvSpPr/>
          <p:nvPr/>
        </p:nvSpPr>
        <p:spPr>
          <a:xfrm>
            <a:off x="5915807" y="4226275"/>
            <a:ext cx="2640061" cy="2210013"/>
          </a:xfrm>
          <a:prstGeom prst="roundRect">
            <a:avLst>
              <a:gd name="adj" fmla="val 1884"/>
            </a:avLst>
          </a:prstGeom>
          <a:noFill/>
          <a:ln w="38100">
            <a:solidFill>
              <a:schemeClr val="tx1">
                <a:lumMod val="50000"/>
                <a:lumOff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Tree>
    <p:extLst>
      <p:ext uri="{BB962C8B-B14F-4D97-AF65-F5344CB8AC3E}">
        <p14:creationId xmlns:p14="http://schemas.microsoft.com/office/powerpoint/2010/main" val="18707772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941480-9156-6B46-5841-15F45CF635E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7DC3D7A-BC14-EEFC-F136-AB3F129FD2C7}"/>
              </a:ext>
            </a:extLst>
          </p:cNvPr>
          <p:cNvSpPr>
            <a:spLocks noGrp="1"/>
          </p:cNvSpPr>
          <p:nvPr>
            <p:ph type="sldNum" sz="quarter" idx="12"/>
          </p:nvPr>
        </p:nvSpPr>
        <p:spPr/>
        <p:txBody>
          <a:bodyPr/>
          <a:lstStyle/>
          <a:p>
            <a:fld id="{28FA43E8-6E12-5244-BC34-D42229B1484F}" type="slidenum">
              <a:rPr lang="en-US" noProof="1" smtClean="0"/>
              <a:t>27</a:t>
            </a:fld>
            <a:endParaRPr lang="en-US" noProof="1"/>
          </a:p>
        </p:txBody>
      </p:sp>
      <p:sp>
        <p:nvSpPr>
          <p:cNvPr id="10" name="Content Placeholder 1">
            <a:extLst>
              <a:ext uri="{FF2B5EF4-FFF2-40B4-BE49-F238E27FC236}">
                <a16:creationId xmlns:a16="http://schemas.microsoft.com/office/drawing/2014/main" id="{BFFD97AB-F905-3816-731F-1B0466D5F5C6}"/>
              </a:ext>
            </a:extLst>
          </p:cNvPr>
          <p:cNvSpPr>
            <a:spLocks noGrp="1"/>
          </p:cNvSpPr>
          <p:nvPr>
            <p:ph idx="1"/>
          </p:nvPr>
        </p:nvSpPr>
        <p:spPr>
          <a:xfrm>
            <a:off x="-1828800" y="7928317"/>
            <a:ext cx="10901082" cy="1325562"/>
          </a:xfrm>
        </p:spPr>
        <p:txBody>
          <a:bodyPr>
            <a:noAutofit/>
          </a:bodyPr>
          <a:lstStyle/>
          <a:p>
            <a:pPr algn="just"/>
            <a:r>
              <a:rPr lang="en-US" noProof="1"/>
              <a:t>Should be easily identifiable for someone who saw the movie.</a:t>
            </a:r>
          </a:p>
          <a:p>
            <a:pPr algn="just"/>
            <a:r>
              <a:rPr lang="en-US" noProof="1"/>
              <a:t>A person who maybe saw a trailer / movie posters will be able, in some cases, to make an educated guess of the title.</a:t>
            </a:r>
          </a:p>
        </p:txBody>
      </p:sp>
      <p:sp>
        <p:nvSpPr>
          <p:cNvPr id="2" name="Title 1">
            <a:extLst>
              <a:ext uri="{FF2B5EF4-FFF2-40B4-BE49-F238E27FC236}">
                <a16:creationId xmlns:a16="http://schemas.microsoft.com/office/drawing/2014/main" id="{3E57D8FA-C34F-A5D3-BB03-D9C00DF8AA9E}"/>
              </a:ext>
            </a:extLst>
          </p:cNvPr>
          <p:cNvSpPr>
            <a:spLocks noGrp="1"/>
          </p:cNvSpPr>
          <p:nvPr>
            <p:ph type="title"/>
          </p:nvPr>
        </p:nvSpPr>
        <p:spPr/>
        <p:txBody>
          <a:bodyPr/>
          <a:lstStyle/>
          <a:p>
            <a:r>
              <a:rPr lang="en-US" b="1" noProof="1">
                <a:solidFill>
                  <a:srgbClr val="9B3836"/>
                </a:solidFill>
                <a:ea typeface="Verdana" panose="020B0604030504040204" pitchFamily="34" charset="0"/>
                <a:cs typeface="Open Sans" panose="020B0606030504020204" pitchFamily="34" charset="0"/>
              </a:rPr>
              <a:t>Main Frame Example</a:t>
            </a:r>
            <a:endParaRPr lang="en-US" noProof="1">
              <a:solidFill>
                <a:srgbClr val="9B3836"/>
              </a:solidFill>
              <a:latin typeface="Aptos" panose="020B0004020202020204" pitchFamily="34" charset="0"/>
            </a:endParaRPr>
          </a:p>
        </p:txBody>
      </p:sp>
      <p:sp>
        <p:nvSpPr>
          <p:cNvPr id="309" name="Content Placeholder 35">
            <a:extLst>
              <a:ext uri="{FF2B5EF4-FFF2-40B4-BE49-F238E27FC236}">
                <a16:creationId xmlns:a16="http://schemas.microsoft.com/office/drawing/2014/main" id="{5FF70122-C807-9F22-BA40-9BB2BEDDAFC7}"/>
              </a:ext>
            </a:extLst>
          </p:cNvPr>
          <p:cNvSpPr txBox="1">
            <a:spLocks/>
          </p:cNvSpPr>
          <p:nvPr/>
        </p:nvSpPr>
        <p:spPr>
          <a:xfrm>
            <a:off x="-1817623" y="5006191"/>
            <a:ext cx="6648450" cy="39301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25000"/>
                  </a:schemeClr>
                </a:solidFill>
                <a:latin typeface="Montserrat" panose="00000500000000000000" pitchFamily="2"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Verdana" panose="020B0604030504040204" pitchFamily="34" charset="0"/>
              <a:buChar char="−"/>
              <a:defRPr sz="2400" kern="1200">
                <a:solidFill>
                  <a:schemeClr val="bg2">
                    <a:lumMod val="25000"/>
                  </a:schemeClr>
                </a:solidFill>
                <a:latin typeface="Montserrat" panose="00000500000000000000" pitchFamily="2"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defRPr/>
            </a:pPr>
            <a:endParaRPr lang="en-US" noProof="1"/>
          </a:p>
        </p:txBody>
      </p:sp>
      <p:sp>
        <p:nvSpPr>
          <p:cNvPr id="9" name="TextBox 8">
            <a:extLst>
              <a:ext uri="{FF2B5EF4-FFF2-40B4-BE49-F238E27FC236}">
                <a16:creationId xmlns:a16="http://schemas.microsoft.com/office/drawing/2014/main" id="{7F00B948-D971-7B0E-E5F2-915544D39EED}"/>
              </a:ext>
            </a:extLst>
          </p:cNvPr>
          <p:cNvSpPr txBox="1"/>
          <p:nvPr/>
        </p:nvSpPr>
        <p:spPr>
          <a:xfrm>
            <a:off x="5697282" y="7299492"/>
            <a:ext cx="1306768" cy="338554"/>
          </a:xfrm>
          <a:prstGeom prst="rect">
            <a:avLst/>
          </a:prstGeom>
          <a:noFill/>
        </p:spPr>
        <p:txBody>
          <a:bodyPr wrap="square" rtlCol="0">
            <a:spAutoFit/>
          </a:bodyPr>
          <a:lstStyle/>
          <a:p>
            <a:r>
              <a:rPr lang="en-US" sz="1600" i="1" noProof="1">
                <a:latin typeface=""/>
                <a:cs typeface="Consolas" panose="020B0609020204030204" pitchFamily="49" charset="0"/>
              </a:rPr>
              <a:t>Frozen</a:t>
            </a:r>
          </a:p>
        </p:txBody>
      </p:sp>
      <p:pic>
        <p:nvPicPr>
          <p:cNvPr id="3" name="Picture 2">
            <a:extLst>
              <a:ext uri="{FF2B5EF4-FFF2-40B4-BE49-F238E27FC236}">
                <a16:creationId xmlns:a16="http://schemas.microsoft.com/office/drawing/2014/main" id="{9B41DDF1-923D-B254-907F-9525407B2B20}"/>
              </a:ext>
            </a:extLst>
          </p:cNvPr>
          <p:cNvPicPr>
            <a:picLocks noChangeAspect="1"/>
          </p:cNvPicPr>
          <p:nvPr/>
        </p:nvPicPr>
        <p:blipFill>
          <a:blip r:embed="rId3"/>
          <a:srcRect l="16658" r="1"/>
          <a:stretch/>
        </p:blipFill>
        <p:spPr>
          <a:xfrm>
            <a:off x="449089" y="3993266"/>
            <a:ext cx="5959823" cy="3172634"/>
          </a:xfrm>
          <a:prstGeom prst="rect">
            <a:avLst/>
          </a:prstGeom>
          <a:ln w="12700">
            <a:solidFill>
              <a:schemeClr val="tx1"/>
            </a:solidFill>
          </a:ln>
        </p:spPr>
      </p:pic>
    </p:spTree>
    <p:extLst>
      <p:ext uri="{BB962C8B-B14F-4D97-AF65-F5344CB8AC3E}">
        <p14:creationId xmlns:p14="http://schemas.microsoft.com/office/powerpoint/2010/main" val="738994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6B7E44-0AD4-9BB6-31B9-A210C453232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95E2C54-2529-1CD6-E534-ED8BBEF476EB}"/>
              </a:ext>
            </a:extLst>
          </p:cNvPr>
          <p:cNvSpPr>
            <a:spLocks noGrp="1"/>
          </p:cNvSpPr>
          <p:nvPr>
            <p:ph type="sldNum" sz="quarter" idx="12"/>
          </p:nvPr>
        </p:nvSpPr>
        <p:spPr/>
        <p:txBody>
          <a:bodyPr/>
          <a:lstStyle/>
          <a:p>
            <a:fld id="{28FA43E8-6E12-5244-BC34-D42229B1484F}" type="slidenum">
              <a:rPr lang="en-US" noProof="1" smtClean="0"/>
              <a:t>28</a:t>
            </a:fld>
            <a:endParaRPr lang="en-US" noProof="1"/>
          </a:p>
        </p:txBody>
      </p:sp>
      <p:sp>
        <p:nvSpPr>
          <p:cNvPr id="10" name="Content Placeholder 1">
            <a:extLst>
              <a:ext uri="{FF2B5EF4-FFF2-40B4-BE49-F238E27FC236}">
                <a16:creationId xmlns:a16="http://schemas.microsoft.com/office/drawing/2014/main" id="{99112A41-BFEE-725A-6411-A45997519BDF}"/>
              </a:ext>
            </a:extLst>
          </p:cNvPr>
          <p:cNvSpPr>
            <a:spLocks noGrp="1"/>
          </p:cNvSpPr>
          <p:nvPr>
            <p:ph idx="1"/>
          </p:nvPr>
        </p:nvSpPr>
        <p:spPr>
          <a:xfrm>
            <a:off x="-1828800" y="7928317"/>
            <a:ext cx="10901082" cy="1568934"/>
          </a:xfrm>
        </p:spPr>
        <p:txBody>
          <a:bodyPr>
            <a:noAutofit/>
          </a:bodyPr>
          <a:lstStyle/>
          <a:p>
            <a:pPr algn="just"/>
            <a:r>
              <a:rPr lang="en-US" noProof="1"/>
              <a:t>Backgrounds / non-main characters / neutral elements of a scene.</a:t>
            </a:r>
          </a:p>
          <a:p>
            <a:pPr algn="just"/>
            <a:r>
              <a:rPr lang="en-US" noProof="1"/>
              <a:t>A person who saw will sometimes guess correctly.</a:t>
            </a:r>
          </a:p>
          <a:p>
            <a:pPr algn="just"/>
            <a:r>
              <a:rPr lang="en-US" noProof="1"/>
              <a:t>A person who never saw the movie will hardly guess correctly.</a:t>
            </a:r>
          </a:p>
        </p:txBody>
      </p:sp>
      <p:sp>
        <p:nvSpPr>
          <p:cNvPr id="2" name="Title 1">
            <a:extLst>
              <a:ext uri="{FF2B5EF4-FFF2-40B4-BE49-F238E27FC236}">
                <a16:creationId xmlns:a16="http://schemas.microsoft.com/office/drawing/2014/main" id="{73CC670C-D553-E89A-6B92-201C11EA6415}"/>
              </a:ext>
            </a:extLst>
          </p:cNvPr>
          <p:cNvSpPr>
            <a:spLocks noGrp="1"/>
          </p:cNvSpPr>
          <p:nvPr>
            <p:ph type="title"/>
          </p:nvPr>
        </p:nvSpPr>
        <p:spPr/>
        <p:txBody>
          <a:bodyPr/>
          <a:lstStyle/>
          <a:p>
            <a:r>
              <a:rPr lang="en-US" b="1" noProof="1">
                <a:solidFill>
                  <a:srgbClr val="9B3836"/>
                </a:solidFill>
                <a:ea typeface="Verdana" panose="020B0604030504040204" pitchFamily="34" charset="0"/>
                <a:cs typeface="Open Sans" panose="020B0606030504020204" pitchFamily="34" charset="0"/>
              </a:rPr>
              <a:t>Neutral Frame Example</a:t>
            </a:r>
            <a:endParaRPr lang="en-US" noProof="1">
              <a:solidFill>
                <a:srgbClr val="9B3836"/>
              </a:solidFill>
              <a:latin typeface="Aptos" panose="020B0004020202020204" pitchFamily="34" charset="0"/>
            </a:endParaRPr>
          </a:p>
        </p:txBody>
      </p:sp>
      <p:sp>
        <p:nvSpPr>
          <p:cNvPr id="309" name="Content Placeholder 35">
            <a:extLst>
              <a:ext uri="{FF2B5EF4-FFF2-40B4-BE49-F238E27FC236}">
                <a16:creationId xmlns:a16="http://schemas.microsoft.com/office/drawing/2014/main" id="{48372746-43E4-AB3E-6F94-62EC07033261}"/>
              </a:ext>
            </a:extLst>
          </p:cNvPr>
          <p:cNvSpPr txBox="1">
            <a:spLocks/>
          </p:cNvSpPr>
          <p:nvPr/>
        </p:nvSpPr>
        <p:spPr>
          <a:xfrm>
            <a:off x="-1817623" y="5006191"/>
            <a:ext cx="6648450" cy="39301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25000"/>
                  </a:schemeClr>
                </a:solidFill>
                <a:latin typeface="Montserrat" panose="00000500000000000000" pitchFamily="2"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Verdana" panose="020B0604030504040204" pitchFamily="34" charset="0"/>
              <a:buChar char="−"/>
              <a:defRPr sz="2400" kern="1200">
                <a:solidFill>
                  <a:schemeClr val="bg2">
                    <a:lumMod val="25000"/>
                  </a:schemeClr>
                </a:solidFill>
                <a:latin typeface="Montserrat" panose="00000500000000000000" pitchFamily="2"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defRPr/>
            </a:pPr>
            <a:endParaRPr lang="en-US" noProof="1"/>
          </a:p>
        </p:txBody>
      </p:sp>
      <p:sp>
        <p:nvSpPr>
          <p:cNvPr id="9" name="TextBox 8">
            <a:extLst>
              <a:ext uri="{FF2B5EF4-FFF2-40B4-BE49-F238E27FC236}">
                <a16:creationId xmlns:a16="http://schemas.microsoft.com/office/drawing/2014/main" id="{5093E878-78E2-34C8-E361-A38D5F0EEA36}"/>
              </a:ext>
            </a:extLst>
          </p:cNvPr>
          <p:cNvSpPr txBox="1"/>
          <p:nvPr/>
        </p:nvSpPr>
        <p:spPr>
          <a:xfrm>
            <a:off x="3960021" y="7299492"/>
            <a:ext cx="2426188" cy="338554"/>
          </a:xfrm>
          <a:prstGeom prst="rect">
            <a:avLst/>
          </a:prstGeom>
          <a:noFill/>
        </p:spPr>
        <p:txBody>
          <a:bodyPr wrap="square" rtlCol="0">
            <a:spAutoFit/>
          </a:bodyPr>
          <a:lstStyle/>
          <a:p>
            <a:pPr algn="r"/>
            <a:r>
              <a:rPr lang="en-US" sz="1600" i="1" noProof="1">
                <a:latin typeface=""/>
                <a:cs typeface="Consolas" panose="020B0609020204030204" pitchFamily="49" charset="0"/>
              </a:rPr>
              <a:t>The Greatest Showman</a:t>
            </a:r>
          </a:p>
        </p:txBody>
      </p:sp>
      <p:pic>
        <p:nvPicPr>
          <p:cNvPr id="5" name="Picture 4" descr="A group of people walking in a city&#10;&#10;AI-generated content may be incorrect.">
            <a:extLst>
              <a:ext uri="{FF2B5EF4-FFF2-40B4-BE49-F238E27FC236}">
                <a16:creationId xmlns:a16="http://schemas.microsoft.com/office/drawing/2014/main" id="{6467CD93-EF99-E10C-FF72-AC3886D3EAED}"/>
              </a:ext>
            </a:extLst>
          </p:cNvPr>
          <p:cNvPicPr>
            <a:picLocks noChangeAspect="1"/>
          </p:cNvPicPr>
          <p:nvPr/>
        </p:nvPicPr>
        <p:blipFill>
          <a:blip r:embed="rId3">
            <a:extLst>
              <a:ext uri="{28A0092B-C50C-407E-A947-70E740481C1C}">
                <a14:useLocalDpi xmlns:a14="http://schemas.microsoft.com/office/drawing/2010/main" val="0"/>
              </a:ext>
            </a:extLst>
          </a:blip>
          <a:srcRect l="14970" t="5709" r="13329" b="1469"/>
          <a:stretch/>
        </p:blipFill>
        <p:spPr>
          <a:xfrm>
            <a:off x="706396" y="4020312"/>
            <a:ext cx="5572897" cy="3280470"/>
          </a:xfrm>
          <a:prstGeom prst="rect">
            <a:avLst/>
          </a:prstGeom>
          <a:ln>
            <a:solidFill>
              <a:srgbClr val="3A3A3A"/>
            </a:solidFill>
          </a:ln>
        </p:spPr>
      </p:pic>
    </p:spTree>
    <p:extLst>
      <p:ext uri="{BB962C8B-B14F-4D97-AF65-F5344CB8AC3E}">
        <p14:creationId xmlns:p14="http://schemas.microsoft.com/office/powerpoint/2010/main" val="387116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F84A5-245A-26E3-2549-F7658E3A569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DC9969-2989-8DAC-53F1-1C1DA66C028A}"/>
              </a:ext>
            </a:extLst>
          </p:cNvPr>
          <p:cNvSpPr>
            <a:spLocks noGrp="1"/>
          </p:cNvSpPr>
          <p:nvPr>
            <p:ph type="sldNum" sz="quarter" idx="12"/>
          </p:nvPr>
        </p:nvSpPr>
        <p:spPr/>
        <p:txBody>
          <a:bodyPr/>
          <a:lstStyle/>
          <a:p>
            <a:fld id="{28FA43E8-6E12-5244-BC34-D42229B1484F}" type="slidenum">
              <a:rPr lang="en-US" noProof="1" smtClean="0"/>
              <a:t>29</a:t>
            </a:fld>
            <a:endParaRPr lang="en-US" noProof="1"/>
          </a:p>
        </p:txBody>
      </p:sp>
      <p:sp>
        <p:nvSpPr>
          <p:cNvPr id="5" name="Title 4">
            <a:extLst>
              <a:ext uri="{FF2B5EF4-FFF2-40B4-BE49-F238E27FC236}">
                <a16:creationId xmlns:a16="http://schemas.microsoft.com/office/drawing/2014/main" id="{28032B89-D67A-70AA-5725-F2CCBC5A5851}"/>
              </a:ext>
            </a:extLst>
          </p:cNvPr>
          <p:cNvSpPr>
            <a:spLocks noGrp="1"/>
          </p:cNvSpPr>
          <p:nvPr>
            <p:ph type="title"/>
          </p:nvPr>
        </p:nvSpPr>
        <p:spPr/>
        <p:txBody>
          <a:bodyPr/>
          <a:lstStyle/>
          <a:p>
            <a:r>
              <a:rPr lang="en-US" b="1" noProof="1">
                <a:solidFill>
                  <a:srgbClr val="9B3836"/>
                </a:solidFill>
                <a:ea typeface="Verdana" panose="020B0604030504040204" pitchFamily="34" charset="0"/>
                <a:cs typeface="Open Sans" panose="020B0606030504020204" pitchFamily="34" charset="0"/>
              </a:rPr>
              <a:t>Proposed Method: </a:t>
            </a:r>
            <a:r>
              <a:rPr lang="en-US" b="1" noProof="1">
                <a:solidFill>
                  <a:schemeClr val="tx1">
                    <a:lumMod val="75000"/>
                    <a:lumOff val="25000"/>
                  </a:schemeClr>
                </a:solidFill>
                <a:ea typeface="Verdana" panose="020B0604030504040204" pitchFamily="34" charset="0"/>
                <a:cs typeface="Open Sans" panose="020B0606030504020204" pitchFamily="34" charset="0"/>
              </a:rPr>
              <a:t>DIS-CO</a:t>
            </a:r>
            <a:endParaRPr lang="en-US" noProof="1">
              <a:solidFill>
                <a:schemeClr val="tx1">
                  <a:lumMod val="75000"/>
                  <a:lumOff val="25000"/>
                </a:schemeClr>
              </a:solidFill>
            </a:endParaRPr>
          </a:p>
        </p:txBody>
      </p:sp>
      <p:sp>
        <p:nvSpPr>
          <p:cNvPr id="9" name="Rectangle: Rounded Corners 28">
            <a:extLst>
              <a:ext uri="{FF2B5EF4-FFF2-40B4-BE49-F238E27FC236}">
                <a16:creationId xmlns:a16="http://schemas.microsoft.com/office/drawing/2014/main" id="{BEF29274-F3A5-B75D-1CED-2909FAAB73E2}"/>
              </a:ext>
            </a:extLst>
          </p:cNvPr>
          <p:cNvSpPr/>
          <p:nvPr/>
        </p:nvSpPr>
        <p:spPr>
          <a:xfrm>
            <a:off x="-1858817" y="3774876"/>
            <a:ext cx="10575635" cy="4642248"/>
          </a:xfrm>
          <a:prstGeom prst="roundRect">
            <a:avLst>
              <a:gd name="adj" fmla="val 0"/>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0" name="TextBox 9">
            <a:extLst>
              <a:ext uri="{FF2B5EF4-FFF2-40B4-BE49-F238E27FC236}">
                <a16:creationId xmlns:a16="http://schemas.microsoft.com/office/drawing/2014/main" id="{069201E1-D603-7520-F2CD-EBFA8D3F035B}"/>
              </a:ext>
            </a:extLst>
          </p:cNvPr>
          <p:cNvSpPr txBox="1"/>
          <p:nvPr/>
        </p:nvSpPr>
        <p:spPr>
          <a:xfrm>
            <a:off x="-1772630" y="7367737"/>
            <a:ext cx="1555234" cy="369332"/>
          </a:xfrm>
          <a:prstGeom prst="rect">
            <a:avLst/>
          </a:prstGeom>
          <a:noFill/>
        </p:spPr>
        <p:txBody>
          <a:bodyPr wrap="none" rtlCol="0">
            <a:spAutoFit/>
          </a:bodyPr>
          <a:lstStyle/>
          <a:p>
            <a:pPr algn="ctr"/>
            <a:r>
              <a:rPr lang="en-US" noProof="1"/>
              <a:t>Suspect Book</a:t>
            </a:r>
          </a:p>
        </p:txBody>
      </p:sp>
      <p:sp>
        <p:nvSpPr>
          <p:cNvPr id="11" name="Rectangle: Rounded Corners 31">
            <a:extLst>
              <a:ext uri="{FF2B5EF4-FFF2-40B4-BE49-F238E27FC236}">
                <a16:creationId xmlns:a16="http://schemas.microsoft.com/office/drawing/2014/main" id="{56827425-99B0-8CAD-EF80-5777004A71C5}"/>
              </a:ext>
            </a:extLst>
          </p:cNvPr>
          <p:cNvSpPr/>
          <p:nvPr/>
        </p:nvSpPr>
        <p:spPr>
          <a:xfrm>
            <a:off x="-1772630" y="6670917"/>
            <a:ext cx="10415558" cy="1667671"/>
          </a:xfrm>
          <a:prstGeom prst="roundRect">
            <a:avLst>
              <a:gd name="adj" fmla="val 2674"/>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2" name="Rectangle: Rounded Corners 30">
            <a:extLst>
              <a:ext uri="{FF2B5EF4-FFF2-40B4-BE49-F238E27FC236}">
                <a16:creationId xmlns:a16="http://schemas.microsoft.com/office/drawing/2014/main" id="{F387B048-4522-684C-E718-CA3C163278D1}"/>
              </a:ext>
            </a:extLst>
          </p:cNvPr>
          <p:cNvSpPr/>
          <p:nvPr/>
        </p:nvSpPr>
        <p:spPr>
          <a:xfrm>
            <a:off x="-1772631" y="3862033"/>
            <a:ext cx="10415558" cy="2667989"/>
          </a:xfrm>
          <a:prstGeom prst="roundRect">
            <a:avLst>
              <a:gd name="adj" fmla="val 2674"/>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3" name="Rectangle: Rounded Corners 1023">
            <a:extLst>
              <a:ext uri="{FF2B5EF4-FFF2-40B4-BE49-F238E27FC236}">
                <a16:creationId xmlns:a16="http://schemas.microsoft.com/office/drawing/2014/main" id="{2A2EAB24-9B33-2A65-FE3A-6A3AD1AA5790}"/>
              </a:ext>
            </a:extLst>
          </p:cNvPr>
          <p:cNvSpPr/>
          <p:nvPr/>
        </p:nvSpPr>
        <p:spPr>
          <a:xfrm>
            <a:off x="-1568472" y="4234470"/>
            <a:ext cx="4660754" cy="2210013"/>
          </a:xfrm>
          <a:prstGeom prst="roundRect">
            <a:avLst>
              <a:gd name="adj" fmla="val 1884"/>
            </a:avLst>
          </a:prstGeom>
          <a:noFill/>
          <a:ln w="38100">
            <a:solidFill>
              <a:schemeClr val="tx1">
                <a:lumMod val="50000"/>
                <a:lumOff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4" name="TextBox 13">
            <a:extLst>
              <a:ext uri="{FF2B5EF4-FFF2-40B4-BE49-F238E27FC236}">
                <a16:creationId xmlns:a16="http://schemas.microsoft.com/office/drawing/2014/main" id="{537A72EE-87FA-661B-BF21-19411F35DE12}"/>
              </a:ext>
            </a:extLst>
          </p:cNvPr>
          <p:cNvSpPr txBox="1"/>
          <p:nvPr/>
        </p:nvSpPr>
        <p:spPr>
          <a:xfrm>
            <a:off x="-1908504" y="3912256"/>
            <a:ext cx="5161106" cy="338554"/>
          </a:xfrm>
          <a:prstGeom prst="rect">
            <a:avLst/>
          </a:prstGeom>
          <a:noFill/>
        </p:spPr>
        <p:txBody>
          <a:bodyPr wrap="square" rtlCol="0">
            <a:spAutoFit/>
          </a:bodyPr>
          <a:lstStyle/>
          <a:p>
            <a:pPr algn="ctr"/>
            <a:r>
              <a:rPr lang="en-US" sz="1600" b="1" noProof="1">
                <a:latin typeface="Calibri" panose="020F0502020204030204" pitchFamily="34" charset="0"/>
                <a:cs typeface="Calibri" panose="020F0502020204030204" pitchFamily="34" charset="0"/>
              </a:rPr>
              <a:t>Data Collection: </a:t>
            </a:r>
            <a:r>
              <a:rPr lang="en-US" sz="1500" noProof="1">
                <a:latin typeface="Calibri" panose="020F0502020204030204" pitchFamily="34" charset="0"/>
                <a:cs typeface="Calibri" panose="020F0502020204030204" pitchFamily="34" charset="0"/>
              </a:rPr>
              <a:t>Frames can be of 2 different types.</a:t>
            </a:r>
          </a:p>
        </p:txBody>
      </p:sp>
      <p:sp>
        <p:nvSpPr>
          <p:cNvPr id="22" name="Rounded Rectangle 21">
            <a:extLst>
              <a:ext uri="{FF2B5EF4-FFF2-40B4-BE49-F238E27FC236}">
                <a16:creationId xmlns:a16="http://schemas.microsoft.com/office/drawing/2014/main" id="{8EB97AD1-2B07-7F9A-A065-D2D5F0422B29}"/>
              </a:ext>
            </a:extLst>
          </p:cNvPr>
          <p:cNvSpPr/>
          <p:nvPr/>
        </p:nvSpPr>
        <p:spPr>
          <a:xfrm>
            <a:off x="-1511096" y="5367682"/>
            <a:ext cx="4542554" cy="1041408"/>
          </a:xfrm>
          <a:prstGeom prst="roundRect">
            <a:avLst>
              <a:gd name="adj"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28" name="Rounded Rectangle 27">
            <a:extLst>
              <a:ext uri="{FF2B5EF4-FFF2-40B4-BE49-F238E27FC236}">
                <a16:creationId xmlns:a16="http://schemas.microsoft.com/office/drawing/2014/main" id="{E360CD0E-1B6B-3144-B5E9-3E68A4286A38}"/>
              </a:ext>
            </a:extLst>
          </p:cNvPr>
          <p:cNvSpPr/>
          <p:nvPr/>
        </p:nvSpPr>
        <p:spPr>
          <a:xfrm>
            <a:off x="-1511096" y="4303397"/>
            <a:ext cx="4542554" cy="1041408"/>
          </a:xfrm>
          <a:prstGeom prst="roundRect">
            <a:avLst>
              <a:gd name="adj"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35" name="Rectangle: Rounded Corners 1023">
            <a:extLst>
              <a:ext uri="{FF2B5EF4-FFF2-40B4-BE49-F238E27FC236}">
                <a16:creationId xmlns:a16="http://schemas.microsoft.com/office/drawing/2014/main" id="{D07A5775-84A6-827E-7B5F-5AD8A8BD9482}"/>
              </a:ext>
            </a:extLst>
          </p:cNvPr>
          <p:cNvSpPr/>
          <p:nvPr/>
        </p:nvSpPr>
        <p:spPr>
          <a:xfrm>
            <a:off x="3213795" y="4228567"/>
            <a:ext cx="2597580" cy="2210013"/>
          </a:xfrm>
          <a:prstGeom prst="roundRect">
            <a:avLst>
              <a:gd name="adj" fmla="val 1884"/>
            </a:avLst>
          </a:prstGeom>
          <a:noFill/>
          <a:ln w="38100">
            <a:solidFill>
              <a:schemeClr val="tx1">
                <a:lumMod val="50000"/>
                <a:lumOff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58" name="Rectangle: Rounded Corners 1023">
            <a:extLst>
              <a:ext uri="{FF2B5EF4-FFF2-40B4-BE49-F238E27FC236}">
                <a16:creationId xmlns:a16="http://schemas.microsoft.com/office/drawing/2014/main" id="{D3A83DBC-3020-1087-D598-FBF0CC8C094F}"/>
              </a:ext>
            </a:extLst>
          </p:cNvPr>
          <p:cNvSpPr/>
          <p:nvPr/>
        </p:nvSpPr>
        <p:spPr>
          <a:xfrm>
            <a:off x="5915807" y="4226275"/>
            <a:ext cx="2640061" cy="2210013"/>
          </a:xfrm>
          <a:prstGeom prst="roundRect">
            <a:avLst>
              <a:gd name="adj" fmla="val 1884"/>
            </a:avLst>
          </a:prstGeom>
          <a:noFill/>
          <a:ln w="38100">
            <a:solidFill>
              <a:schemeClr val="tx1">
                <a:lumMod val="50000"/>
                <a:lumOff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2" name="Rounded Rectangle 1">
            <a:extLst>
              <a:ext uri="{FF2B5EF4-FFF2-40B4-BE49-F238E27FC236}">
                <a16:creationId xmlns:a16="http://schemas.microsoft.com/office/drawing/2014/main" id="{74790668-039B-FA3F-FEE7-BFA202527806}"/>
              </a:ext>
            </a:extLst>
          </p:cNvPr>
          <p:cNvSpPr/>
          <p:nvPr/>
        </p:nvSpPr>
        <p:spPr>
          <a:xfrm>
            <a:off x="-1511096" y="4303397"/>
            <a:ext cx="4542554" cy="1041408"/>
          </a:xfrm>
          <a:prstGeom prst="roundRect">
            <a:avLst>
              <a:gd name="adj"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3" name="Content Placeholder 1">
            <a:extLst>
              <a:ext uri="{FF2B5EF4-FFF2-40B4-BE49-F238E27FC236}">
                <a16:creationId xmlns:a16="http://schemas.microsoft.com/office/drawing/2014/main" id="{5CCF058F-8809-DC73-59BC-BC445BB741DD}"/>
              </a:ext>
            </a:extLst>
          </p:cNvPr>
          <p:cNvSpPr txBox="1">
            <a:spLocks/>
          </p:cNvSpPr>
          <p:nvPr/>
        </p:nvSpPr>
        <p:spPr>
          <a:xfrm>
            <a:off x="292380" y="4302960"/>
            <a:ext cx="2739360" cy="1036385"/>
          </a:xfrm>
          <a:prstGeom prst="rect">
            <a:avLst/>
          </a:prstGeom>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400" b="1" noProof="1">
                <a:latin typeface="Consolas" panose="020B0609020204030204" pitchFamily="49" charset="0"/>
                <a:cs typeface="Consolas" panose="020B0609020204030204" pitchFamily="49" charset="0"/>
              </a:rPr>
              <a:t>Main Frames</a:t>
            </a:r>
          </a:p>
          <a:p>
            <a:pPr algn="just">
              <a:lnSpc>
                <a:spcPct val="100000"/>
              </a:lnSpc>
              <a:spcBef>
                <a:spcPts val="0"/>
              </a:spcBef>
            </a:pPr>
            <a:endParaRPr lang="en-US" sz="300" b="1" noProof="1"/>
          </a:p>
          <a:p>
            <a:pPr algn="just">
              <a:lnSpc>
                <a:spcPct val="100000"/>
              </a:lnSpc>
              <a:spcBef>
                <a:spcPts val="0"/>
              </a:spcBef>
            </a:pPr>
            <a:r>
              <a:rPr lang="en-US" sz="1050" b="1" noProof="1"/>
              <a:t>Contains Main Characters</a:t>
            </a:r>
          </a:p>
          <a:p>
            <a:pPr algn="just">
              <a:lnSpc>
                <a:spcPct val="100000"/>
              </a:lnSpc>
              <a:spcBef>
                <a:spcPts val="0"/>
              </a:spcBef>
            </a:pPr>
            <a:r>
              <a:rPr lang="en-US" sz="1000" noProof="1"/>
              <a:t>Frames featuring key characters from the plot.</a:t>
            </a:r>
          </a:p>
          <a:p>
            <a:pPr algn="just">
              <a:lnSpc>
                <a:spcPct val="100000"/>
              </a:lnSpc>
              <a:spcBef>
                <a:spcPts val="0"/>
              </a:spcBef>
            </a:pPr>
            <a:endParaRPr lang="en-US" sz="200" noProof="1"/>
          </a:p>
          <a:p>
            <a:pPr algn="just">
              <a:lnSpc>
                <a:spcPct val="100000"/>
              </a:lnSpc>
              <a:spcBef>
                <a:spcPts val="0"/>
              </a:spcBef>
            </a:pPr>
            <a:r>
              <a:rPr lang="en-US" sz="1050" b="1" noProof="1"/>
              <a:t>Easily Recognizable</a:t>
            </a:r>
          </a:p>
          <a:p>
            <a:pPr algn="just">
              <a:lnSpc>
                <a:spcPct val="100000"/>
              </a:lnSpc>
              <a:spcBef>
                <a:spcPts val="0"/>
              </a:spcBef>
            </a:pPr>
            <a:r>
              <a:rPr lang="en-US" sz="1000" noProof="1"/>
              <a:t>Identifiable to viewers who saw the movie.</a:t>
            </a:r>
          </a:p>
        </p:txBody>
      </p:sp>
      <p:pic>
        <p:nvPicPr>
          <p:cNvPr id="6" name="Picture 5">
            <a:extLst>
              <a:ext uri="{FF2B5EF4-FFF2-40B4-BE49-F238E27FC236}">
                <a16:creationId xmlns:a16="http://schemas.microsoft.com/office/drawing/2014/main" id="{7B303BB8-645B-FD37-0ACA-CAB4DBAD85C5}"/>
              </a:ext>
            </a:extLst>
          </p:cNvPr>
          <p:cNvPicPr>
            <a:picLocks noChangeAspect="1"/>
          </p:cNvPicPr>
          <p:nvPr/>
        </p:nvPicPr>
        <p:blipFill>
          <a:blip r:embed="rId3"/>
          <a:srcRect l="16658" r="1"/>
          <a:stretch/>
        </p:blipFill>
        <p:spPr>
          <a:xfrm>
            <a:off x="-1445994" y="4364602"/>
            <a:ext cx="1726349" cy="918998"/>
          </a:xfrm>
          <a:prstGeom prst="rect">
            <a:avLst/>
          </a:prstGeom>
          <a:ln w="12700">
            <a:solidFill>
              <a:schemeClr val="tx1"/>
            </a:solidFill>
          </a:ln>
        </p:spPr>
      </p:pic>
      <p:sp>
        <p:nvSpPr>
          <p:cNvPr id="7" name="Rounded Rectangle 6">
            <a:extLst>
              <a:ext uri="{FF2B5EF4-FFF2-40B4-BE49-F238E27FC236}">
                <a16:creationId xmlns:a16="http://schemas.microsoft.com/office/drawing/2014/main" id="{ECBAA7FF-530E-5E3B-3C87-841BEAD154CD}"/>
              </a:ext>
            </a:extLst>
          </p:cNvPr>
          <p:cNvSpPr/>
          <p:nvPr/>
        </p:nvSpPr>
        <p:spPr>
          <a:xfrm>
            <a:off x="-1511096" y="5367682"/>
            <a:ext cx="4542554" cy="1041408"/>
          </a:xfrm>
          <a:prstGeom prst="roundRect">
            <a:avLst>
              <a:gd name="adj"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5" name="Content Placeholder 1">
            <a:extLst>
              <a:ext uri="{FF2B5EF4-FFF2-40B4-BE49-F238E27FC236}">
                <a16:creationId xmlns:a16="http://schemas.microsoft.com/office/drawing/2014/main" id="{18530759-5E9D-0513-4843-77AC807FF93B}"/>
              </a:ext>
            </a:extLst>
          </p:cNvPr>
          <p:cNvSpPr txBox="1">
            <a:spLocks/>
          </p:cNvSpPr>
          <p:nvPr/>
        </p:nvSpPr>
        <p:spPr>
          <a:xfrm>
            <a:off x="292380" y="5382540"/>
            <a:ext cx="2739360" cy="1036385"/>
          </a:xfrm>
          <a:prstGeom prst="rect">
            <a:avLst/>
          </a:prstGeom>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400" b="1" noProof="1">
                <a:latin typeface="Consolas" panose="020B0609020204030204" pitchFamily="49" charset="0"/>
                <a:cs typeface="Consolas" panose="020B0609020204030204" pitchFamily="49" charset="0"/>
              </a:rPr>
              <a:t>Neutral Frames</a:t>
            </a:r>
          </a:p>
          <a:p>
            <a:pPr algn="just">
              <a:lnSpc>
                <a:spcPct val="100000"/>
              </a:lnSpc>
              <a:spcBef>
                <a:spcPts val="0"/>
              </a:spcBef>
            </a:pPr>
            <a:endParaRPr lang="en-US" sz="300" b="1" noProof="1"/>
          </a:p>
          <a:p>
            <a:pPr algn="just">
              <a:lnSpc>
                <a:spcPct val="100000"/>
              </a:lnSpc>
              <a:spcBef>
                <a:spcPts val="0"/>
              </a:spcBef>
            </a:pPr>
            <a:r>
              <a:rPr lang="en-US" sz="1050" b="1" noProof="1"/>
              <a:t>Background / Neutral Elements</a:t>
            </a:r>
          </a:p>
          <a:p>
            <a:pPr algn="just">
              <a:lnSpc>
                <a:spcPct val="100000"/>
              </a:lnSpc>
              <a:spcBef>
                <a:spcPts val="0"/>
              </a:spcBef>
            </a:pPr>
            <a:r>
              <a:rPr lang="en-US" sz="1000" noProof="1"/>
              <a:t>Neutral visuals like landscapes or objects.</a:t>
            </a:r>
          </a:p>
          <a:p>
            <a:pPr algn="just">
              <a:lnSpc>
                <a:spcPct val="100000"/>
              </a:lnSpc>
              <a:spcBef>
                <a:spcPts val="0"/>
              </a:spcBef>
            </a:pPr>
            <a:endParaRPr lang="en-US" sz="200" noProof="1"/>
          </a:p>
          <a:p>
            <a:pPr algn="just">
              <a:lnSpc>
                <a:spcPct val="100000"/>
              </a:lnSpc>
              <a:spcBef>
                <a:spcPts val="0"/>
              </a:spcBef>
            </a:pPr>
            <a:r>
              <a:rPr lang="en-US" sz="1050" b="1" noProof="1"/>
              <a:t>Hardly Recognizable</a:t>
            </a:r>
          </a:p>
          <a:p>
            <a:pPr algn="just">
              <a:lnSpc>
                <a:spcPct val="100000"/>
              </a:lnSpc>
              <a:spcBef>
                <a:spcPts val="0"/>
              </a:spcBef>
            </a:pPr>
            <a:r>
              <a:rPr lang="en-US" sz="1000" noProof="1"/>
              <a:t>Frames not easily tied to the movie's narrative.</a:t>
            </a:r>
            <a:endParaRPr lang="en-US" sz="1000" b="1" noProof="1"/>
          </a:p>
        </p:txBody>
      </p:sp>
      <p:pic>
        <p:nvPicPr>
          <p:cNvPr id="16" name="Picture 15" descr="A group of people walking in a city&#10;&#10;AI-generated content may be incorrect.">
            <a:extLst>
              <a:ext uri="{FF2B5EF4-FFF2-40B4-BE49-F238E27FC236}">
                <a16:creationId xmlns:a16="http://schemas.microsoft.com/office/drawing/2014/main" id="{D9D3CF11-1542-A32F-2CF5-1CDD6E7E0541}"/>
              </a:ext>
            </a:extLst>
          </p:cNvPr>
          <p:cNvPicPr>
            <a:picLocks/>
          </p:cNvPicPr>
          <p:nvPr/>
        </p:nvPicPr>
        <p:blipFill>
          <a:blip r:embed="rId4">
            <a:extLst>
              <a:ext uri="{28A0092B-C50C-407E-A947-70E740481C1C}">
                <a14:useLocalDpi xmlns:a14="http://schemas.microsoft.com/office/drawing/2010/main" val="0"/>
              </a:ext>
            </a:extLst>
          </a:blip>
          <a:srcRect l="14970" t="5709" r="6328" b="1469"/>
          <a:stretch/>
        </p:blipFill>
        <p:spPr>
          <a:xfrm>
            <a:off x="-1446276" y="5435241"/>
            <a:ext cx="1726348" cy="923544"/>
          </a:xfrm>
          <a:prstGeom prst="rect">
            <a:avLst/>
          </a:prstGeom>
          <a:ln w="12700">
            <a:solidFill>
              <a:srgbClr val="3A3A3A"/>
            </a:solidFill>
          </a:ln>
        </p:spPr>
      </p:pic>
    </p:spTree>
    <p:extLst>
      <p:ext uri="{BB962C8B-B14F-4D97-AF65-F5344CB8AC3E}">
        <p14:creationId xmlns:p14="http://schemas.microsoft.com/office/powerpoint/2010/main" val="2082284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
            <a:extLst>
              <a:ext uri="{FF2B5EF4-FFF2-40B4-BE49-F238E27FC236}">
                <a16:creationId xmlns:a16="http://schemas.microsoft.com/office/drawing/2014/main" id="{353A6C82-E782-E634-DF35-4B49325B635F}"/>
              </a:ext>
            </a:extLst>
          </p:cNvPr>
          <p:cNvSpPr>
            <a:spLocks noGrp="1"/>
          </p:cNvSpPr>
          <p:nvPr>
            <p:ph type="sldNum" sz="quarter" idx="12"/>
          </p:nvPr>
        </p:nvSpPr>
        <p:spPr/>
        <p:txBody>
          <a:bodyPr/>
          <a:lstStyle/>
          <a:p>
            <a:fld id="{0F7EC467-8A71-4ADE-B1D3-E7B1DD299F0C}" type="slidenum">
              <a:rPr lang="en-US" noProof="1" smtClean="0"/>
              <a:pPr/>
              <a:t>3</a:t>
            </a:fld>
            <a:endParaRPr lang="en-US" noProof="1"/>
          </a:p>
        </p:txBody>
      </p:sp>
      <p:sp>
        <p:nvSpPr>
          <p:cNvPr id="4" name="Content Placeholder 3">
            <a:extLst>
              <a:ext uri="{FF2B5EF4-FFF2-40B4-BE49-F238E27FC236}">
                <a16:creationId xmlns:a16="http://schemas.microsoft.com/office/drawing/2014/main" id="{55EA99C4-EDE1-1BEE-AC98-0FFCF6D02EC9}"/>
              </a:ext>
            </a:extLst>
          </p:cNvPr>
          <p:cNvSpPr>
            <a:spLocks noGrp="1"/>
          </p:cNvSpPr>
          <p:nvPr>
            <p:ph idx="1"/>
          </p:nvPr>
        </p:nvSpPr>
        <p:spPr>
          <a:xfrm>
            <a:off x="-1828800" y="4408119"/>
            <a:ext cx="10515600" cy="4629781"/>
          </a:xfrm>
        </p:spPr>
        <p:txBody>
          <a:bodyPr>
            <a:normAutofit/>
          </a:bodyPr>
          <a:lstStyle/>
          <a:p>
            <a:pPr marL="628650" indent="-514350">
              <a:buFont typeface="+mj-lt"/>
              <a:buAutoNum type="alphaUcPeriod"/>
            </a:pPr>
            <a:r>
              <a:rPr lang="en-US" sz="3400" noProof="1"/>
              <a:t>Bilbo was extraordinarily wealthy and odd…</a:t>
            </a:r>
          </a:p>
          <a:p>
            <a:pPr marL="628650" indent="-514350">
              <a:buFont typeface="+mj-lt"/>
              <a:buAutoNum type="alphaUcPeriod"/>
            </a:pPr>
            <a:endParaRPr lang="en-US" sz="3400" noProof="1"/>
          </a:p>
          <a:p>
            <a:pPr marL="628650" indent="-514350">
              <a:buFont typeface="+mj-lt"/>
              <a:buAutoNum type="alphaUcPeriod"/>
            </a:pPr>
            <a:r>
              <a:rPr lang="en-US" sz="3400" noProof="1"/>
              <a:t>Bilbo was extraordinarily affluent and strange…</a:t>
            </a:r>
          </a:p>
          <a:p>
            <a:pPr marL="628650" indent="-514350">
              <a:buFont typeface="+mj-lt"/>
              <a:buAutoNum type="alphaUcPeriod"/>
            </a:pPr>
            <a:endParaRPr lang="en-US" sz="3400" noProof="1"/>
          </a:p>
          <a:p>
            <a:pPr marL="628650" indent="-514350">
              <a:buFont typeface="+mj-lt"/>
              <a:buAutoNum type="alphaUcPeriod"/>
            </a:pPr>
            <a:r>
              <a:rPr lang="en-US" sz="3400" noProof="1"/>
              <a:t>Bilbo had a lot of money but was eccentric…</a:t>
            </a:r>
          </a:p>
          <a:p>
            <a:pPr marL="628650" indent="-514350">
              <a:buFont typeface="+mj-lt"/>
              <a:buAutoNum type="alphaUcPeriod"/>
            </a:pPr>
            <a:endParaRPr lang="en-US" sz="3400" noProof="1"/>
          </a:p>
          <a:p>
            <a:pPr marL="628650" indent="-514350">
              <a:buFont typeface="+mj-lt"/>
              <a:buAutoNum type="alphaUcPeriod"/>
            </a:pPr>
            <a:r>
              <a:rPr lang="en-US" sz="3400" noProof="1"/>
              <a:t>Bilbo was very rich and very peculiar… </a:t>
            </a:r>
          </a:p>
        </p:txBody>
      </p:sp>
      <p:sp>
        <p:nvSpPr>
          <p:cNvPr id="2" name="Title 1">
            <a:extLst>
              <a:ext uri="{FF2B5EF4-FFF2-40B4-BE49-F238E27FC236}">
                <a16:creationId xmlns:a16="http://schemas.microsoft.com/office/drawing/2014/main" id="{04E34F45-5F00-F3A7-AC23-7A0431D83DD3}"/>
              </a:ext>
            </a:extLst>
          </p:cNvPr>
          <p:cNvSpPr>
            <a:spLocks noGrp="1"/>
          </p:cNvSpPr>
          <p:nvPr>
            <p:ph type="title"/>
          </p:nvPr>
        </p:nvSpPr>
        <p:spPr>
          <a:xfrm>
            <a:off x="-1828800" y="2694750"/>
            <a:ext cx="11353800" cy="1325563"/>
          </a:xfrm>
        </p:spPr>
        <p:txBody>
          <a:bodyPr anchor="ctr">
            <a:noAutofit/>
          </a:bodyPr>
          <a:lstStyle/>
          <a:p>
            <a:pPr algn="l"/>
            <a:r>
              <a:rPr lang="en-US" b="1" noProof="1">
                <a:solidFill>
                  <a:srgbClr val="9B3836"/>
                </a:solidFill>
                <a:ea typeface="Verdana" panose="020B0604030504040204" pitchFamily="34" charset="0"/>
                <a:cs typeface="Open Sans" panose="020B0606030504020204" pitchFamily="34" charset="0"/>
              </a:rPr>
              <a:t>Which is verbatim from ‘The Lord of the Rings’?</a:t>
            </a:r>
          </a:p>
        </p:txBody>
      </p:sp>
      <p:sp>
        <p:nvSpPr>
          <p:cNvPr id="3" name="Rounded Rectangle 2">
            <a:extLst>
              <a:ext uri="{FF2B5EF4-FFF2-40B4-BE49-F238E27FC236}">
                <a16:creationId xmlns:a16="http://schemas.microsoft.com/office/drawing/2014/main" id="{00B84F5E-CCAF-F31C-03E1-AFA2B8050FCC}"/>
              </a:ext>
            </a:extLst>
          </p:cNvPr>
          <p:cNvSpPr/>
          <p:nvPr/>
        </p:nvSpPr>
        <p:spPr>
          <a:xfrm>
            <a:off x="-1828800" y="4408119"/>
            <a:ext cx="10515600" cy="3307977"/>
          </a:xfrm>
          <a:prstGeom prst="roundRect">
            <a:avLst>
              <a:gd name="adj" fmla="val 6063"/>
            </a:avLst>
          </a:prstGeom>
          <a:solidFill>
            <a:srgbClr val="9B3836"/>
          </a:solidFill>
          <a:ln>
            <a:solidFill>
              <a:schemeClr val="bg1">
                <a:lumMod val="50000"/>
              </a:schemeClr>
            </a:solid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5400" b="1" noProof="1">
                <a:solidFill>
                  <a:schemeClr val="bg1"/>
                </a:solidFill>
                <a:latin typeface="Aptos" panose="020B0004020202020204" pitchFamily="34" charset="0"/>
              </a:rPr>
              <a:t>LLM is more likely to pick the correct verbatim text if it is included in its training data.</a:t>
            </a:r>
          </a:p>
        </p:txBody>
      </p:sp>
      <p:pic>
        <p:nvPicPr>
          <p:cNvPr id="6" name="Graphic 5" descr="Badge Tick1 with solid fill">
            <a:extLst>
              <a:ext uri="{FF2B5EF4-FFF2-40B4-BE49-F238E27FC236}">
                <a16:creationId xmlns:a16="http://schemas.microsoft.com/office/drawing/2014/main" id="{54F824BF-5415-1E50-C3D3-FC617C1977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23890" y="7749481"/>
            <a:ext cx="914400" cy="914400"/>
          </a:xfrm>
          <a:prstGeom prst="rect">
            <a:avLst/>
          </a:prstGeom>
        </p:spPr>
      </p:pic>
    </p:spTree>
    <p:extLst>
      <p:ext uri="{BB962C8B-B14F-4D97-AF65-F5344CB8AC3E}">
        <p14:creationId xmlns:p14="http://schemas.microsoft.com/office/powerpoint/2010/main" val="2371898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0437E-6CE6-5A61-BC14-F45120EA633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278D537-A4D5-C565-EC02-E9AB8A0B9F72}"/>
              </a:ext>
            </a:extLst>
          </p:cNvPr>
          <p:cNvSpPr>
            <a:spLocks noGrp="1"/>
          </p:cNvSpPr>
          <p:nvPr>
            <p:ph type="sldNum" sz="quarter" idx="12"/>
          </p:nvPr>
        </p:nvSpPr>
        <p:spPr/>
        <p:txBody>
          <a:bodyPr/>
          <a:lstStyle/>
          <a:p>
            <a:fld id="{28FA43E8-6E12-5244-BC34-D42229B1484F}" type="slidenum">
              <a:rPr lang="en-US" noProof="1" smtClean="0"/>
              <a:t>30</a:t>
            </a:fld>
            <a:endParaRPr lang="en-US" noProof="1"/>
          </a:p>
        </p:txBody>
      </p:sp>
      <p:sp>
        <p:nvSpPr>
          <p:cNvPr id="5" name="Title 4">
            <a:extLst>
              <a:ext uri="{FF2B5EF4-FFF2-40B4-BE49-F238E27FC236}">
                <a16:creationId xmlns:a16="http://schemas.microsoft.com/office/drawing/2014/main" id="{D9819C6C-535E-B208-8F44-C9C005C4974B}"/>
              </a:ext>
            </a:extLst>
          </p:cNvPr>
          <p:cNvSpPr>
            <a:spLocks noGrp="1"/>
          </p:cNvSpPr>
          <p:nvPr>
            <p:ph type="title"/>
          </p:nvPr>
        </p:nvSpPr>
        <p:spPr/>
        <p:txBody>
          <a:bodyPr/>
          <a:lstStyle/>
          <a:p>
            <a:r>
              <a:rPr lang="en-US" b="1" noProof="1">
                <a:solidFill>
                  <a:srgbClr val="9B3836"/>
                </a:solidFill>
                <a:ea typeface="Verdana" panose="020B0604030504040204" pitchFamily="34" charset="0"/>
                <a:cs typeface="Open Sans" panose="020B0606030504020204" pitchFamily="34" charset="0"/>
              </a:rPr>
              <a:t>Proposed Method: </a:t>
            </a:r>
            <a:r>
              <a:rPr lang="en-US" b="1" noProof="1">
                <a:solidFill>
                  <a:schemeClr val="tx1">
                    <a:lumMod val="75000"/>
                    <a:lumOff val="25000"/>
                  </a:schemeClr>
                </a:solidFill>
                <a:ea typeface="Verdana" panose="020B0604030504040204" pitchFamily="34" charset="0"/>
                <a:cs typeface="Open Sans" panose="020B0606030504020204" pitchFamily="34" charset="0"/>
              </a:rPr>
              <a:t>DIS-CO</a:t>
            </a:r>
            <a:endParaRPr lang="en-US" noProof="1">
              <a:solidFill>
                <a:schemeClr val="tx1">
                  <a:lumMod val="75000"/>
                  <a:lumOff val="25000"/>
                </a:schemeClr>
              </a:solidFill>
            </a:endParaRPr>
          </a:p>
        </p:txBody>
      </p:sp>
      <p:sp>
        <p:nvSpPr>
          <p:cNvPr id="9" name="Rectangle: Rounded Corners 28">
            <a:extLst>
              <a:ext uri="{FF2B5EF4-FFF2-40B4-BE49-F238E27FC236}">
                <a16:creationId xmlns:a16="http://schemas.microsoft.com/office/drawing/2014/main" id="{FC5DFB5D-86DA-E223-D3CB-C653E2E30F92}"/>
              </a:ext>
            </a:extLst>
          </p:cNvPr>
          <p:cNvSpPr/>
          <p:nvPr/>
        </p:nvSpPr>
        <p:spPr>
          <a:xfrm>
            <a:off x="-1858817" y="3774876"/>
            <a:ext cx="10575635" cy="4642248"/>
          </a:xfrm>
          <a:prstGeom prst="roundRect">
            <a:avLst>
              <a:gd name="adj" fmla="val 0"/>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0" name="TextBox 9">
            <a:extLst>
              <a:ext uri="{FF2B5EF4-FFF2-40B4-BE49-F238E27FC236}">
                <a16:creationId xmlns:a16="http://schemas.microsoft.com/office/drawing/2014/main" id="{3909E897-84E0-7449-C4A6-6D50AC4FC58C}"/>
              </a:ext>
            </a:extLst>
          </p:cNvPr>
          <p:cNvSpPr txBox="1"/>
          <p:nvPr/>
        </p:nvSpPr>
        <p:spPr>
          <a:xfrm>
            <a:off x="-1772630" y="7367737"/>
            <a:ext cx="1555234" cy="369332"/>
          </a:xfrm>
          <a:prstGeom prst="rect">
            <a:avLst/>
          </a:prstGeom>
          <a:noFill/>
        </p:spPr>
        <p:txBody>
          <a:bodyPr wrap="none" rtlCol="0">
            <a:spAutoFit/>
          </a:bodyPr>
          <a:lstStyle/>
          <a:p>
            <a:pPr algn="ctr"/>
            <a:r>
              <a:rPr lang="en-US" noProof="1"/>
              <a:t>Suspect Book</a:t>
            </a:r>
          </a:p>
        </p:txBody>
      </p:sp>
      <p:sp>
        <p:nvSpPr>
          <p:cNvPr id="11" name="Rectangle: Rounded Corners 31">
            <a:extLst>
              <a:ext uri="{FF2B5EF4-FFF2-40B4-BE49-F238E27FC236}">
                <a16:creationId xmlns:a16="http://schemas.microsoft.com/office/drawing/2014/main" id="{34C774BB-478A-3878-B0BE-DB0451D3D618}"/>
              </a:ext>
            </a:extLst>
          </p:cNvPr>
          <p:cNvSpPr/>
          <p:nvPr/>
        </p:nvSpPr>
        <p:spPr>
          <a:xfrm>
            <a:off x="-1772630" y="6670917"/>
            <a:ext cx="10415558" cy="1667671"/>
          </a:xfrm>
          <a:prstGeom prst="roundRect">
            <a:avLst>
              <a:gd name="adj" fmla="val 2674"/>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2" name="Rectangle: Rounded Corners 30">
            <a:extLst>
              <a:ext uri="{FF2B5EF4-FFF2-40B4-BE49-F238E27FC236}">
                <a16:creationId xmlns:a16="http://schemas.microsoft.com/office/drawing/2014/main" id="{C878531B-56AD-A55F-D814-2B3A85BA3F9B}"/>
              </a:ext>
            </a:extLst>
          </p:cNvPr>
          <p:cNvSpPr/>
          <p:nvPr/>
        </p:nvSpPr>
        <p:spPr>
          <a:xfrm>
            <a:off x="-1772631" y="3862033"/>
            <a:ext cx="10415558" cy="2667989"/>
          </a:xfrm>
          <a:prstGeom prst="roundRect">
            <a:avLst>
              <a:gd name="adj" fmla="val 2674"/>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3" name="Rectangle: Rounded Corners 1023">
            <a:extLst>
              <a:ext uri="{FF2B5EF4-FFF2-40B4-BE49-F238E27FC236}">
                <a16:creationId xmlns:a16="http://schemas.microsoft.com/office/drawing/2014/main" id="{D61D8C92-2204-6A63-E551-6E76BE2F891B}"/>
              </a:ext>
            </a:extLst>
          </p:cNvPr>
          <p:cNvSpPr/>
          <p:nvPr/>
        </p:nvSpPr>
        <p:spPr>
          <a:xfrm>
            <a:off x="-1568472" y="4234470"/>
            <a:ext cx="4660754" cy="2210013"/>
          </a:xfrm>
          <a:prstGeom prst="roundRect">
            <a:avLst>
              <a:gd name="adj" fmla="val 1884"/>
            </a:avLst>
          </a:prstGeom>
          <a:noFill/>
          <a:ln w="38100">
            <a:solidFill>
              <a:schemeClr val="tx1">
                <a:lumMod val="50000"/>
                <a:lumOff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4" name="TextBox 13">
            <a:extLst>
              <a:ext uri="{FF2B5EF4-FFF2-40B4-BE49-F238E27FC236}">
                <a16:creationId xmlns:a16="http://schemas.microsoft.com/office/drawing/2014/main" id="{7AA20719-96A3-EBF9-8E4D-3374153FC841}"/>
              </a:ext>
            </a:extLst>
          </p:cNvPr>
          <p:cNvSpPr txBox="1"/>
          <p:nvPr/>
        </p:nvSpPr>
        <p:spPr>
          <a:xfrm>
            <a:off x="-1908504" y="3912256"/>
            <a:ext cx="5161106" cy="338554"/>
          </a:xfrm>
          <a:prstGeom prst="rect">
            <a:avLst/>
          </a:prstGeom>
          <a:noFill/>
        </p:spPr>
        <p:txBody>
          <a:bodyPr wrap="square" rtlCol="0">
            <a:spAutoFit/>
          </a:bodyPr>
          <a:lstStyle/>
          <a:p>
            <a:pPr algn="ctr"/>
            <a:r>
              <a:rPr lang="en-US" sz="1600" b="1" noProof="1">
                <a:solidFill>
                  <a:schemeClr val="bg1">
                    <a:lumMod val="85000"/>
                  </a:schemeClr>
                </a:solidFill>
                <a:latin typeface="Calibri" panose="020F0502020204030204" pitchFamily="34" charset="0"/>
                <a:cs typeface="Calibri" panose="020F0502020204030204" pitchFamily="34" charset="0"/>
              </a:rPr>
              <a:t>Data Collection: </a:t>
            </a:r>
            <a:r>
              <a:rPr lang="en-US" sz="1500" noProof="1">
                <a:solidFill>
                  <a:schemeClr val="bg1">
                    <a:lumMod val="85000"/>
                  </a:schemeClr>
                </a:solidFill>
                <a:latin typeface="Calibri" panose="020F0502020204030204" pitchFamily="34" charset="0"/>
                <a:cs typeface="Calibri" panose="020F0502020204030204" pitchFamily="34" charset="0"/>
              </a:rPr>
              <a:t>Frames can be of 2 different types.</a:t>
            </a:r>
          </a:p>
        </p:txBody>
      </p:sp>
      <p:sp>
        <p:nvSpPr>
          <p:cNvPr id="22" name="Rounded Rectangle 21">
            <a:extLst>
              <a:ext uri="{FF2B5EF4-FFF2-40B4-BE49-F238E27FC236}">
                <a16:creationId xmlns:a16="http://schemas.microsoft.com/office/drawing/2014/main" id="{8949D708-51D4-698F-37D5-28EC6D79DE31}"/>
              </a:ext>
            </a:extLst>
          </p:cNvPr>
          <p:cNvSpPr/>
          <p:nvPr/>
        </p:nvSpPr>
        <p:spPr>
          <a:xfrm>
            <a:off x="-1511096" y="5367682"/>
            <a:ext cx="4542554" cy="1041408"/>
          </a:xfrm>
          <a:prstGeom prst="roundRect">
            <a:avLst>
              <a:gd name="adj"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28" name="Rounded Rectangle 27">
            <a:extLst>
              <a:ext uri="{FF2B5EF4-FFF2-40B4-BE49-F238E27FC236}">
                <a16:creationId xmlns:a16="http://schemas.microsoft.com/office/drawing/2014/main" id="{51FF220F-6E79-FC84-03CE-259709508B35}"/>
              </a:ext>
            </a:extLst>
          </p:cNvPr>
          <p:cNvSpPr/>
          <p:nvPr/>
        </p:nvSpPr>
        <p:spPr>
          <a:xfrm>
            <a:off x="-1511096" y="4303397"/>
            <a:ext cx="4542554" cy="1041408"/>
          </a:xfrm>
          <a:prstGeom prst="roundRect">
            <a:avLst>
              <a:gd name="adj"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35" name="Rectangle: Rounded Corners 1023">
            <a:extLst>
              <a:ext uri="{FF2B5EF4-FFF2-40B4-BE49-F238E27FC236}">
                <a16:creationId xmlns:a16="http://schemas.microsoft.com/office/drawing/2014/main" id="{30253302-E260-537D-F6D6-376483AC9B9D}"/>
              </a:ext>
            </a:extLst>
          </p:cNvPr>
          <p:cNvSpPr/>
          <p:nvPr/>
        </p:nvSpPr>
        <p:spPr>
          <a:xfrm>
            <a:off x="3213795" y="4228567"/>
            <a:ext cx="2597580" cy="2210013"/>
          </a:xfrm>
          <a:prstGeom prst="roundRect">
            <a:avLst>
              <a:gd name="adj" fmla="val 1884"/>
            </a:avLst>
          </a:prstGeom>
          <a:noFill/>
          <a:ln w="38100">
            <a:solidFill>
              <a:schemeClr val="tx1">
                <a:lumMod val="50000"/>
                <a:lumOff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58" name="Rectangle: Rounded Corners 1023">
            <a:extLst>
              <a:ext uri="{FF2B5EF4-FFF2-40B4-BE49-F238E27FC236}">
                <a16:creationId xmlns:a16="http://schemas.microsoft.com/office/drawing/2014/main" id="{6CDA1081-846F-2964-1A53-45E574F42A82}"/>
              </a:ext>
            </a:extLst>
          </p:cNvPr>
          <p:cNvSpPr/>
          <p:nvPr/>
        </p:nvSpPr>
        <p:spPr>
          <a:xfrm>
            <a:off x="5915807" y="4226275"/>
            <a:ext cx="2640061" cy="2210013"/>
          </a:xfrm>
          <a:prstGeom prst="roundRect">
            <a:avLst>
              <a:gd name="adj" fmla="val 1884"/>
            </a:avLst>
          </a:prstGeom>
          <a:noFill/>
          <a:ln w="38100">
            <a:solidFill>
              <a:schemeClr val="tx1">
                <a:lumMod val="50000"/>
                <a:lumOff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2" name="Rounded Rectangle 1">
            <a:extLst>
              <a:ext uri="{FF2B5EF4-FFF2-40B4-BE49-F238E27FC236}">
                <a16:creationId xmlns:a16="http://schemas.microsoft.com/office/drawing/2014/main" id="{B1AEC4D0-6203-F004-1F88-4DE1954F9126}"/>
              </a:ext>
            </a:extLst>
          </p:cNvPr>
          <p:cNvSpPr/>
          <p:nvPr/>
        </p:nvSpPr>
        <p:spPr>
          <a:xfrm>
            <a:off x="-1511096" y="4303397"/>
            <a:ext cx="4542554" cy="1041408"/>
          </a:xfrm>
          <a:prstGeom prst="roundRect">
            <a:avLst>
              <a:gd name="adj"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3" name="Content Placeholder 1">
            <a:extLst>
              <a:ext uri="{FF2B5EF4-FFF2-40B4-BE49-F238E27FC236}">
                <a16:creationId xmlns:a16="http://schemas.microsoft.com/office/drawing/2014/main" id="{20A746E6-8D1C-B950-CB52-E58BA79CD165}"/>
              </a:ext>
            </a:extLst>
          </p:cNvPr>
          <p:cNvSpPr txBox="1">
            <a:spLocks/>
          </p:cNvSpPr>
          <p:nvPr/>
        </p:nvSpPr>
        <p:spPr>
          <a:xfrm>
            <a:off x="292380" y="4302960"/>
            <a:ext cx="2739360" cy="1036385"/>
          </a:xfrm>
          <a:prstGeom prst="rect">
            <a:avLst/>
          </a:prstGeom>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400" b="1" noProof="1">
                <a:solidFill>
                  <a:schemeClr val="bg1">
                    <a:lumMod val="85000"/>
                  </a:schemeClr>
                </a:solidFill>
                <a:latin typeface="Consolas" panose="020B0609020204030204" pitchFamily="49" charset="0"/>
                <a:cs typeface="Consolas" panose="020B0609020204030204" pitchFamily="49" charset="0"/>
              </a:rPr>
              <a:t>Main Frames</a:t>
            </a:r>
          </a:p>
          <a:p>
            <a:pPr algn="just">
              <a:lnSpc>
                <a:spcPct val="100000"/>
              </a:lnSpc>
              <a:spcBef>
                <a:spcPts val="0"/>
              </a:spcBef>
            </a:pPr>
            <a:endParaRPr lang="en-US" sz="300" b="1" noProof="1">
              <a:solidFill>
                <a:schemeClr val="bg1">
                  <a:lumMod val="85000"/>
                </a:schemeClr>
              </a:solidFill>
            </a:endParaRPr>
          </a:p>
          <a:p>
            <a:pPr algn="just">
              <a:lnSpc>
                <a:spcPct val="100000"/>
              </a:lnSpc>
              <a:spcBef>
                <a:spcPts val="0"/>
              </a:spcBef>
            </a:pPr>
            <a:r>
              <a:rPr lang="en-US" sz="1050" b="1" noProof="1">
                <a:solidFill>
                  <a:schemeClr val="bg1">
                    <a:lumMod val="85000"/>
                  </a:schemeClr>
                </a:solidFill>
              </a:rPr>
              <a:t>Contains Main Characters</a:t>
            </a:r>
          </a:p>
          <a:p>
            <a:pPr algn="just">
              <a:lnSpc>
                <a:spcPct val="100000"/>
              </a:lnSpc>
              <a:spcBef>
                <a:spcPts val="0"/>
              </a:spcBef>
            </a:pPr>
            <a:r>
              <a:rPr lang="en-US" sz="1000" noProof="1">
                <a:solidFill>
                  <a:schemeClr val="bg1">
                    <a:lumMod val="85000"/>
                  </a:schemeClr>
                </a:solidFill>
              </a:rPr>
              <a:t>Frames featuring key characters from the plot.</a:t>
            </a:r>
          </a:p>
          <a:p>
            <a:pPr algn="just">
              <a:lnSpc>
                <a:spcPct val="100000"/>
              </a:lnSpc>
              <a:spcBef>
                <a:spcPts val="0"/>
              </a:spcBef>
            </a:pPr>
            <a:endParaRPr lang="en-US" sz="200" noProof="1">
              <a:solidFill>
                <a:schemeClr val="bg1">
                  <a:lumMod val="85000"/>
                </a:schemeClr>
              </a:solidFill>
            </a:endParaRPr>
          </a:p>
          <a:p>
            <a:pPr algn="just">
              <a:lnSpc>
                <a:spcPct val="100000"/>
              </a:lnSpc>
              <a:spcBef>
                <a:spcPts val="0"/>
              </a:spcBef>
            </a:pPr>
            <a:r>
              <a:rPr lang="en-US" sz="1050" b="1" noProof="1">
                <a:solidFill>
                  <a:schemeClr val="bg1">
                    <a:lumMod val="85000"/>
                  </a:schemeClr>
                </a:solidFill>
              </a:rPr>
              <a:t>Easily Recognizable</a:t>
            </a:r>
          </a:p>
          <a:p>
            <a:pPr algn="just">
              <a:lnSpc>
                <a:spcPct val="100000"/>
              </a:lnSpc>
              <a:spcBef>
                <a:spcPts val="0"/>
              </a:spcBef>
            </a:pPr>
            <a:r>
              <a:rPr lang="en-US" sz="1000" noProof="1">
                <a:solidFill>
                  <a:schemeClr val="bg1">
                    <a:lumMod val="85000"/>
                  </a:schemeClr>
                </a:solidFill>
              </a:rPr>
              <a:t>Identifiable to viewers who saw the movie.</a:t>
            </a:r>
          </a:p>
        </p:txBody>
      </p:sp>
      <p:pic>
        <p:nvPicPr>
          <p:cNvPr id="6" name="Picture 5">
            <a:extLst>
              <a:ext uri="{FF2B5EF4-FFF2-40B4-BE49-F238E27FC236}">
                <a16:creationId xmlns:a16="http://schemas.microsoft.com/office/drawing/2014/main" id="{B8BE0877-56A4-BFB3-D46D-DCF94E20FC76}"/>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Lst>
          </a:blip>
          <a:srcRect l="16658" r="1"/>
          <a:stretch/>
        </p:blipFill>
        <p:spPr>
          <a:xfrm>
            <a:off x="-1445994" y="4364602"/>
            <a:ext cx="1726349" cy="918998"/>
          </a:xfrm>
          <a:prstGeom prst="rect">
            <a:avLst/>
          </a:prstGeom>
          <a:ln w="12700">
            <a:solidFill>
              <a:schemeClr val="tx1"/>
            </a:solidFill>
          </a:ln>
        </p:spPr>
      </p:pic>
      <p:sp>
        <p:nvSpPr>
          <p:cNvPr id="7" name="Rounded Rectangle 6">
            <a:extLst>
              <a:ext uri="{FF2B5EF4-FFF2-40B4-BE49-F238E27FC236}">
                <a16:creationId xmlns:a16="http://schemas.microsoft.com/office/drawing/2014/main" id="{A5C6E8B9-02C0-59A2-963A-4793A415A1A5}"/>
              </a:ext>
            </a:extLst>
          </p:cNvPr>
          <p:cNvSpPr/>
          <p:nvPr/>
        </p:nvSpPr>
        <p:spPr>
          <a:xfrm>
            <a:off x="-1511096" y="5367682"/>
            <a:ext cx="4542554" cy="1041408"/>
          </a:xfrm>
          <a:prstGeom prst="roundRect">
            <a:avLst>
              <a:gd name="adj"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5" name="Content Placeholder 1">
            <a:extLst>
              <a:ext uri="{FF2B5EF4-FFF2-40B4-BE49-F238E27FC236}">
                <a16:creationId xmlns:a16="http://schemas.microsoft.com/office/drawing/2014/main" id="{8B5C7323-6D88-D771-C8A4-D435620E4BFE}"/>
              </a:ext>
            </a:extLst>
          </p:cNvPr>
          <p:cNvSpPr txBox="1">
            <a:spLocks/>
          </p:cNvSpPr>
          <p:nvPr/>
        </p:nvSpPr>
        <p:spPr>
          <a:xfrm>
            <a:off x="292380" y="5382540"/>
            <a:ext cx="2739360" cy="1036385"/>
          </a:xfrm>
          <a:prstGeom prst="rect">
            <a:avLst/>
          </a:prstGeom>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400" b="1" noProof="1">
                <a:solidFill>
                  <a:schemeClr val="bg1">
                    <a:lumMod val="85000"/>
                  </a:schemeClr>
                </a:solidFill>
                <a:latin typeface="Consolas" panose="020B0609020204030204" pitchFamily="49" charset="0"/>
                <a:cs typeface="Consolas" panose="020B0609020204030204" pitchFamily="49" charset="0"/>
              </a:rPr>
              <a:t>Neutral Frames</a:t>
            </a:r>
          </a:p>
          <a:p>
            <a:pPr algn="just">
              <a:lnSpc>
                <a:spcPct val="100000"/>
              </a:lnSpc>
              <a:spcBef>
                <a:spcPts val="0"/>
              </a:spcBef>
            </a:pPr>
            <a:endParaRPr lang="en-US" sz="300" b="1" noProof="1">
              <a:solidFill>
                <a:schemeClr val="bg1">
                  <a:lumMod val="85000"/>
                </a:schemeClr>
              </a:solidFill>
            </a:endParaRPr>
          </a:p>
          <a:p>
            <a:pPr algn="just">
              <a:lnSpc>
                <a:spcPct val="100000"/>
              </a:lnSpc>
              <a:spcBef>
                <a:spcPts val="0"/>
              </a:spcBef>
            </a:pPr>
            <a:r>
              <a:rPr lang="en-US" sz="1050" b="1" noProof="1">
                <a:solidFill>
                  <a:schemeClr val="bg1">
                    <a:lumMod val="85000"/>
                  </a:schemeClr>
                </a:solidFill>
              </a:rPr>
              <a:t>Background / Neutral Elements</a:t>
            </a:r>
          </a:p>
          <a:p>
            <a:pPr algn="just">
              <a:lnSpc>
                <a:spcPct val="100000"/>
              </a:lnSpc>
              <a:spcBef>
                <a:spcPts val="0"/>
              </a:spcBef>
            </a:pPr>
            <a:r>
              <a:rPr lang="en-US" sz="1000" noProof="1">
                <a:solidFill>
                  <a:schemeClr val="bg1">
                    <a:lumMod val="85000"/>
                  </a:schemeClr>
                </a:solidFill>
              </a:rPr>
              <a:t>Neutral visuals like landscapes or objects.</a:t>
            </a:r>
          </a:p>
          <a:p>
            <a:pPr algn="just">
              <a:lnSpc>
                <a:spcPct val="100000"/>
              </a:lnSpc>
              <a:spcBef>
                <a:spcPts val="0"/>
              </a:spcBef>
            </a:pPr>
            <a:endParaRPr lang="en-US" sz="200" noProof="1">
              <a:solidFill>
                <a:schemeClr val="bg1">
                  <a:lumMod val="85000"/>
                </a:schemeClr>
              </a:solidFill>
            </a:endParaRPr>
          </a:p>
          <a:p>
            <a:pPr algn="just">
              <a:lnSpc>
                <a:spcPct val="100000"/>
              </a:lnSpc>
              <a:spcBef>
                <a:spcPts val="0"/>
              </a:spcBef>
            </a:pPr>
            <a:r>
              <a:rPr lang="en-US" sz="1050" b="1" noProof="1">
                <a:solidFill>
                  <a:schemeClr val="bg1">
                    <a:lumMod val="85000"/>
                  </a:schemeClr>
                </a:solidFill>
              </a:rPr>
              <a:t>Hardly Recognizable</a:t>
            </a:r>
          </a:p>
          <a:p>
            <a:pPr algn="just">
              <a:lnSpc>
                <a:spcPct val="100000"/>
              </a:lnSpc>
              <a:spcBef>
                <a:spcPts val="0"/>
              </a:spcBef>
            </a:pPr>
            <a:r>
              <a:rPr lang="en-US" sz="1000" noProof="1">
                <a:solidFill>
                  <a:schemeClr val="bg1">
                    <a:lumMod val="85000"/>
                  </a:schemeClr>
                </a:solidFill>
              </a:rPr>
              <a:t>Frames not easily tied to the movie's narrative.</a:t>
            </a:r>
            <a:endParaRPr lang="en-US" sz="1000" b="1" noProof="1">
              <a:solidFill>
                <a:schemeClr val="bg1">
                  <a:lumMod val="85000"/>
                </a:schemeClr>
              </a:solidFill>
            </a:endParaRPr>
          </a:p>
        </p:txBody>
      </p:sp>
      <p:pic>
        <p:nvPicPr>
          <p:cNvPr id="16" name="Picture 15" descr="A group of people walking in a city&#10;&#10;AI-generated content may be incorrect.">
            <a:extLst>
              <a:ext uri="{FF2B5EF4-FFF2-40B4-BE49-F238E27FC236}">
                <a16:creationId xmlns:a16="http://schemas.microsoft.com/office/drawing/2014/main" id="{6C33CD48-BBF5-D162-97CF-698ED72184E9}"/>
              </a:ext>
            </a:extLst>
          </p:cNvPr>
          <p:cNvPicPr>
            <a:picLocks/>
          </p:cNvPicPr>
          <p:nvPr/>
        </p:nvPicPr>
        <p:blipFill>
          <a:blip r:embed="rId5">
            <a:duotone>
              <a:schemeClr val="bg2">
                <a:shade val="45000"/>
                <a:satMod val="135000"/>
              </a:schemeClr>
              <a:prstClr val="white"/>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14970" t="5709" r="6328" b="1469"/>
          <a:stretch/>
        </p:blipFill>
        <p:spPr>
          <a:xfrm>
            <a:off x="-1446276" y="5435241"/>
            <a:ext cx="1726348" cy="923544"/>
          </a:xfrm>
          <a:prstGeom prst="rect">
            <a:avLst/>
          </a:prstGeom>
          <a:ln w="12700">
            <a:solidFill>
              <a:srgbClr val="3A3A3A"/>
            </a:solidFill>
          </a:ln>
        </p:spPr>
      </p:pic>
      <p:sp>
        <p:nvSpPr>
          <p:cNvPr id="8" name="TextBox 7">
            <a:extLst>
              <a:ext uri="{FF2B5EF4-FFF2-40B4-BE49-F238E27FC236}">
                <a16:creationId xmlns:a16="http://schemas.microsoft.com/office/drawing/2014/main" id="{A4B0BFCB-E96F-5693-F873-BA483BA40B0E}"/>
              </a:ext>
            </a:extLst>
          </p:cNvPr>
          <p:cNvSpPr txBox="1"/>
          <p:nvPr/>
        </p:nvSpPr>
        <p:spPr>
          <a:xfrm>
            <a:off x="3009325" y="3934626"/>
            <a:ext cx="2909224" cy="338554"/>
          </a:xfrm>
          <a:prstGeom prst="rect">
            <a:avLst/>
          </a:prstGeom>
          <a:noFill/>
        </p:spPr>
        <p:txBody>
          <a:bodyPr wrap="square">
            <a:spAutoFit/>
          </a:bodyPr>
          <a:lstStyle/>
          <a:p>
            <a:pPr algn="ctr"/>
            <a:r>
              <a:rPr lang="en-US" sz="1600" noProof="1">
                <a:latin typeface="Calibri" panose="020F0502020204030204" pitchFamily="34" charset="0"/>
                <a:cs typeface="Calibri" panose="020F0502020204030204" pitchFamily="34" charset="0"/>
              </a:rPr>
              <a:t>Build</a:t>
            </a:r>
            <a:r>
              <a:rPr lang="en-US" sz="1600" b="1" noProof="1">
                <a:latin typeface="Calibri" panose="020F0502020204030204" pitchFamily="34" charset="0"/>
                <a:cs typeface="Calibri" panose="020F0502020204030204" pitchFamily="34" charset="0"/>
              </a:rPr>
              <a:t> </a:t>
            </a:r>
            <a:r>
              <a:rPr lang="en-US" sz="1600" noProof="1">
                <a:latin typeface="Calibri" panose="020F0502020204030204" pitchFamily="34" charset="0"/>
                <a:cs typeface="Calibri" panose="020F0502020204030204" pitchFamily="34" charset="0"/>
              </a:rPr>
              <a:t>MovieTection</a:t>
            </a:r>
            <a:r>
              <a:rPr lang="en-US" sz="1600" b="1" noProof="1">
                <a:latin typeface="Calibri" panose="020F0502020204030204" pitchFamily="34" charset="0"/>
                <a:cs typeface="Calibri" panose="020F0502020204030204" pitchFamily="34" charset="0"/>
              </a:rPr>
              <a:t> Dataset</a:t>
            </a:r>
          </a:p>
        </p:txBody>
      </p:sp>
      <p:grpSp>
        <p:nvGrpSpPr>
          <p:cNvPr id="60" name="Group 59">
            <a:extLst>
              <a:ext uri="{FF2B5EF4-FFF2-40B4-BE49-F238E27FC236}">
                <a16:creationId xmlns:a16="http://schemas.microsoft.com/office/drawing/2014/main" id="{BFCC9C4F-48E6-4DD3-CA83-2D0474DB4711}"/>
              </a:ext>
            </a:extLst>
          </p:cNvPr>
          <p:cNvGrpSpPr/>
          <p:nvPr/>
        </p:nvGrpSpPr>
        <p:grpSpPr>
          <a:xfrm>
            <a:off x="3213795" y="4244731"/>
            <a:ext cx="2615826" cy="645796"/>
            <a:chOff x="5880795" y="1577731"/>
            <a:chExt cx="2615826" cy="645796"/>
          </a:xfrm>
        </p:grpSpPr>
        <p:grpSp>
          <p:nvGrpSpPr>
            <p:cNvPr id="40" name="Group 39">
              <a:extLst>
                <a:ext uri="{FF2B5EF4-FFF2-40B4-BE49-F238E27FC236}">
                  <a16:creationId xmlns:a16="http://schemas.microsoft.com/office/drawing/2014/main" id="{FDE259FC-C894-AF8B-57CE-E9FC0A2B0510}"/>
                </a:ext>
              </a:extLst>
            </p:cNvPr>
            <p:cNvGrpSpPr/>
            <p:nvPr/>
          </p:nvGrpSpPr>
          <p:grpSpPr>
            <a:xfrm>
              <a:off x="7173473" y="1578207"/>
              <a:ext cx="1288267" cy="600671"/>
              <a:chOff x="5890685" y="1574556"/>
              <a:chExt cx="1288267" cy="600671"/>
            </a:xfrm>
          </p:grpSpPr>
          <p:sp>
            <p:nvSpPr>
              <p:cNvPr id="41" name="Rounded Rectangle 40">
                <a:extLst>
                  <a:ext uri="{FF2B5EF4-FFF2-40B4-BE49-F238E27FC236}">
                    <a16:creationId xmlns:a16="http://schemas.microsoft.com/office/drawing/2014/main" id="{0724723E-3674-E398-1040-017A707EC533}"/>
                  </a:ext>
                </a:extLst>
              </p:cNvPr>
              <p:cNvSpPr/>
              <p:nvPr/>
            </p:nvSpPr>
            <p:spPr>
              <a:xfrm>
                <a:off x="5890685" y="1583811"/>
                <a:ext cx="1288267" cy="591416"/>
              </a:xfrm>
              <a:prstGeom prst="roundRect">
                <a:avLst>
                  <a:gd name="adj" fmla="val 1434"/>
                </a:avLst>
              </a:prstGeom>
              <a:solidFill>
                <a:srgbClr val="D9F2D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42" name="Group 41">
                <a:extLst>
                  <a:ext uri="{FF2B5EF4-FFF2-40B4-BE49-F238E27FC236}">
                    <a16:creationId xmlns:a16="http://schemas.microsoft.com/office/drawing/2014/main" id="{42E6E37E-E26C-74E0-1BE7-926C32D670C2}"/>
                  </a:ext>
                </a:extLst>
              </p:cNvPr>
              <p:cNvGrpSpPr/>
              <p:nvPr/>
            </p:nvGrpSpPr>
            <p:grpSpPr>
              <a:xfrm>
                <a:off x="6215509" y="1793910"/>
                <a:ext cx="638618" cy="330078"/>
                <a:chOff x="6050099" y="1657385"/>
                <a:chExt cx="638618" cy="330078"/>
              </a:xfrm>
            </p:grpSpPr>
            <p:pic>
              <p:nvPicPr>
                <p:cNvPr id="44" name="Picture 43">
                  <a:extLst>
                    <a:ext uri="{FF2B5EF4-FFF2-40B4-BE49-F238E27FC236}">
                      <a16:creationId xmlns:a16="http://schemas.microsoft.com/office/drawing/2014/main" id="{7D7217F3-6ACA-2A45-BAC1-377658CEC305}"/>
                    </a:ext>
                  </a:extLst>
                </p:cNvPr>
                <p:cNvPicPr>
                  <a:picLocks noChangeAspect="1"/>
                </p:cNvPicPr>
                <p:nvPr/>
              </p:nvPicPr>
              <p:blipFill>
                <a:blip r:embed="rId7">
                  <a:duotone>
                    <a:schemeClr val="accent3">
                      <a:shade val="45000"/>
                      <a:satMod val="135000"/>
                    </a:schemeClr>
                    <a:prstClr val="white"/>
                  </a:duotone>
                </a:blip>
                <a:stretch>
                  <a:fillRect/>
                </a:stretch>
              </p:blipFill>
              <p:spPr>
                <a:xfrm>
                  <a:off x="6050099" y="1657385"/>
                  <a:ext cx="330078" cy="330078"/>
                </a:xfrm>
                <a:prstGeom prst="rect">
                  <a:avLst/>
                </a:prstGeom>
              </p:spPr>
            </p:pic>
            <p:pic>
              <p:nvPicPr>
                <p:cNvPr id="45" name="Picture 44">
                  <a:extLst>
                    <a:ext uri="{FF2B5EF4-FFF2-40B4-BE49-F238E27FC236}">
                      <a16:creationId xmlns:a16="http://schemas.microsoft.com/office/drawing/2014/main" id="{80D6D567-BAB9-9B4B-1134-B73F61BEBB27}"/>
                    </a:ext>
                  </a:extLst>
                </p:cNvPr>
                <p:cNvPicPr>
                  <a:picLocks noChangeAspect="1"/>
                </p:cNvPicPr>
                <p:nvPr/>
              </p:nvPicPr>
              <p:blipFill>
                <a:blip r:embed="rId7">
                  <a:duotone>
                    <a:schemeClr val="accent3">
                      <a:shade val="45000"/>
                      <a:satMod val="135000"/>
                    </a:schemeClr>
                    <a:prstClr val="white"/>
                  </a:duotone>
                </a:blip>
                <a:stretch>
                  <a:fillRect/>
                </a:stretch>
              </p:blipFill>
              <p:spPr>
                <a:xfrm>
                  <a:off x="6202781" y="1657385"/>
                  <a:ext cx="330078" cy="330078"/>
                </a:xfrm>
                <a:prstGeom prst="rect">
                  <a:avLst/>
                </a:prstGeom>
              </p:spPr>
            </p:pic>
            <p:pic>
              <p:nvPicPr>
                <p:cNvPr id="46" name="Picture 45">
                  <a:extLst>
                    <a:ext uri="{FF2B5EF4-FFF2-40B4-BE49-F238E27FC236}">
                      <a16:creationId xmlns:a16="http://schemas.microsoft.com/office/drawing/2014/main" id="{7261A371-1E61-4291-F945-AE3A0CB51533}"/>
                    </a:ext>
                  </a:extLst>
                </p:cNvPr>
                <p:cNvPicPr>
                  <a:picLocks noChangeAspect="1"/>
                </p:cNvPicPr>
                <p:nvPr/>
              </p:nvPicPr>
              <p:blipFill>
                <a:blip r:embed="rId7">
                  <a:duotone>
                    <a:schemeClr val="accent3">
                      <a:shade val="45000"/>
                      <a:satMod val="135000"/>
                    </a:schemeClr>
                    <a:prstClr val="white"/>
                  </a:duotone>
                </a:blip>
                <a:stretch>
                  <a:fillRect/>
                </a:stretch>
              </p:blipFill>
              <p:spPr>
                <a:xfrm>
                  <a:off x="6358639" y="1657385"/>
                  <a:ext cx="330078" cy="330078"/>
                </a:xfrm>
                <a:prstGeom prst="rect">
                  <a:avLst/>
                </a:prstGeom>
              </p:spPr>
            </p:pic>
          </p:grpSp>
          <p:sp>
            <p:nvSpPr>
              <p:cNvPr id="43" name="TextBox 42">
                <a:extLst>
                  <a:ext uri="{FF2B5EF4-FFF2-40B4-BE49-F238E27FC236}">
                    <a16:creationId xmlns:a16="http://schemas.microsoft.com/office/drawing/2014/main" id="{9E7410B3-C6E7-C7D1-63F2-FB17271F6A9A}"/>
                  </a:ext>
                </a:extLst>
              </p:cNvPr>
              <p:cNvSpPr txBox="1"/>
              <p:nvPr/>
            </p:nvSpPr>
            <p:spPr>
              <a:xfrm>
                <a:off x="6250125" y="1574556"/>
                <a:ext cx="569387" cy="261610"/>
              </a:xfrm>
              <a:prstGeom prst="rect">
                <a:avLst/>
              </a:prstGeom>
              <a:noFill/>
            </p:spPr>
            <p:txBody>
              <a:bodyPr wrap="none" rtlCol="0">
                <a:spAutoFit/>
              </a:bodyPr>
              <a:lstStyle/>
              <a:p>
                <a:r>
                  <a:rPr lang="en-US" sz="1100" b="1" noProof="1">
                    <a:latin typeface="Consolas" panose="020B0609020204030204" pitchFamily="49" charset="0"/>
                    <a:cs typeface="Consolas" panose="020B0609020204030204" pitchFamily="49" charset="0"/>
                  </a:rPr>
                  <a:t>Clean</a:t>
                </a:r>
              </a:p>
            </p:txBody>
          </p:sp>
        </p:grpSp>
        <p:grpSp>
          <p:nvGrpSpPr>
            <p:cNvPr id="47" name="Group 46">
              <a:extLst>
                <a:ext uri="{FF2B5EF4-FFF2-40B4-BE49-F238E27FC236}">
                  <a16:creationId xmlns:a16="http://schemas.microsoft.com/office/drawing/2014/main" id="{4EC9000E-292D-CF43-557B-91654D8A92E8}"/>
                </a:ext>
              </a:extLst>
            </p:cNvPr>
            <p:cNvGrpSpPr/>
            <p:nvPr/>
          </p:nvGrpSpPr>
          <p:grpSpPr>
            <a:xfrm>
              <a:off x="5894444" y="1577731"/>
              <a:ext cx="1289999" cy="593161"/>
              <a:chOff x="7178950" y="1577731"/>
              <a:chExt cx="1289999" cy="593161"/>
            </a:xfrm>
          </p:grpSpPr>
          <p:sp>
            <p:nvSpPr>
              <p:cNvPr id="48" name="Rounded Rectangle 47">
                <a:extLst>
                  <a:ext uri="{FF2B5EF4-FFF2-40B4-BE49-F238E27FC236}">
                    <a16:creationId xmlns:a16="http://schemas.microsoft.com/office/drawing/2014/main" id="{2EB51BB4-274D-E540-FB75-A4D50C921615}"/>
                  </a:ext>
                </a:extLst>
              </p:cNvPr>
              <p:cNvSpPr/>
              <p:nvPr/>
            </p:nvSpPr>
            <p:spPr>
              <a:xfrm flipH="1">
                <a:off x="7178950" y="1579476"/>
                <a:ext cx="1289999" cy="591416"/>
              </a:xfrm>
              <a:prstGeom prst="roundRect">
                <a:avLst>
                  <a:gd name="adj" fmla="val 1434"/>
                </a:avLst>
              </a:prstGeom>
              <a:solidFill>
                <a:srgbClr val="C00000">
                  <a:alpha val="141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49" name="Group 48">
                <a:extLst>
                  <a:ext uri="{FF2B5EF4-FFF2-40B4-BE49-F238E27FC236}">
                    <a16:creationId xmlns:a16="http://schemas.microsoft.com/office/drawing/2014/main" id="{080AA9E2-1864-52A3-61CF-A4EFEA02CB9B}"/>
                  </a:ext>
                </a:extLst>
              </p:cNvPr>
              <p:cNvGrpSpPr/>
              <p:nvPr/>
            </p:nvGrpSpPr>
            <p:grpSpPr>
              <a:xfrm>
                <a:off x="7499878" y="1797367"/>
                <a:ext cx="648143" cy="330078"/>
                <a:chOff x="6050099" y="1657385"/>
                <a:chExt cx="648143" cy="330078"/>
              </a:xfrm>
            </p:grpSpPr>
            <p:pic>
              <p:nvPicPr>
                <p:cNvPr id="51" name="Picture 50">
                  <a:extLst>
                    <a:ext uri="{FF2B5EF4-FFF2-40B4-BE49-F238E27FC236}">
                      <a16:creationId xmlns:a16="http://schemas.microsoft.com/office/drawing/2014/main" id="{3CE34EE5-7503-45E1-98DC-0187AB385477}"/>
                    </a:ext>
                  </a:extLst>
                </p:cNvPr>
                <p:cNvPicPr>
                  <a:picLocks noChangeAspect="1"/>
                </p:cNvPicPr>
                <p:nvPr/>
              </p:nvPicPr>
              <p:blipFill>
                <a:blip r:embed="rId7">
                  <a:duotone>
                    <a:prstClr val="black"/>
                    <a:srgbClr val="C00000">
                      <a:tint val="45000"/>
                      <a:satMod val="400000"/>
                    </a:srgbClr>
                  </a:duotone>
                </a:blip>
                <a:stretch>
                  <a:fillRect/>
                </a:stretch>
              </p:blipFill>
              <p:spPr>
                <a:xfrm>
                  <a:off x="6050099" y="1657385"/>
                  <a:ext cx="330078" cy="330078"/>
                </a:xfrm>
                <a:prstGeom prst="rect">
                  <a:avLst/>
                </a:prstGeom>
              </p:spPr>
            </p:pic>
            <p:pic>
              <p:nvPicPr>
                <p:cNvPr id="52" name="Picture 51">
                  <a:extLst>
                    <a:ext uri="{FF2B5EF4-FFF2-40B4-BE49-F238E27FC236}">
                      <a16:creationId xmlns:a16="http://schemas.microsoft.com/office/drawing/2014/main" id="{115A45CC-0792-AAAD-A7B9-89ECCE2A7AFA}"/>
                    </a:ext>
                  </a:extLst>
                </p:cNvPr>
                <p:cNvPicPr>
                  <a:picLocks noChangeAspect="1"/>
                </p:cNvPicPr>
                <p:nvPr/>
              </p:nvPicPr>
              <p:blipFill>
                <a:blip r:embed="rId7">
                  <a:duotone>
                    <a:prstClr val="black"/>
                    <a:srgbClr val="C00000">
                      <a:tint val="45000"/>
                      <a:satMod val="400000"/>
                    </a:srgbClr>
                  </a:duotone>
                </a:blip>
                <a:stretch>
                  <a:fillRect/>
                </a:stretch>
              </p:blipFill>
              <p:spPr>
                <a:xfrm>
                  <a:off x="6209131" y="1657385"/>
                  <a:ext cx="330078" cy="330078"/>
                </a:xfrm>
                <a:prstGeom prst="rect">
                  <a:avLst/>
                </a:prstGeom>
              </p:spPr>
            </p:pic>
            <p:pic>
              <p:nvPicPr>
                <p:cNvPr id="53" name="Picture 52">
                  <a:extLst>
                    <a:ext uri="{FF2B5EF4-FFF2-40B4-BE49-F238E27FC236}">
                      <a16:creationId xmlns:a16="http://schemas.microsoft.com/office/drawing/2014/main" id="{A5F06937-A3CF-134F-CF5B-34FA009E9852}"/>
                    </a:ext>
                  </a:extLst>
                </p:cNvPr>
                <p:cNvPicPr>
                  <a:picLocks noChangeAspect="1"/>
                </p:cNvPicPr>
                <p:nvPr/>
              </p:nvPicPr>
              <p:blipFill>
                <a:blip r:embed="rId7">
                  <a:duotone>
                    <a:prstClr val="black"/>
                    <a:srgbClr val="C00000">
                      <a:tint val="45000"/>
                      <a:satMod val="400000"/>
                    </a:srgbClr>
                  </a:duotone>
                </a:blip>
                <a:stretch>
                  <a:fillRect/>
                </a:stretch>
              </p:blipFill>
              <p:spPr>
                <a:xfrm>
                  <a:off x="6368164" y="1657385"/>
                  <a:ext cx="330078" cy="330078"/>
                </a:xfrm>
                <a:prstGeom prst="rect">
                  <a:avLst/>
                </a:prstGeom>
              </p:spPr>
            </p:pic>
          </p:grpSp>
          <p:sp>
            <p:nvSpPr>
              <p:cNvPr id="50" name="TextBox 49">
                <a:extLst>
                  <a:ext uri="{FF2B5EF4-FFF2-40B4-BE49-F238E27FC236}">
                    <a16:creationId xmlns:a16="http://schemas.microsoft.com/office/drawing/2014/main" id="{3194645B-5055-C896-FDD3-8973D0C3D970}"/>
                  </a:ext>
                </a:extLst>
              </p:cNvPr>
              <p:cNvSpPr txBox="1"/>
              <p:nvPr/>
            </p:nvSpPr>
            <p:spPr>
              <a:xfrm>
                <a:off x="7462312" y="1577731"/>
                <a:ext cx="723275" cy="261610"/>
              </a:xfrm>
              <a:prstGeom prst="rect">
                <a:avLst/>
              </a:prstGeom>
              <a:noFill/>
            </p:spPr>
            <p:txBody>
              <a:bodyPr wrap="none" rtlCol="0">
                <a:spAutoFit/>
              </a:bodyPr>
              <a:lstStyle/>
              <a:p>
                <a:r>
                  <a:rPr lang="en-US" sz="1100" b="1" noProof="1">
                    <a:latin typeface="Consolas" panose="020B0609020204030204" pitchFamily="49" charset="0"/>
                    <a:cs typeface="Consolas" panose="020B0609020204030204" pitchFamily="49" charset="0"/>
                  </a:rPr>
                  <a:t>Suspect</a:t>
                </a:r>
              </a:p>
            </p:txBody>
          </p:sp>
        </p:grpSp>
        <p:cxnSp>
          <p:nvCxnSpPr>
            <p:cNvPr id="54" name="Straight Connector 53">
              <a:extLst>
                <a:ext uri="{FF2B5EF4-FFF2-40B4-BE49-F238E27FC236}">
                  <a16:creationId xmlns:a16="http://schemas.microsoft.com/office/drawing/2014/main" id="{1901E0DA-A8A0-D5AA-2AA0-D8CDD48B9D49}"/>
                </a:ext>
              </a:extLst>
            </p:cNvPr>
            <p:cNvCxnSpPr>
              <a:cxnSpLocks/>
              <a:stCxn id="55" idx="0"/>
            </p:cNvCxnSpPr>
            <p:nvPr/>
          </p:nvCxnSpPr>
          <p:spPr>
            <a:xfrm flipH="1">
              <a:off x="7177334" y="1946291"/>
              <a:ext cx="3220" cy="209380"/>
            </a:xfrm>
            <a:prstGeom prst="line">
              <a:avLst/>
            </a:prstGeom>
            <a:ln w="6350">
              <a:solidFill>
                <a:schemeClr val="tx1">
                  <a:lumMod val="95000"/>
                  <a:lumOff val="5000"/>
                </a:schemeClr>
              </a:solidFill>
              <a:prstDash val="dash"/>
            </a:ln>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E779C70F-3AC3-012F-4177-DEC646F14E72}"/>
                </a:ext>
              </a:extLst>
            </p:cNvPr>
            <p:cNvSpPr txBox="1"/>
            <p:nvPr/>
          </p:nvSpPr>
          <p:spPr>
            <a:xfrm>
              <a:off x="6864602" y="1946291"/>
              <a:ext cx="631904" cy="200055"/>
            </a:xfrm>
            <a:prstGeom prst="rect">
              <a:avLst/>
            </a:prstGeom>
            <a:solidFill>
              <a:schemeClr val="tx1">
                <a:lumMod val="75000"/>
                <a:lumOff val="25000"/>
              </a:schemeClr>
            </a:solidFill>
            <a:ln>
              <a:solidFill>
                <a:schemeClr val="tx1"/>
              </a:solidFill>
            </a:ln>
          </p:spPr>
          <p:txBody>
            <a:bodyPr wrap="none" rtlCol="0" anchor="ctr">
              <a:spAutoFit/>
            </a:bodyPr>
            <a:lstStyle/>
            <a:p>
              <a:pPr algn="ctr"/>
              <a:r>
                <a:rPr lang="en-US" sz="700" noProof="1">
                  <a:solidFill>
                    <a:schemeClr val="bg1"/>
                  </a:solidFill>
                  <a:latin typeface="Consolas" panose="020B0609020204030204" pitchFamily="49" charset="0"/>
                  <a:cs typeface="Consolas" panose="020B0609020204030204" pitchFamily="49" charset="0"/>
                </a:rPr>
                <a:t>Sept.2023</a:t>
              </a:r>
            </a:p>
          </p:txBody>
        </p:sp>
        <p:sp>
          <p:nvSpPr>
            <p:cNvPr id="56" name="Oval 55">
              <a:extLst>
                <a:ext uri="{FF2B5EF4-FFF2-40B4-BE49-F238E27FC236}">
                  <a16:creationId xmlns:a16="http://schemas.microsoft.com/office/drawing/2014/main" id="{B63B44F5-E7FF-9D95-7E5F-A2723052D569}"/>
                </a:ext>
              </a:extLst>
            </p:cNvPr>
            <p:cNvSpPr/>
            <p:nvPr/>
          </p:nvSpPr>
          <p:spPr>
            <a:xfrm>
              <a:off x="7157694" y="2152496"/>
              <a:ext cx="45719" cy="45719"/>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93F0EBA-710D-D263-6EE3-28B88451E74B}"/>
                    </a:ext>
                  </a:extLst>
                </p:cNvPr>
                <p:cNvSpPr txBox="1"/>
                <p:nvPr/>
              </p:nvSpPr>
              <p:spPr>
                <a:xfrm>
                  <a:off x="8256875" y="2023472"/>
                  <a:ext cx="239746" cy="2000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700" i="1" noProof="1" dirty="0">
                            <a:latin typeface="Cambria Math" panose="02040503050406030204" pitchFamily="18" charset="0"/>
                          </a:rPr>
                          <m:t>𝑡</m:t>
                        </m:r>
                      </m:oMath>
                    </m:oMathPara>
                  </a14:m>
                  <a:endParaRPr lang="en-US" sz="1000" noProof="1"/>
                </a:p>
              </p:txBody>
            </p:sp>
          </mc:Choice>
          <mc:Fallback xmlns="">
            <p:sp>
              <p:nvSpPr>
                <p:cNvPr id="57" name="TextBox 56">
                  <a:extLst>
                    <a:ext uri="{FF2B5EF4-FFF2-40B4-BE49-F238E27FC236}">
                      <a16:creationId xmlns:a16="http://schemas.microsoft.com/office/drawing/2014/main" id="{393F0EBA-710D-D263-6EE3-28B88451E74B}"/>
                    </a:ext>
                  </a:extLst>
                </p:cNvPr>
                <p:cNvSpPr txBox="1">
                  <a:spLocks noRot="1" noChangeAspect="1" noMove="1" noResize="1" noEditPoints="1" noAdjustHandles="1" noChangeArrowheads="1" noChangeShapeType="1" noTextEdit="1"/>
                </p:cNvSpPr>
                <p:nvPr/>
              </p:nvSpPr>
              <p:spPr>
                <a:xfrm>
                  <a:off x="8256875" y="2023472"/>
                  <a:ext cx="239746" cy="200055"/>
                </a:xfrm>
                <a:prstGeom prst="rect">
                  <a:avLst/>
                </a:prstGeom>
                <a:blipFill>
                  <a:blip r:embed="rId8"/>
                  <a:stretch>
                    <a:fillRect/>
                  </a:stretch>
                </a:blipFill>
              </p:spPr>
              <p:txBody>
                <a:bodyPr/>
                <a:lstStyle/>
                <a:p>
                  <a:r>
                    <a:rPr lang="en-US">
                      <a:noFill/>
                    </a:rPr>
                    <a:t> </a:t>
                  </a:r>
                </a:p>
              </p:txBody>
            </p:sp>
          </mc:Fallback>
        </mc:AlternateContent>
        <p:cxnSp>
          <p:nvCxnSpPr>
            <p:cNvPr id="59" name="Straight Arrow Connector 58">
              <a:extLst>
                <a:ext uri="{FF2B5EF4-FFF2-40B4-BE49-F238E27FC236}">
                  <a16:creationId xmlns:a16="http://schemas.microsoft.com/office/drawing/2014/main" id="{152ABC48-F497-618B-C554-B9088489D9E8}"/>
                </a:ext>
              </a:extLst>
            </p:cNvPr>
            <p:cNvCxnSpPr>
              <a:cxnSpLocks/>
            </p:cNvCxnSpPr>
            <p:nvPr/>
          </p:nvCxnSpPr>
          <p:spPr>
            <a:xfrm>
              <a:off x="5880795" y="2175227"/>
              <a:ext cx="2574096" cy="0"/>
            </a:xfrm>
            <a:prstGeom prst="straightConnector1">
              <a:avLst/>
            </a:prstGeom>
            <a:ln w="9525">
              <a:solidFill>
                <a:schemeClr val="tx1">
                  <a:lumMod val="65000"/>
                  <a:lumOff val="35000"/>
                </a:schemeClr>
              </a:solidFill>
              <a:headEnd type="none" w="med" len="med"/>
              <a:tailEnd type="triangle" w="sm" len="sm"/>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937140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C2132-379C-1EB3-46C3-A85092B7E1A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BFBAA8A-819D-6E65-2C7D-565DC636424B}"/>
              </a:ext>
            </a:extLst>
          </p:cNvPr>
          <p:cNvSpPr>
            <a:spLocks noGrp="1"/>
          </p:cNvSpPr>
          <p:nvPr>
            <p:ph type="sldNum" sz="quarter" idx="12"/>
          </p:nvPr>
        </p:nvSpPr>
        <p:spPr/>
        <p:txBody>
          <a:bodyPr/>
          <a:lstStyle/>
          <a:p>
            <a:fld id="{28FA43E8-6E12-5244-BC34-D42229B1484F}" type="slidenum">
              <a:rPr lang="en-US" noProof="1" smtClean="0"/>
              <a:t>31</a:t>
            </a:fld>
            <a:endParaRPr lang="en-US" noProof="1"/>
          </a:p>
        </p:txBody>
      </p:sp>
      <p:sp>
        <p:nvSpPr>
          <p:cNvPr id="5" name="Title 4">
            <a:extLst>
              <a:ext uri="{FF2B5EF4-FFF2-40B4-BE49-F238E27FC236}">
                <a16:creationId xmlns:a16="http://schemas.microsoft.com/office/drawing/2014/main" id="{DB8F996E-6D28-FE85-6072-A678F0752044}"/>
              </a:ext>
            </a:extLst>
          </p:cNvPr>
          <p:cNvSpPr>
            <a:spLocks noGrp="1"/>
          </p:cNvSpPr>
          <p:nvPr>
            <p:ph type="title"/>
          </p:nvPr>
        </p:nvSpPr>
        <p:spPr/>
        <p:txBody>
          <a:bodyPr/>
          <a:lstStyle/>
          <a:p>
            <a:r>
              <a:rPr lang="en-US" b="1" noProof="1">
                <a:solidFill>
                  <a:srgbClr val="9B3836"/>
                </a:solidFill>
                <a:ea typeface="Verdana" panose="020B0604030504040204" pitchFamily="34" charset="0"/>
                <a:cs typeface="Open Sans" panose="020B0606030504020204" pitchFamily="34" charset="0"/>
              </a:rPr>
              <a:t>Proposed Method: </a:t>
            </a:r>
            <a:r>
              <a:rPr lang="en-US" b="1" noProof="1">
                <a:solidFill>
                  <a:schemeClr val="tx1">
                    <a:lumMod val="75000"/>
                    <a:lumOff val="25000"/>
                  </a:schemeClr>
                </a:solidFill>
                <a:ea typeface="Verdana" panose="020B0604030504040204" pitchFamily="34" charset="0"/>
                <a:cs typeface="Open Sans" panose="020B0606030504020204" pitchFamily="34" charset="0"/>
              </a:rPr>
              <a:t>DIS-CO</a:t>
            </a:r>
            <a:endParaRPr lang="en-US" noProof="1">
              <a:solidFill>
                <a:schemeClr val="tx1">
                  <a:lumMod val="75000"/>
                  <a:lumOff val="25000"/>
                </a:schemeClr>
              </a:solidFill>
            </a:endParaRPr>
          </a:p>
        </p:txBody>
      </p:sp>
      <p:sp>
        <p:nvSpPr>
          <p:cNvPr id="9" name="Rectangle: Rounded Corners 28">
            <a:extLst>
              <a:ext uri="{FF2B5EF4-FFF2-40B4-BE49-F238E27FC236}">
                <a16:creationId xmlns:a16="http://schemas.microsoft.com/office/drawing/2014/main" id="{8557DFEC-B8C1-DC62-0947-737536C71C64}"/>
              </a:ext>
            </a:extLst>
          </p:cNvPr>
          <p:cNvSpPr/>
          <p:nvPr/>
        </p:nvSpPr>
        <p:spPr>
          <a:xfrm>
            <a:off x="-1858817" y="3774876"/>
            <a:ext cx="10575635" cy="4642248"/>
          </a:xfrm>
          <a:prstGeom prst="roundRect">
            <a:avLst>
              <a:gd name="adj" fmla="val 0"/>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0" name="TextBox 9">
            <a:extLst>
              <a:ext uri="{FF2B5EF4-FFF2-40B4-BE49-F238E27FC236}">
                <a16:creationId xmlns:a16="http://schemas.microsoft.com/office/drawing/2014/main" id="{E220D71D-9530-AAA7-4B5F-72B123B6A4A5}"/>
              </a:ext>
            </a:extLst>
          </p:cNvPr>
          <p:cNvSpPr txBox="1"/>
          <p:nvPr/>
        </p:nvSpPr>
        <p:spPr>
          <a:xfrm>
            <a:off x="-1772630" y="7367737"/>
            <a:ext cx="1555234" cy="369332"/>
          </a:xfrm>
          <a:prstGeom prst="rect">
            <a:avLst/>
          </a:prstGeom>
          <a:noFill/>
        </p:spPr>
        <p:txBody>
          <a:bodyPr wrap="none" rtlCol="0">
            <a:spAutoFit/>
          </a:bodyPr>
          <a:lstStyle/>
          <a:p>
            <a:pPr algn="ctr"/>
            <a:r>
              <a:rPr lang="en-US" noProof="1"/>
              <a:t>Suspect Book</a:t>
            </a:r>
          </a:p>
        </p:txBody>
      </p:sp>
      <p:sp>
        <p:nvSpPr>
          <p:cNvPr id="11" name="Rectangle: Rounded Corners 31">
            <a:extLst>
              <a:ext uri="{FF2B5EF4-FFF2-40B4-BE49-F238E27FC236}">
                <a16:creationId xmlns:a16="http://schemas.microsoft.com/office/drawing/2014/main" id="{9C382CF0-9AF5-D5EF-B359-42812699AED2}"/>
              </a:ext>
            </a:extLst>
          </p:cNvPr>
          <p:cNvSpPr/>
          <p:nvPr/>
        </p:nvSpPr>
        <p:spPr>
          <a:xfrm>
            <a:off x="-1772630" y="6670917"/>
            <a:ext cx="10415558" cy="1667671"/>
          </a:xfrm>
          <a:prstGeom prst="roundRect">
            <a:avLst>
              <a:gd name="adj" fmla="val 2674"/>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2" name="Rectangle: Rounded Corners 30">
            <a:extLst>
              <a:ext uri="{FF2B5EF4-FFF2-40B4-BE49-F238E27FC236}">
                <a16:creationId xmlns:a16="http://schemas.microsoft.com/office/drawing/2014/main" id="{CCCD1ED6-2D59-167B-F619-A8A3840DDB32}"/>
              </a:ext>
            </a:extLst>
          </p:cNvPr>
          <p:cNvSpPr/>
          <p:nvPr/>
        </p:nvSpPr>
        <p:spPr>
          <a:xfrm>
            <a:off x="-1772631" y="3862033"/>
            <a:ext cx="10415558" cy="2667989"/>
          </a:xfrm>
          <a:prstGeom prst="roundRect">
            <a:avLst>
              <a:gd name="adj" fmla="val 2674"/>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3" name="Rectangle: Rounded Corners 1023">
            <a:extLst>
              <a:ext uri="{FF2B5EF4-FFF2-40B4-BE49-F238E27FC236}">
                <a16:creationId xmlns:a16="http://schemas.microsoft.com/office/drawing/2014/main" id="{DCD2FB1D-78F6-CAB0-4F6F-E954B93E4C45}"/>
              </a:ext>
            </a:extLst>
          </p:cNvPr>
          <p:cNvSpPr/>
          <p:nvPr/>
        </p:nvSpPr>
        <p:spPr>
          <a:xfrm>
            <a:off x="-1568472" y="4234470"/>
            <a:ext cx="4660754" cy="2210013"/>
          </a:xfrm>
          <a:prstGeom prst="roundRect">
            <a:avLst>
              <a:gd name="adj" fmla="val 1884"/>
            </a:avLst>
          </a:prstGeom>
          <a:noFill/>
          <a:ln w="38100">
            <a:solidFill>
              <a:schemeClr val="tx1">
                <a:lumMod val="50000"/>
                <a:lumOff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4" name="TextBox 13">
            <a:extLst>
              <a:ext uri="{FF2B5EF4-FFF2-40B4-BE49-F238E27FC236}">
                <a16:creationId xmlns:a16="http://schemas.microsoft.com/office/drawing/2014/main" id="{811E2655-43FD-29E2-FE8E-0BE6058D924E}"/>
              </a:ext>
            </a:extLst>
          </p:cNvPr>
          <p:cNvSpPr txBox="1"/>
          <p:nvPr/>
        </p:nvSpPr>
        <p:spPr>
          <a:xfrm>
            <a:off x="-1908504" y="3912256"/>
            <a:ext cx="5161106" cy="338554"/>
          </a:xfrm>
          <a:prstGeom prst="rect">
            <a:avLst/>
          </a:prstGeom>
          <a:noFill/>
        </p:spPr>
        <p:txBody>
          <a:bodyPr wrap="square" rtlCol="0">
            <a:spAutoFit/>
          </a:bodyPr>
          <a:lstStyle/>
          <a:p>
            <a:pPr algn="ctr"/>
            <a:r>
              <a:rPr lang="en-US" sz="1600" b="1" noProof="1">
                <a:solidFill>
                  <a:schemeClr val="bg1">
                    <a:lumMod val="85000"/>
                  </a:schemeClr>
                </a:solidFill>
                <a:latin typeface="Calibri" panose="020F0502020204030204" pitchFamily="34" charset="0"/>
                <a:cs typeface="Calibri" panose="020F0502020204030204" pitchFamily="34" charset="0"/>
              </a:rPr>
              <a:t>Data Collection: </a:t>
            </a:r>
            <a:r>
              <a:rPr lang="en-US" sz="1500" noProof="1">
                <a:solidFill>
                  <a:schemeClr val="bg1">
                    <a:lumMod val="85000"/>
                  </a:schemeClr>
                </a:solidFill>
                <a:latin typeface="Calibri" panose="020F0502020204030204" pitchFamily="34" charset="0"/>
                <a:cs typeface="Calibri" panose="020F0502020204030204" pitchFamily="34" charset="0"/>
              </a:rPr>
              <a:t>Frames can be of 2 different types.</a:t>
            </a:r>
          </a:p>
        </p:txBody>
      </p:sp>
      <p:sp>
        <p:nvSpPr>
          <p:cNvPr id="22" name="Rounded Rectangle 21">
            <a:extLst>
              <a:ext uri="{FF2B5EF4-FFF2-40B4-BE49-F238E27FC236}">
                <a16:creationId xmlns:a16="http://schemas.microsoft.com/office/drawing/2014/main" id="{C6505E5B-6257-60EC-FE4E-F4BAEC420358}"/>
              </a:ext>
            </a:extLst>
          </p:cNvPr>
          <p:cNvSpPr/>
          <p:nvPr/>
        </p:nvSpPr>
        <p:spPr>
          <a:xfrm>
            <a:off x="-1511096" y="5367682"/>
            <a:ext cx="4542554" cy="1041408"/>
          </a:xfrm>
          <a:prstGeom prst="roundRect">
            <a:avLst>
              <a:gd name="adj"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28" name="Rounded Rectangle 27">
            <a:extLst>
              <a:ext uri="{FF2B5EF4-FFF2-40B4-BE49-F238E27FC236}">
                <a16:creationId xmlns:a16="http://schemas.microsoft.com/office/drawing/2014/main" id="{F67303DB-F069-E41F-F738-6997769F19C9}"/>
              </a:ext>
            </a:extLst>
          </p:cNvPr>
          <p:cNvSpPr/>
          <p:nvPr/>
        </p:nvSpPr>
        <p:spPr>
          <a:xfrm>
            <a:off x="-1511096" y="4303397"/>
            <a:ext cx="4542554" cy="1041408"/>
          </a:xfrm>
          <a:prstGeom prst="roundRect">
            <a:avLst>
              <a:gd name="adj"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35" name="Rectangle: Rounded Corners 1023">
            <a:extLst>
              <a:ext uri="{FF2B5EF4-FFF2-40B4-BE49-F238E27FC236}">
                <a16:creationId xmlns:a16="http://schemas.microsoft.com/office/drawing/2014/main" id="{FBC5B62A-39F1-35F6-62FA-B4A619679077}"/>
              </a:ext>
            </a:extLst>
          </p:cNvPr>
          <p:cNvSpPr/>
          <p:nvPr/>
        </p:nvSpPr>
        <p:spPr>
          <a:xfrm>
            <a:off x="3213795" y="4228567"/>
            <a:ext cx="2597580" cy="2210013"/>
          </a:xfrm>
          <a:prstGeom prst="roundRect">
            <a:avLst>
              <a:gd name="adj" fmla="val 1884"/>
            </a:avLst>
          </a:prstGeom>
          <a:noFill/>
          <a:ln w="38100">
            <a:solidFill>
              <a:schemeClr val="tx1">
                <a:lumMod val="50000"/>
                <a:lumOff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58" name="Rectangle: Rounded Corners 1023">
            <a:extLst>
              <a:ext uri="{FF2B5EF4-FFF2-40B4-BE49-F238E27FC236}">
                <a16:creationId xmlns:a16="http://schemas.microsoft.com/office/drawing/2014/main" id="{217E4CDF-BB53-B9E7-296F-A55ABC294011}"/>
              </a:ext>
            </a:extLst>
          </p:cNvPr>
          <p:cNvSpPr/>
          <p:nvPr/>
        </p:nvSpPr>
        <p:spPr>
          <a:xfrm>
            <a:off x="5915807" y="4226275"/>
            <a:ext cx="2640061" cy="2210013"/>
          </a:xfrm>
          <a:prstGeom prst="roundRect">
            <a:avLst>
              <a:gd name="adj" fmla="val 1884"/>
            </a:avLst>
          </a:prstGeom>
          <a:noFill/>
          <a:ln w="38100">
            <a:solidFill>
              <a:schemeClr val="tx1">
                <a:lumMod val="50000"/>
                <a:lumOff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2" name="Rounded Rectangle 1">
            <a:extLst>
              <a:ext uri="{FF2B5EF4-FFF2-40B4-BE49-F238E27FC236}">
                <a16:creationId xmlns:a16="http://schemas.microsoft.com/office/drawing/2014/main" id="{01B47DE7-2BE0-BC31-F56B-CE5A022F2622}"/>
              </a:ext>
            </a:extLst>
          </p:cNvPr>
          <p:cNvSpPr/>
          <p:nvPr/>
        </p:nvSpPr>
        <p:spPr>
          <a:xfrm>
            <a:off x="-1511096" y="4303397"/>
            <a:ext cx="4542554" cy="1041408"/>
          </a:xfrm>
          <a:prstGeom prst="roundRect">
            <a:avLst>
              <a:gd name="adj"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3" name="Content Placeholder 1">
            <a:extLst>
              <a:ext uri="{FF2B5EF4-FFF2-40B4-BE49-F238E27FC236}">
                <a16:creationId xmlns:a16="http://schemas.microsoft.com/office/drawing/2014/main" id="{D9F96F76-6E90-E16A-5E16-D3FDE4B947FC}"/>
              </a:ext>
            </a:extLst>
          </p:cNvPr>
          <p:cNvSpPr txBox="1">
            <a:spLocks/>
          </p:cNvSpPr>
          <p:nvPr/>
        </p:nvSpPr>
        <p:spPr>
          <a:xfrm>
            <a:off x="292380" y="4302960"/>
            <a:ext cx="2739360" cy="1036385"/>
          </a:xfrm>
          <a:prstGeom prst="rect">
            <a:avLst/>
          </a:prstGeom>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400" b="1" noProof="1">
                <a:solidFill>
                  <a:schemeClr val="bg1">
                    <a:lumMod val="85000"/>
                  </a:schemeClr>
                </a:solidFill>
                <a:latin typeface="Consolas" panose="020B0609020204030204" pitchFamily="49" charset="0"/>
                <a:cs typeface="Consolas" panose="020B0609020204030204" pitchFamily="49" charset="0"/>
              </a:rPr>
              <a:t>Main Frames</a:t>
            </a:r>
          </a:p>
          <a:p>
            <a:pPr algn="just">
              <a:lnSpc>
                <a:spcPct val="100000"/>
              </a:lnSpc>
              <a:spcBef>
                <a:spcPts val="0"/>
              </a:spcBef>
            </a:pPr>
            <a:endParaRPr lang="en-US" sz="300" b="1" noProof="1">
              <a:solidFill>
                <a:schemeClr val="bg1">
                  <a:lumMod val="85000"/>
                </a:schemeClr>
              </a:solidFill>
            </a:endParaRPr>
          </a:p>
          <a:p>
            <a:pPr algn="just">
              <a:lnSpc>
                <a:spcPct val="100000"/>
              </a:lnSpc>
              <a:spcBef>
                <a:spcPts val="0"/>
              </a:spcBef>
            </a:pPr>
            <a:r>
              <a:rPr lang="en-US" sz="1050" b="1" noProof="1">
                <a:solidFill>
                  <a:schemeClr val="bg1">
                    <a:lumMod val="85000"/>
                  </a:schemeClr>
                </a:solidFill>
              </a:rPr>
              <a:t>Contains Main Characters</a:t>
            </a:r>
          </a:p>
          <a:p>
            <a:pPr algn="just">
              <a:lnSpc>
                <a:spcPct val="100000"/>
              </a:lnSpc>
              <a:spcBef>
                <a:spcPts val="0"/>
              </a:spcBef>
            </a:pPr>
            <a:r>
              <a:rPr lang="en-US" sz="1000" noProof="1">
                <a:solidFill>
                  <a:schemeClr val="bg1">
                    <a:lumMod val="85000"/>
                  </a:schemeClr>
                </a:solidFill>
              </a:rPr>
              <a:t>Frames featuring key characters from the plot.</a:t>
            </a:r>
          </a:p>
          <a:p>
            <a:pPr algn="just">
              <a:lnSpc>
                <a:spcPct val="100000"/>
              </a:lnSpc>
              <a:spcBef>
                <a:spcPts val="0"/>
              </a:spcBef>
            </a:pPr>
            <a:endParaRPr lang="en-US" sz="200" noProof="1">
              <a:solidFill>
                <a:schemeClr val="bg1">
                  <a:lumMod val="85000"/>
                </a:schemeClr>
              </a:solidFill>
            </a:endParaRPr>
          </a:p>
          <a:p>
            <a:pPr algn="just">
              <a:lnSpc>
                <a:spcPct val="100000"/>
              </a:lnSpc>
              <a:spcBef>
                <a:spcPts val="0"/>
              </a:spcBef>
            </a:pPr>
            <a:r>
              <a:rPr lang="en-US" sz="1050" b="1" noProof="1">
                <a:solidFill>
                  <a:schemeClr val="bg1">
                    <a:lumMod val="85000"/>
                  </a:schemeClr>
                </a:solidFill>
              </a:rPr>
              <a:t>Easily Recognizable</a:t>
            </a:r>
          </a:p>
          <a:p>
            <a:pPr algn="just">
              <a:lnSpc>
                <a:spcPct val="100000"/>
              </a:lnSpc>
              <a:spcBef>
                <a:spcPts val="0"/>
              </a:spcBef>
            </a:pPr>
            <a:r>
              <a:rPr lang="en-US" sz="1000" noProof="1">
                <a:solidFill>
                  <a:schemeClr val="bg1">
                    <a:lumMod val="85000"/>
                  </a:schemeClr>
                </a:solidFill>
              </a:rPr>
              <a:t>Identifiable to viewers who saw the movie.</a:t>
            </a:r>
          </a:p>
        </p:txBody>
      </p:sp>
      <p:pic>
        <p:nvPicPr>
          <p:cNvPr id="6" name="Picture 5">
            <a:extLst>
              <a:ext uri="{FF2B5EF4-FFF2-40B4-BE49-F238E27FC236}">
                <a16:creationId xmlns:a16="http://schemas.microsoft.com/office/drawing/2014/main" id="{EDF8712F-44B3-4A6B-BBDA-6422D1029806}"/>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Lst>
          </a:blip>
          <a:srcRect l="16658" r="1"/>
          <a:stretch/>
        </p:blipFill>
        <p:spPr>
          <a:xfrm>
            <a:off x="-1445994" y="4364602"/>
            <a:ext cx="1726349" cy="918998"/>
          </a:xfrm>
          <a:prstGeom prst="rect">
            <a:avLst/>
          </a:prstGeom>
          <a:ln w="12700">
            <a:solidFill>
              <a:schemeClr val="tx1"/>
            </a:solidFill>
          </a:ln>
        </p:spPr>
      </p:pic>
      <p:sp>
        <p:nvSpPr>
          <p:cNvPr id="7" name="Rounded Rectangle 6">
            <a:extLst>
              <a:ext uri="{FF2B5EF4-FFF2-40B4-BE49-F238E27FC236}">
                <a16:creationId xmlns:a16="http://schemas.microsoft.com/office/drawing/2014/main" id="{98EE00C0-1AA9-FF73-1029-A5A4115B81D2}"/>
              </a:ext>
            </a:extLst>
          </p:cNvPr>
          <p:cNvSpPr/>
          <p:nvPr/>
        </p:nvSpPr>
        <p:spPr>
          <a:xfrm>
            <a:off x="-1511096" y="5367682"/>
            <a:ext cx="4542554" cy="1041408"/>
          </a:xfrm>
          <a:prstGeom prst="roundRect">
            <a:avLst>
              <a:gd name="adj"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5" name="Content Placeholder 1">
            <a:extLst>
              <a:ext uri="{FF2B5EF4-FFF2-40B4-BE49-F238E27FC236}">
                <a16:creationId xmlns:a16="http://schemas.microsoft.com/office/drawing/2014/main" id="{15759163-E13F-F41D-7F67-396F1FBC23E0}"/>
              </a:ext>
            </a:extLst>
          </p:cNvPr>
          <p:cNvSpPr txBox="1">
            <a:spLocks/>
          </p:cNvSpPr>
          <p:nvPr/>
        </p:nvSpPr>
        <p:spPr>
          <a:xfrm>
            <a:off x="292380" y="5382540"/>
            <a:ext cx="2739360" cy="1036385"/>
          </a:xfrm>
          <a:prstGeom prst="rect">
            <a:avLst/>
          </a:prstGeom>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400" b="1" noProof="1">
                <a:solidFill>
                  <a:schemeClr val="bg1">
                    <a:lumMod val="85000"/>
                  </a:schemeClr>
                </a:solidFill>
                <a:latin typeface="Consolas" panose="020B0609020204030204" pitchFamily="49" charset="0"/>
                <a:cs typeface="Consolas" panose="020B0609020204030204" pitchFamily="49" charset="0"/>
              </a:rPr>
              <a:t>Neutral Frames</a:t>
            </a:r>
          </a:p>
          <a:p>
            <a:pPr algn="just">
              <a:lnSpc>
                <a:spcPct val="100000"/>
              </a:lnSpc>
              <a:spcBef>
                <a:spcPts val="0"/>
              </a:spcBef>
            </a:pPr>
            <a:endParaRPr lang="en-US" sz="300" b="1" noProof="1">
              <a:solidFill>
                <a:schemeClr val="bg1">
                  <a:lumMod val="85000"/>
                </a:schemeClr>
              </a:solidFill>
            </a:endParaRPr>
          </a:p>
          <a:p>
            <a:pPr algn="just">
              <a:lnSpc>
                <a:spcPct val="100000"/>
              </a:lnSpc>
              <a:spcBef>
                <a:spcPts val="0"/>
              </a:spcBef>
            </a:pPr>
            <a:r>
              <a:rPr lang="en-US" sz="1050" b="1" noProof="1">
                <a:solidFill>
                  <a:schemeClr val="bg1">
                    <a:lumMod val="85000"/>
                  </a:schemeClr>
                </a:solidFill>
              </a:rPr>
              <a:t>Background / Neutral Elements</a:t>
            </a:r>
          </a:p>
          <a:p>
            <a:pPr algn="just">
              <a:lnSpc>
                <a:spcPct val="100000"/>
              </a:lnSpc>
              <a:spcBef>
                <a:spcPts val="0"/>
              </a:spcBef>
            </a:pPr>
            <a:r>
              <a:rPr lang="en-US" sz="1000" noProof="1">
                <a:solidFill>
                  <a:schemeClr val="bg1">
                    <a:lumMod val="85000"/>
                  </a:schemeClr>
                </a:solidFill>
              </a:rPr>
              <a:t>Neutral visuals like landscapes or objects.</a:t>
            </a:r>
          </a:p>
          <a:p>
            <a:pPr algn="just">
              <a:lnSpc>
                <a:spcPct val="100000"/>
              </a:lnSpc>
              <a:spcBef>
                <a:spcPts val="0"/>
              </a:spcBef>
            </a:pPr>
            <a:endParaRPr lang="en-US" sz="200" noProof="1">
              <a:solidFill>
                <a:schemeClr val="bg1">
                  <a:lumMod val="85000"/>
                </a:schemeClr>
              </a:solidFill>
            </a:endParaRPr>
          </a:p>
          <a:p>
            <a:pPr algn="just">
              <a:lnSpc>
                <a:spcPct val="100000"/>
              </a:lnSpc>
              <a:spcBef>
                <a:spcPts val="0"/>
              </a:spcBef>
            </a:pPr>
            <a:r>
              <a:rPr lang="en-US" sz="1050" b="1" noProof="1">
                <a:solidFill>
                  <a:schemeClr val="bg1">
                    <a:lumMod val="85000"/>
                  </a:schemeClr>
                </a:solidFill>
              </a:rPr>
              <a:t>Hardly Recognizable</a:t>
            </a:r>
          </a:p>
          <a:p>
            <a:pPr algn="just">
              <a:lnSpc>
                <a:spcPct val="100000"/>
              </a:lnSpc>
              <a:spcBef>
                <a:spcPts val="0"/>
              </a:spcBef>
            </a:pPr>
            <a:r>
              <a:rPr lang="en-US" sz="1000" noProof="1">
                <a:solidFill>
                  <a:schemeClr val="bg1">
                    <a:lumMod val="85000"/>
                  </a:schemeClr>
                </a:solidFill>
              </a:rPr>
              <a:t>Frames not easily tied to the movie's narrative.</a:t>
            </a:r>
            <a:endParaRPr lang="en-US" sz="1000" b="1" noProof="1">
              <a:solidFill>
                <a:schemeClr val="bg1">
                  <a:lumMod val="85000"/>
                </a:schemeClr>
              </a:solidFill>
            </a:endParaRPr>
          </a:p>
        </p:txBody>
      </p:sp>
      <p:pic>
        <p:nvPicPr>
          <p:cNvPr id="16" name="Picture 15" descr="A group of people walking in a city&#10;&#10;AI-generated content may be incorrect.">
            <a:extLst>
              <a:ext uri="{FF2B5EF4-FFF2-40B4-BE49-F238E27FC236}">
                <a16:creationId xmlns:a16="http://schemas.microsoft.com/office/drawing/2014/main" id="{97414E5E-7BA5-0EF0-EC3C-FAB0ECCC9BE5}"/>
              </a:ext>
            </a:extLst>
          </p:cNvPr>
          <p:cNvPicPr>
            <a:picLocks/>
          </p:cNvPicPr>
          <p:nvPr/>
        </p:nvPicPr>
        <p:blipFill>
          <a:blip r:embed="rId5">
            <a:duotone>
              <a:schemeClr val="bg2">
                <a:shade val="45000"/>
                <a:satMod val="135000"/>
              </a:schemeClr>
              <a:prstClr val="white"/>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14970" t="5709" r="6328" b="1469"/>
          <a:stretch/>
        </p:blipFill>
        <p:spPr>
          <a:xfrm>
            <a:off x="-1446276" y="5435241"/>
            <a:ext cx="1726348" cy="923544"/>
          </a:xfrm>
          <a:prstGeom prst="rect">
            <a:avLst/>
          </a:prstGeom>
          <a:ln w="12700">
            <a:solidFill>
              <a:srgbClr val="3A3A3A"/>
            </a:solidFill>
          </a:ln>
        </p:spPr>
      </p:pic>
      <p:sp>
        <p:nvSpPr>
          <p:cNvPr id="8" name="TextBox 7">
            <a:extLst>
              <a:ext uri="{FF2B5EF4-FFF2-40B4-BE49-F238E27FC236}">
                <a16:creationId xmlns:a16="http://schemas.microsoft.com/office/drawing/2014/main" id="{0E09198D-5918-5342-844A-6931C6B1F4FE}"/>
              </a:ext>
            </a:extLst>
          </p:cNvPr>
          <p:cNvSpPr txBox="1"/>
          <p:nvPr/>
        </p:nvSpPr>
        <p:spPr>
          <a:xfrm>
            <a:off x="3009325" y="3934626"/>
            <a:ext cx="2909224" cy="338554"/>
          </a:xfrm>
          <a:prstGeom prst="rect">
            <a:avLst/>
          </a:prstGeom>
          <a:noFill/>
        </p:spPr>
        <p:txBody>
          <a:bodyPr wrap="square">
            <a:spAutoFit/>
          </a:bodyPr>
          <a:lstStyle/>
          <a:p>
            <a:pPr algn="ctr"/>
            <a:r>
              <a:rPr lang="en-US" sz="1600" noProof="1">
                <a:latin typeface="Calibri" panose="020F0502020204030204" pitchFamily="34" charset="0"/>
                <a:cs typeface="Calibri" panose="020F0502020204030204" pitchFamily="34" charset="0"/>
              </a:rPr>
              <a:t>Build</a:t>
            </a:r>
            <a:r>
              <a:rPr lang="en-US" sz="1600" b="1" noProof="1">
                <a:latin typeface="Calibri" panose="020F0502020204030204" pitchFamily="34" charset="0"/>
                <a:cs typeface="Calibri" panose="020F0502020204030204" pitchFamily="34" charset="0"/>
              </a:rPr>
              <a:t> </a:t>
            </a:r>
            <a:r>
              <a:rPr lang="en-US" sz="1600" noProof="1">
                <a:latin typeface="Calibri" panose="020F0502020204030204" pitchFamily="34" charset="0"/>
                <a:cs typeface="Calibri" panose="020F0502020204030204" pitchFamily="34" charset="0"/>
              </a:rPr>
              <a:t>MovieTection</a:t>
            </a:r>
            <a:r>
              <a:rPr lang="en-US" sz="1600" b="1" noProof="1">
                <a:latin typeface="Calibri" panose="020F0502020204030204" pitchFamily="34" charset="0"/>
                <a:cs typeface="Calibri" panose="020F0502020204030204" pitchFamily="34" charset="0"/>
              </a:rPr>
              <a:t> Dataset</a:t>
            </a:r>
          </a:p>
        </p:txBody>
      </p:sp>
      <p:grpSp>
        <p:nvGrpSpPr>
          <p:cNvPr id="60" name="Group 59">
            <a:extLst>
              <a:ext uri="{FF2B5EF4-FFF2-40B4-BE49-F238E27FC236}">
                <a16:creationId xmlns:a16="http://schemas.microsoft.com/office/drawing/2014/main" id="{D3359640-5608-61A5-12E5-3E9FDE498115}"/>
              </a:ext>
            </a:extLst>
          </p:cNvPr>
          <p:cNvGrpSpPr/>
          <p:nvPr/>
        </p:nvGrpSpPr>
        <p:grpSpPr>
          <a:xfrm>
            <a:off x="3213795" y="4244731"/>
            <a:ext cx="2615826" cy="645796"/>
            <a:chOff x="5880795" y="1577731"/>
            <a:chExt cx="2615826" cy="645796"/>
          </a:xfrm>
        </p:grpSpPr>
        <p:grpSp>
          <p:nvGrpSpPr>
            <p:cNvPr id="40" name="Group 39">
              <a:extLst>
                <a:ext uri="{FF2B5EF4-FFF2-40B4-BE49-F238E27FC236}">
                  <a16:creationId xmlns:a16="http://schemas.microsoft.com/office/drawing/2014/main" id="{28A929B6-C23A-B112-556F-C1FED5CE8904}"/>
                </a:ext>
              </a:extLst>
            </p:cNvPr>
            <p:cNvGrpSpPr/>
            <p:nvPr/>
          </p:nvGrpSpPr>
          <p:grpSpPr>
            <a:xfrm>
              <a:off x="7173473" y="1578207"/>
              <a:ext cx="1288267" cy="600671"/>
              <a:chOff x="5890685" y="1574556"/>
              <a:chExt cx="1288267" cy="600671"/>
            </a:xfrm>
          </p:grpSpPr>
          <p:sp>
            <p:nvSpPr>
              <p:cNvPr id="41" name="Rounded Rectangle 40">
                <a:extLst>
                  <a:ext uri="{FF2B5EF4-FFF2-40B4-BE49-F238E27FC236}">
                    <a16:creationId xmlns:a16="http://schemas.microsoft.com/office/drawing/2014/main" id="{9C833978-C9B4-3870-0E68-1787D39762CF}"/>
                  </a:ext>
                </a:extLst>
              </p:cNvPr>
              <p:cNvSpPr/>
              <p:nvPr/>
            </p:nvSpPr>
            <p:spPr>
              <a:xfrm>
                <a:off x="5890685" y="1583811"/>
                <a:ext cx="1288267" cy="591416"/>
              </a:xfrm>
              <a:prstGeom prst="roundRect">
                <a:avLst>
                  <a:gd name="adj" fmla="val 1434"/>
                </a:avLst>
              </a:prstGeom>
              <a:solidFill>
                <a:srgbClr val="D9F2D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42" name="Group 41">
                <a:extLst>
                  <a:ext uri="{FF2B5EF4-FFF2-40B4-BE49-F238E27FC236}">
                    <a16:creationId xmlns:a16="http://schemas.microsoft.com/office/drawing/2014/main" id="{7584036B-9335-39B0-A1F9-8D5628AC2686}"/>
                  </a:ext>
                </a:extLst>
              </p:cNvPr>
              <p:cNvGrpSpPr/>
              <p:nvPr/>
            </p:nvGrpSpPr>
            <p:grpSpPr>
              <a:xfrm>
                <a:off x="6215509" y="1793910"/>
                <a:ext cx="638618" cy="330078"/>
                <a:chOff x="6050099" y="1657385"/>
                <a:chExt cx="638618" cy="330078"/>
              </a:xfrm>
            </p:grpSpPr>
            <p:pic>
              <p:nvPicPr>
                <p:cNvPr id="44" name="Picture 43">
                  <a:extLst>
                    <a:ext uri="{FF2B5EF4-FFF2-40B4-BE49-F238E27FC236}">
                      <a16:creationId xmlns:a16="http://schemas.microsoft.com/office/drawing/2014/main" id="{6B980652-93E5-A15B-3461-AA1F121037F2}"/>
                    </a:ext>
                  </a:extLst>
                </p:cNvPr>
                <p:cNvPicPr>
                  <a:picLocks noChangeAspect="1"/>
                </p:cNvPicPr>
                <p:nvPr/>
              </p:nvPicPr>
              <p:blipFill>
                <a:blip r:embed="rId7">
                  <a:duotone>
                    <a:schemeClr val="accent3">
                      <a:shade val="45000"/>
                      <a:satMod val="135000"/>
                    </a:schemeClr>
                    <a:prstClr val="white"/>
                  </a:duotone>
                </a:blip>
                <a:stretch>
                  <a:fillRect/>
                </a:stretch>
              </p:blipFill>
              <p:spPr>
                <a:xfrm>
                  <a:off x="6050099" y="1657385"/>
                  <a:ext cx="330078" cy="330078"/>
                </a:xfrm>
                <a:prstGeom prst="rect">
                  <a:avLst/>
                </a:prstGeom>
              </p:spPr>
            </p:pic>
            <p:pic>
              <p:nvPicPr>
                <p:cNvPr id="45" name="Picture 44">
                  <a:extLst>
                    <a:ext uri="{FF2B5EF4-FFF2-40B4-BE49-F238E27FC236}">
                      <a16:creationId xmlns:a16="http://schemas.microsoft.com/office/drawing/2014/main" id="{53381054-8D05-EB11-9716-5E24E7AB9B3C}"/>
                    </a:ext>
                  </a:extLst>
                </p:cNvPr>
                <p:cNvPicPr>
                  <a:picLocks noChangeAspect="1"/>
                </p:cNvPicPr>
                <p:nvPr/>
              </p:nvPicPr>
              <p:blipFill>
                <a:blip r:embed="rId7">
                  <a:duotone>
                    <a:schemeClr val="accent3">
                      <a:shade val="45000"/>
                      <a:satMod val="135000"/>
                    </a:schemeClr>
                    <a:prstClr val="white"/>
                  </a:duotone>
                </a:blip>
                <a:stretch>
                  <a:fillRect/>
                </a:stretch>
              </p:blipFill>
              <p:spPr>
                <a:xfrm>
                  <a:off x="6202781" y="1657385"/>
                  <a:ext cx="330078" cy="330078"/>
                </a:xfrm>
                <a:prstGeom prst="rect">
                  <a:avLst/>
                </a:prstGeom>
              </p:spPr>
            </p:pic>
            <p:pic>
              <p:nvPicPr>
                <p:cNvPr id="46" name="Picture 45">
                  <a:extLst>
                    <a:ext uri="{FF2B5EF4-FFF2-40B4-BE49-F238E27FC236}">
                      <a16:creationId xmlns:a16="http://schemas.microsoft.com/office/drawing/2014/main" id="{BE3C5DB7-FB4D-EF00-A42C-7CEF7A3472B7}"/>
                    </a:ext>
                  </a:extLst>
                </p:cNvPr>
                <p:cNvPicPr>
                  <a:picLocks noChangeAspect="1"/>
                </p:cNvPicPr>
                <p:nvPr/>
              </p:nvPicPr>
              <p:blipFill>
                <a:blip r:embed="rId7">
                  <a:duotone>
                    <a:schemeClr val="accent3">
                      <a:shade val="45000"/>
                      <a:satMod val="135000"/>
                    </a:schemeClr>
                    <a:prstClr val="white"/>
                  </a:duotone>
                </a:blip>
                <a:stretch>
                  <a:fillRect/>
                </a:stretch>
              </p:blipFill>
              <p:spPr>
                <a:xfrm>
                  <a:off x="6358639" y="1657385"/>
                  <a:ext cx="330078" cy="330078"/>
                </a:xfrm>
                <a:prstGeom prst="rect">
                  <a:avLst/>
                </a:prstGeom>
              </p:spPr>
            </p:pic>
          </p:grpSp>
          <p:sp>
            <p:nvSpPr>
              <p:cNvPr id="43" name="TextBox 42">
                <a:extLst>
                  <a:ext uri="{FF2B5EF4-FFF2-40B4-BE49-F238E27FC236}">
                    <a16:creationId xmlns:a16="http://schemas.microsoft.com/office/drawing/2014/main" id="{F9B04DA1-5B52-4CBF-6706-B03461771362}"/>
                  </a:ext>
                </a:extLst>
              </p:cNvPr>
              <p:cNvSpPr txBox="1"/>
              <p:nvPr/>
            </p:nvSpPr>
            <p:spPr>
              <a:xfrm>
                <a:off x="6250125" y="1574556"/>
                <a:ext cx="569387" cy="261610"/>
              </a:xfrm>
              <a:prstGeom prst="rect">
                <a:avLst/>
              </a:prstGeom>
              <a:noFill/>
            </p:spPr>
            <p:txBody>
              <a:bodyPr wrap="none" rtlCol="0">
                <a:spAutoFit/>
              </a:bodyPr>
              <a:lstStyle/>
              <a:p>
                <a:r>
                  <a:rPr lang="en-US" sz="1100" b="1" noProof="1">
                    <a:latin typeface="Consolas" panose="020B0609020204030204" pitchFamily="49" charset="0"/>
                    <a:cs typeface="Consolas" panose="020B0609020204030204" pitchFamily="49" charset="0"/>
                  </a:rPr>
                  <a:t>Clean</a:t>
                </a:r>
              </a:p>
            </p:txBody>
          </p:sp>
        </p:grpSp>
        <p:grpSp>
          <p:nvGrpSpPr>
            <p:cNvPr id="47" name="Group 46">
              <a:extLst>
                <a:ext uri="{FF2B5EF4-FFF2-40B4-BE49-F238E27FC236}">
                  <a16:creationId xmlns:a16="http://schemas.microsoft.com/office/drawing/2014/main" id="{40DBE27B-9079-C510-8436-5FC02FE51B82}"/>
                </a:ext>
              </a:extLst>
            </p:cNvPr>
            <p:cNvGrpSpPr/>
            <p:nvPr/>
          </p:nvGrpSpPr>
          <p:grpSpPr>
            <a:xfrm>
              <a:off x="5894444" y="1577731"/>
              <a:ext cx="1289999" cy="593161"/>
              <a:chOff x="7178950" y="1577731"/>
              <a:chExt cx="1289999" cy="593161"/>
            </a:xfrm>
          </p:grpSpPr>
          <p:sp>
            <p:nvSpPr>
              <p:cNvPr id="48" name="Rounded Rectangle 47">
                <a:extLst>
                  <a:ext uri="{FF2B5EF4-FFF2-40B4-BE49-F238E27FC236}">
                    <a16:creationId xmlns:a16="http://schemas.microsoft.com/office/drawing/2014/main" id="{BF72BC3E-8B40-A062-51A3-C8AF9630848E}"/>
                  </a:ext>
                </a:extLst>
              </p:cNvPr>
              <p:cNvSpPr/>
              <p:nvPr/>
            </p:nvSpPr>
            <p:spPr>
              <a:xfrm flipH="1">
                <a:off x="7178950" y="1579476"/>
                <a:ext cx="1289999" cy="591416"/>
              </a:xfrm>
              <a:prstGeom prst="roundRect">
                <a:avLst>
                  <a:gd name="adj" fmla="val 1434"/>
                </a:avLst>
              </a:prstGeom>
              <a:solidFill>
                <a:srgbClr val="C00000">
                  <a:alpha val="141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49" name="Group 48">
                <a:extLst>
                  <a:ext uri="{FF2B5EF4-FFF2-40B4-BE49-F238E27FC236}">
                    <a16:creationId xmlns:a16="http://schemas.microsoft.com/office/drawing/2014/main" id="{F3D71D7D-D6F1-073A-B348-9FBEFEDF0309}"/>
                  </a:ext>
                </a:extLst>
              </p:cNvPr>
              <p:cNvGrpSpPr/>
              <p:nvPr/>
            </p:nvGrpSpPr>
            <p:grpSpPr>
              <a:xfrm>
                <a:off x="7499878" y="1797367"/>
                <a:ext cx="648143" cy="330078"/>
                <a:chOff x="6050099" y="1657385"/>
                <a:chExt cx="648143" cy="330078"/>
              </a:xfrm>
            </p:grpSpPr>
            <p:pic>
              <p:nvPicPr>
                <p:cNvPr id="51" name="Picture 50">
                  <a:extLst>
                    <a:ext uri="{FF2B5EF4-FFF2-40B4-BE49-F238E27FC236}">
                      <a16:creationId xmlns:a16="http://schemas.microsoft.com/office/drawing/2014/main" id="{B81B5F02-2ED9-BC77-719C-C9C59D983C37}"/>
                    </a:ext>
                  </a:extLst>
                </p:cNvPr>
                <p:cNvPicPr>
                  <a:picLocks noChangeAspect="1"/>
                </p:cNvPicPr>
                <p:nvPr/>
              </p:nvPicPr>
              <p:blipFill>
                <a:blip r:embed="rId7">
                  <a:duotone>
                    <a:prstClr val="black"/>
                    <a:srgbClr val="C00000">
                      <a:tint val="45000"/>
                      <a:satMod val="400000"/>
                    </a:srgbClr>
                  </a:duotone>
                </a:blip>
                <a:stretch>
                  <a:fillRect/>
                </a:stretch>
              </p:blipFill>
              <p:spPr>
                <a:xfrm>
                  <a:off x="6050099" y="1657385"/>
                  <a:ext cx="330078" cy="330078"/>
                </a:xfrm>
                <a:prstGeom prst="rect">
                  <a:avLst/>
                </a:prstGeom>
              </p:spPr>
            </p:pic>
            <p:pic>
              <p:nvPicPr>
                <p:cNvPr id="52" name="Picture 51">
                  <a:extLst>
                    <a:ext uri="{FF2B5EF4-FFF2-40B4-BE49-F238E27FC236}">
                      <a16:creationId xmlns:a16="http://schemas.microsoft.com/office/drawing/2014/main" id="{96AD2D1A-30BF-7EB0-6E38-68E584FFE11C}"/>
                    </a:ext>
                  </a:extLst>
                </p:cNvPr>
                <p:cNvPicPr>
                  <a:picLocks noChangeAspect="1"/>
                </p:cNvPicPr>
                <p:nvPr/>
              </p:nvPicPr>
              <p:blipFill>
                <a:blip r:embed="rId7">
                  <a:duotone>
                    <a:prstClr val="black"/>
                    <a:srgbClr val="C00000">
                      <a:tint val="45000"/>
                      <a:satMod val="400000"/>
                    </a:srgbClr>
                  </a:duotone>
                </a:blip>
                <a:stretch>
                  <a:fillRect/>
                </a:stretch>
              </p:blipFill>
              <p:spPr>
                <a:xfrm>
                  <a:off x="6209131" y="1657385"/>
                  <a:ext cx="330078" cy="330078"/>
                </a:xfrm>
                <a:prstGeom prst="rect">
                  <a:avLst/>
                </a:prstGeom>
              </p:spPr>
            </p:pic>
            <p:pic>
              <p:nvPicPr>
                <p:cNvPr id="53" name="Picture 52">
                  <a:extLst>
                    <a:ext uri="{FF2B5EF4-FFF2-40B4-BE49-F238E27FC236}">
                      <a16:creationId xmlns:a16="http://schemas.microsoft.com/office/drawing/2014/main" id="{9E0D275A-16CF-B05C-8EE8-3A9072B3A6B2}"/>
                    </a:ext>
                  </a:extLst>
                </p:cNvPr>
                <p:cNvPicPr>
                  <a:picLocks noChangeAspect="1"/>
                </p:cNvPicPr>
                <p:nvPr/>
              </p:nvPicPr>
              <p:blipFill>
                <a:blip r:embed="rId7">
                  <a:duotone>
                    <a:prstClr val="black"/>
                    <a:srgbClr val="C00000">
                      <a:tint val="45000"/>
                      <a:satMod val="400000"/>
                    </a:srgbClr>
                  </a:duotone>
                </a:blip>
                <a:stretch>
                  <a:fillRect/>
                </a:stretch>
              </p:blipFill>
              <p:spPr>
                <a:xfrm>
                  <a:off x="6368164" y="1657385"/>
                  <a:ext cx="330078" cy="330078"/>
                </a:xfrm>
                <a:prstGeom prst="rect">
                  <a:avLst/>
                </a:prstGeom>
              </p:spPr>
            </p:pic>
          </p:grpSp>
          <p:sp>
            <p:nvSpPr>
              <p:cNvPr id="50" name="TextBox 49">
                <a:extLst>
                  <a:ext uri="{FF2B5EF4-FFF2-40B4-BE49-F238E27FC236}">
                    <a16:creationId xmlns:a16="http://schemas.microsoft.com/office/drawing/2014/main" id="{D4ADC662-FE57-1714-0CFB-8CEE3CDA942F}"/>
                  </a:ext>
                </a:extLst>
              </p:cNvPr>
              <p:cNvSpPr txBox="1"/>
              <p:nvPr/>
            </p:nvSpPr>
            <p:spPr>
              <a:xfrm>
                <a:off x="7462312" y="1577731"/>
                <a:ext cx="723275" cy="261610"/>
              </a:xfrm>
              <a:prstGeom prst="rect">
                <a:avLst/>
              </a:prstGeom>
              <a:noFill/>
            </p:spPr>
            <p:txBody>
              <a:bodyPr wrap="none" rtlCol="0">
                <a:spAutoFit/>
              </a:bodyPr>
              <a:lstStyle/>
              <a:p>
                <a:r>
                  <a:rPr lang="en-US" sz="1100" b="1" noProof="1">
                    <a:latin typeface="Consolas" panose="020B0609020204030204" pitchFamily="49" charset="0"/>
                    <a:cs typeface="Consolas" panose="020B0609020204030204" pitchFamily="49" charset="0"/>
                  </a:rPr>
                  <a:t>Suspect</a:t>
                </a:r>
              </a:p>
            </p:txBody>
          </p:sp>
        </p:grpSp>
        <p:cxnSp>
          <p:nvCxnSpPr>
            <p:cNvPr id="54" name="Straight Connector 53">
              <a:extLst>
                <a:ext uri="{FF2B5EF4-FFF2-40B4-BE49-F238E27FC236}">
                  <a16:creationId xmlns:a16="http://schemas.microsoft.com/office/drawing/2014/main" id="{B0F32A90-FDC4-809D-570E-25191474A375}"/>
                </a:ext>
              </a:extLst>
            </p:cNvPr>
            <p:cNvCxnSpPr>
              <a:cxnSpLocks/>
              <a:stCxn id="55" idx="0"/>
            </p:cNvCxnSpPr>
            <p:nvPr/>
          </p:nvCxnSpPr>
          <p:spPr>
            <a:xfrm flipH="1">
              <a:off x="7177334" y="1946291"/>
              <a:ext cx="3220" cy="209380"/>
            </a:xfrm>
            <a:prstGeom prst="line">
              <a:avLst/>
            </a:prstGeom>
            <a:ln w="6350">
              <a:solidFill>
                <a:schemeClr val="tx1">
                  <a:lumMod val="95000"/>
                  <a:lumOff val="5000"/>
                </a:schemeClr>
              </a:solidFill>
              <a:prstDash val="dash"/>
            </a:ln>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2981FB30-B5D1-EBCD-63C5-373595F4ACD3}"/>
                </a:ext>
              </a:extLst>
            </p:cNvPr>
            <p:cNvSpPr txBox="1"/>
            <p:nvPr/>
          </p:nvSpPr>
          <p:spPr>
            <a:xfrm>
              <a:off x="6864602" y="1946291"/>
              <a:ext cx="631904" cy="200055"/>
            </a:xfrm>
            <a:prstGeom prst="rect">
              <a:avLst/>
            </a:prstGeom>
            <a:solidFill>
              <a:schemeClr val="tx1">
                <a:lumMod val="75000"/>
                <a:lumOff val="25000"/>
              </a:schemeClr>
            </a:solidFill>
            <a:ln>
              <a:solidFill>
                <a:schemeClr val="tx1"/>
              </a:solidFill>
            </a:ln>
          </p:spPr>
          <p:txBody>
            <a:bodyPr wrap="none" rtlCol="0" anchor="ctr">
              <a:spAutoFit/>
            </a:bodyPr>
            <a:lstStyle/>
            <a:p>
              <a:pPr algn="ctr"/>
              <a:r>
                <a:rPr lang="en-US" sz="700" noProof="1">
                  <a:solidFill>
                    <a:schemeClr val="bg1"/>
                  </a:solidFill>
                  <a:latin typeface="Consolas" panose="020B0609020204030204" pitchFamily="49" charset="0"/>
                  <a:cs typeface="Consolas" panose="020B0609020204030204" pitchFamily="49" charset="0"/>
                </a:rPr>
                <a:t>Sept.2023</a:t>
              </a:r>
            </a:p>
          </p:txBody>
        </p:sp>
        <p:sp>
          <p:nvSpPr>
            <p:cNvPr id="56" name="Oval 55">
              <a:extLst>
                <a:ext uri="{FF2B5EF4-FFF2-40B4-BE49-F238E27FC236}">
                  <a16:creationId xmlns:a16="http://schemas.microsoft.com/office/drawing/2014/main" id="{80E291E9-DE6E-DE34-160C-042FF84006B4}"/>
                </a:ext>
              </a:extLst>
            </p:cNvPr>
            <p:cNvSpPr/>
            <p:nvPr/>
          </p:nvSpPr>
          <p:spPr>
            <a:xfrm>
              <a:off x="7157694" y="2152496"/>
              <a:ext cx="45719" cy="45719"/>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18B5D72-0BAA-F2C5-9074-5729250F7047}"/>
                    </a:ext>
                  </a:extLst>
                </p:cNvPr>
                <p:cNvSpPr txBox="1"/>
                <p:nvPr/>
              </p:nvSpPr>
              <p:spPr>
                <a:xfrm>
                  <a:off x="8256875" y="2023472"/>
                  <a:ext cx="239746" cy="2000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700" i="1" noProof="1" dirty="0">
                            <a:latin typeface="Cambria Math" panose="02040503050406030204" pitchFamily="18" charset="0"/>
                          </a:rPr>
                          <m:t>𝑡</m:t>
                        </m:r>
                      </m:oMath>
                    </m:oMathPara>
                  </a14:m>
                  <a:endParaRPr lang="en-US" sz="1000" noProof="1"/>
                </a:p>
              </p:txBody>
            </p:sp>
          </mc:Choice>
          <mc:Fallback xmlns="">
            <p:sp>
              <p:nvSpPr>
                <p:cNvPr id="57" name="TextBox 56">
                  <a:extLst>
                    <a:ext uri="{FF2B5EF4-FFF2-40B4-BE49-F238E27FC236}">
                      <a16:creationId xmlns:a16="http://schemas.microsoft.com/office/drawing/2014/main" id="{E18B5D72-0BAA-F2C5-9074-5729250F7047}"/>
                    </a:ext>
                  </a:extLst>
                </p:cNvPr>
                <p:cNvSpPr txBox="1">
                  <a:spLocks noRot="1" noChangeAspect="1" noMove="1" noResize="1" noEditPoints="1" noAdjustHandles="1" noChangeArrowheads="1" noChangeShapeType="1" noTextEdit="1"/>
                </p:cNvSpPr>
                <p:nvPr/>
              </p:nvSpPr>
              <p:spPr>
                <a:xfrm>
                  <a:off x="8256875" y="2023472"/>
                  <a:ext cx="239746" cy="200055"/>
                </a:xfrm>
                <a:prstGeom prst="rect">
                  <a:avLst/>
                </a:prstGeom>
                <a:blipFill>
                  <a:blip r:embed="rId8"/>
                  <a:stretch>
                    <a:fillRect/>
                  </a:stretch>
                </a:blipFill>
              </p:spPr>
              <p:txBody>
                <a:bodyPr/>
                <a:lstStyle/>
                <a:p>
                  <a:r>
                    <a:rPr lang="en-US">
                      <a:noFill/>
                    </a:rPr>
                    <a:t> </a:t>
                  </a:r>
                </a:p>
              </p:txBody>
            </p:sp>
          </mc:Fallback>
        </mc:AlternateContent>
        <p:cxnSp>
          <p:nvCxnSpPr>
            <p:cNvPr id="59" name="Straight Arrow Connector 58">
              <a:extLst>
                <a:ext uri="{FF2B5EF4-FFF2-40B4-BE49-F238E27FC236}">
                  <a16:creationId xmlns:a16="http://schemas.microsoft.com/office/drawing/2014/main" id="{A7F813EC-5B5A-6513-9B6E-90E94D4F0B34}"/>
                </a:ext>
              </a:extLst>
            </p:cNvPr>
            <p:cNvCxnSpPr>
              <a:cxnSpLocks/>
            </p:cNvCxnSpPr>
            <p:nvPr/>
          </p:nvCxnSpPr>
          <p:spPr>
            <a:xfrm>
              <a:off x="5880795" y="2175227"/>
              <a:ext cx="2574096" cy="0"/>
            </a:xfrm>
            <a:prstGeom prst="straightConnector1">
              <a:avLst/>
            </a:prstGeom>
            <a:ln w="9525">
              <a:solidFill>
                <a:schemeClr val="tx1">
                  <a:lumMod val="65000"/>
                  <a:lumOff val="35000"/>
                </a:schemeClr>
              </a:solidFill>
              <a:headEnd type="none" w="med" len="med"/>
              <a:tailEnd type="triangle" w="sm" len="sm"/>
            </a:ln>
          </p:spPr>
          <p:style>
            <a:lnRef idx="1">
              <a:schemeClr val="dk1"/>
            </a:lnRef>
            <a:fillRef idx="0">
              <a:schemeClr val="dk1"/>
            </a:fillRef>
            <a:effectRef idx="0">
              <a:schemeClr val="dk1"/>
            </a:effectRef>
            <a:fontRef idx="minor">
              <a:schemeClr val="tx1"/>
            </a:fontRef>
          </p:style>
        </p:cxnSp>
      </p:grpSp>
      <p:grpSp>
        <p:nvGrpSpPr>
          <p:cNvPr id="76" name="Group 75">
            <a:extLst>
              <a:ext uri="{FF2B5EF4-FFF2-40B4-BE49-F238E27FC236}">
                <a16:creationId xmlns:a16="http://schemas.microsoft.com/office/drawing/2014/main" id="{42F9B450-DEC1-478B-033D-072A2A83FC22}"/>
              </a:ext>
            </a:extLst>
          </p:cNvPr>
          <p:cNvGrpSpPr/>
          <p:nvPr/>
        </p:nvGrpSpPr>
        <p:grpSpPr>
          <a:xfrm>
            <a:off x="3276824" y="4888884"/>
            <a:ext cx="2481366" cy="668801"/>
            <a:chOff x="5943824" y="2221883"/>
            <a:chExt cx="2481366" cy="668801"/>
          </a:xfrm>
        </p:grpSpPr>
        <p:sp>
          <p:nvSpPr>
            <p:cNvPr id="61" name="Rectangle 60">
              <a:extLst>
                <a:ext uri="{FF2B5EF4-FFF2-40B4-BE49-F238E27FC236}">
                  <a16:creationId xmlns:a16="http://schemas.microsoft.com/office/drawing/2014/main" id="{F90D27F5-C1E8-F6F2-9CD7-1AE1D46613C1}"/>
                </a:ext>
              </a:extLst>
            </p:cNvPr>
            <p:cNvSpPr/>
            <p:nvPr/>
          </p:nvSpPr>
          <p:spPr>
            <a:xfrm>
              <a:off x="5943824" y="2221883"/>
              <a:ext cx="2481366" cy="668801"/>
            </a:xfrm>
            <a:prstGeom prst="rect">
              <a:avLst/>
            </a:prstGeom>
            <a:solidFill>
              <a:srgbClr val="F2F2F2"/>
            </a:solidFill>
            <a:ln w="1270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62" name="TextBox 61">
              <a:extLst>
                <a:ext uri="{FF2B5EF4-FFF2-40B4-BE49-F238E27FC236}">
                  <a16:creationId xmlns:a16="http://schemas.microsoft.com/office/drawing/2014/main" id="{8003B2FB-01DC-7E97-14B9-9CC638CE55DA}"/>
                </a:ext>
              </a:extLst>
            </p:cNvPr>
            <p:cNvSpPr txBox="1"/>
            <p:nvPr/>
          </p:nvSpPr>
          <p:spPr>
            <a:xfrm>
              <a:off x="6232973" y="2223656"/>
              <a:ext cx="1947672" cy="253916"/>
            </a:xfrm>
            <a:prstGeom prst="rect">
              <a:avLst/>
            </a:prstGeom>
            <a:noFill/>
          </p:spPr>
          <p:txBody>
            <a:bodyPr wrap="square" rtlCol="0">
              <a:spAutoFit/>
            </a:bodyPr>
            <a:lstStyle/>
            <a:p>
              <a:pPr algn="ctr"/>
              <a:r>
                <a:rPr lang="en-US" sz="1050" b="1" noProof="1">
                  <a:latin typeface="Consolas" panose="020B0609020204030204" pitchFamily="49" charset="0"/>
                  <a:cs typeface="Consolas" panose="020B0609020204030204" pitchFamily="49" charset="0"/>
                </a:rPr>
                <a:t>Box Office Hits</a:t>
              </a:r>
            </a:p>
          </p:txBody>
        </p:sp>
        <p:sp>
          <p:nvSpPr>
            <p:cNvPr id="63" name="TextBox 62">
              <a:extLst>
                <a:ext uri="{FF2B5EF4-FFF2-40B4-BE49-F238E27FC236}">
                  <a16:creationId xmlns:a16="http://schemas.microsoft.com/office/drawing/2014/main" id="{B71423FA-C7E0-06AD-AA89-2769B4F6B590}"/>
                </a:ext>
              </a:extLst>
            </p:cNvPr>
            <p:cNvSpPr txBox="1"/>
            <p:nvPr/>
          </p:nvSpPr>
          <p:spPr>
            <a:xfrm>
              <a:off x="6392856" y="2447353"/>
              <a:ext cx="1942660" cy="400110"/>
            </a:xfrm>
            <a:prstGeom prst="rect">
              <a:avLst/>
            </a:prstGeom>
            <a:noFill/>
          </p:spPr>
          <p:txBody>
            <a:bodyPr wrap="square" rtlCol="0">
              <a:spAutoFit/>
            </a:bodyPr>
            <a:lstStyle/>
            <a:p>
              <a:r>
                <a:rPr lang="en-US" sz="1000" noProof="1"/>
                <a:t>50 Suspect | 50 Clean</a:t>
              </a:r>
            </a:p>
            <a:p>
              <a:r>
                <a:rPr lang="en-US" sz="1000" noProof="1"/>
                <a:t>At least $200M Worldwide B.O.</a:t>
              </a:r>
            </a:p>
          </p:txBody>
        </p:sp>
        <p:grpSp>
          <p:nvGrpSpPr>
            <p:cNvPr id="68" name="Group 67">
              <a:extLst>
                <a:ext uri="{FF2B5EF4-FFF2-40B4-BE49-F238E27FC236}">
                  <a16:creationId xmlns:a16="http://schemas.microsoft.com/office/drawing/2014/main" id="{0FA033CB-1980-81AE-0873-1B02FC310A08}"/>
                </a:ext>
              </a:extLst>
            </p:cNvPr>
            <p:cNvGrpSpPr/>
            <p:nvPr/>
          </p:nvGrpSpPr>
          <p:grpSpPr>
            <a:xfrm>
              <a:off x="5958605" y="2386334"/>
              <a:ext cx="446923" cy="463334"/>
              <a:chOff x="6052611" y="2467615"/>
              <a:chExt cx="446923" cy="463334"/>
            </a:xfrm>
          </p:grpSpPr>
          <p:sp>
            <p:nvSpPr>
              <p:cNvPr id="69" name="Freeform 68">
                <a:extLst>
                  <a:ext uri="{FF2B5EF4-FFF2-40B4-BE49-F238E27FC236}">
                    <a16:creationId xmlns:a16="http://schemas.microsoft.com/office/drawing/2014/main" id="{7B4FBE15-D8B3-286C-A570-CCB43F3CCF7B}"/>
                  </a:ext>
                </a:extLst>
              </p:cNvPr>
              <p:cNvSpPr/>
              <p:nvPr/>
            </p:nvSpPr>
            <p:spPr>
              <a:xfrm rot="10800000">
                <a:off x="6410820" y="2537200"/>
                <a:ext cx="88714" cy="343027"/>
              </a:xfrm>
              <a:custGeom>
                <a:avLst/>
                <a:gdLst>
                  <a:gd name="connsiteX0" fmla="*/ 0 w 118078"/>
                  <a:gd name="connsiteY0" fmla="*/ 0 h 456570"/>
                  <a:gd name="connsiteX1" fmla="*/ 118079 w 118078"/>
                  <a:gd name="connsiteY1" fmla="*/ 0 h 456570"/>
                  <a:gd name="connsiteX2" fmla="*/ 118079 w 118078"/>
                  <a:gd name="connsiteY2" fmla="*/ 456571 h 456570"/>
                  <a:gd name="connsiteX3" fmla="*/ 0 w 118078"/>
                  <a:gd name="connsiteY3" fmla="*/ 456571 h 456570"/>
                </a:gdLst>
                <a:ahLst/>
                <a:cxnLst>
                  <a:cxn ang="0">
                    <a:pos x="connsiteX0" y="connsiteY0"/>
                  </a:cxn>
                  <a:cxn ang="0">
                    <a:pos x="connsiteX1" y="connsiteY1"/>
                  </a:cxn>
                  <a:cxn ang="0">
                    <a:pos x="connsiteX2" y="connsiteY2"/>
                  </a:cxn>
                  <a:cxn ang="0">
                    <a:pos x="connsiteX3" y="connsiteY3"/>
                  </a:cxn>
                </a:cxnLst>
                <a:rect l="l" t="t" r="r" b="b"/>
                <a:pathLst>
                  <a:path w="118078" h="456570">
                    <a:moveTo>
                      <a:pt x="0" y="0"/>
                    </a:moveTo>
                    <a:lnTo>
                      <a:pt x="118079" y="0"/>
                    </a:lnTo>
                    <a:lnTo>
                      <a:pt x="118079" y="456571"/>
                    </a:lnTo>
                    <a:lnTo>
                      <a:pt x="0" y="456571"/>
                    </a:lnTo>
                    <a:close/>
                  </a:path>
                </a:pathLst>
              </a:custGeom>
              <a:solidFill>
                <a:schemeClr val="tx2">
                  <a:lumMod val="75000"/>
                  <a:lumOff val="25000"/>
                </a:schemeClr>
              </a:solidFill>
              <a:ln w="7838" cap="flat">
                <a:noFill/>
                <a:prstDash val="solid"/>
                <a:miter/>
              </a:ln>
            </p:spPr>
            <p:txBody>
              <a:bodyPr rtlCol="0" anchor="ctr"/>
              <a:lstStyle/>
              <a:p>
                <a:endParaRPr lang="en-US" noProof="1"/>
              </a:p>
            </p:txBody>
          </p:sp>
          <p:sp>
            <p:nvSpPr>
              <p:cNvPr id="70" name="Freeform 69">
                <a:extLst>
                  <a:ext uri="{FF2B5EF4-FFF2-40B4-BE49-F238E27FC236}">
                    <a16:creationId xmlns:a16="http://schemas.microsoft.com/office/drawing/2014/main" id="{C78FA602-8AE6-54CA-79CA-E5F790ED65C9}"/>
                  </a:ext>
                </a:extLst>
              </p:cNvPr>
              <p:cNvSpPr/>
              <p:nvPr/>
            </p:nvSpPr>
            <p:spPr>
              <a:xfrm rot="10800000">
                <a:off x="6286620" y="2655486"/>
                <a:ext cx="88714" cy="224742"/>
              </a:xfrm>
              <a:custGeom>
                <a:avLst/>
                <a:gdLst>
                  <a:gd name="connsiteX0" fmla="*/ 0 w 118078"/>
                  <a:gd name="connsiteY0" fmla="*/ 0 h 299132"/>
                  <a:gd name="connsiteX1" fmla="*/ 118079 w 118078"/>
                  <a:gd name="connsiteY1" fmla="*/ 0 h 299132"/>
                  <a:gd name="connsiteX2" fmla="*/ 118079 w 118078"/>
                  <a:gd name="connsiteY2" fmla="*/ 299132 h 299132"/>
                  <a:gd name="connsiteX3" fmla="*/ 0 w 118078"/>
                  <a:gd name="connsiteY3" fmla="*/ 299132 h 299132"/>
                </a:gdLst>
                <a:ahLst/>
                <a:cxnLst>
                  <a:cxn ang="0">
                    <a:pos x="connsiteX0" y="connsiteY0"/>
                  </a:cxn>
                  <a:cxn ang="0">
                    <a:pos x="connsiteX1" y="connsiteY1"/>
                  </a:cxn>
                  <a:cxn ang="0">
                    <a:pos x="connsiteX2" y="connsiteY2"/>
                  </a:cxn>
                  <a:cxn ang="0">
                    <a:pos x="connsiteX3" y="connsiteY3"/>
                  </a:cxn>
                </a:cxnLst>
                <a:rect l="l" t="t" r="r" b="b"/>
                <a:pathLst>
                  <a:path w="118078" h="299132">
                    <a:moveTo>
                      <a:pt x="0" y="0"/>
                    </a:moveTo>
                    <a:lnTo>
                      <a:pt x="118079" y="0"/>
                    </a:lnTo>
                    <a:lnTo>
                      <a:pt x="118079" y="299132"/>
                    </a:lnTo>
                    <a:lnTo>
                      <a:pt x="0" y="299132"/>
                    </a:lnTo>
                    <a:close/>
                  </a:path>
                </a:pathLst>
              </a:custGeom>
              <a:solidFill>
                <a:schemeClr val="tx2">
                  <a:lumMod val="50000"/>
                  <a:lumOff val="50000"/>
                </a:schemeClr>
              </a:solidFill>
              <a:ln w="7838" cap="flat">
                <a:noFill/>
                <a:prstDash val="solid"/>
                <a:miter/>
              </a:ln>
            </p:spPr>
            <p:txBody>
              <a:bodyPr rtlCol="0" anchor="ctr"/>
              <a:lstStyle/>
              <a:p>
                <a:endParaRPr lang="en-US" noProof="1"/>
              </a:p>
            </p:txBody>
          </p:sp>
          <p:sp>
            <p:nvSpPr>
              <p:cNvPr id="71" name="Freeform 70">
                <a:extLst>
                  <a:ext uri="{FF2B5EF4-FFF2-40B4-BE49-F238E27FC236}">
                    <a16:creationId xmlns:a16="http://schemas.microsoft.com/office/drawing/2014/main" id="{914806CD-A995-92AC-397A-086EE75FE50E}"/>
                  </a:ext>
                </a:extLst>
              </p:cNvPr>
              <p:cNvSpPr/>
              <p:nvPr/>
            </p:nvSpPr>
            <p:spPr>
              <a:xfrm rot="10800000">
                <a:off x="6162420" y="2761943"/>
                <a:ext cx="88714" cy="118285"/>
              </a:xfrm>
              <a:custGeom>
                <a:avLst/>
                <a:gdLst>
                  <a:gd name="connsiteX0" fmla="*/ 0 w 118078"/>
                  <a:gd name="connsiteY0" fmla="*/ 0 h 157438"/>
                  <a:gd name="connsiteX1" fmla="*/ 118079 w 118078"/>
                  <a:gd name="connsiteY1" fmla="*/ 0 h 157438"/>
                  <a:gd name="connsiteX2" fmla="*/ 118079 w 118078"/>
                  <a:gd name="connsiteY2" fmla="*/ 157438 h 157438"/>
                  <a:gd name="connsiteX3" fmla="*/ 0 w 118078"/>
                  <a:gd name="connsiteY3" fmla="*/ 157438 h 157438"/>
                </a:gdLst>
                <a:ahLst/>
                <a:cxnLst>
                  <a:cxn ang="0">
                    <a:pos x="connsiteX0" y="connsiteY0"/>
                  </a:cxn>
                  <a:cxn ang="0">
                    <a:pos x="connsiteX1" y="connsiteY1"/>
                  </a:cxn>
                  <a:cxn ang="0">
                    <a:pos x="connsiteX2" y="connsiteY2"/>
                  </a:cxn>
                  <a:cxn ang="0">
                    <a:pos x="connsiteX3" y="connsiteY3"/>
                  </a:cxn>
                </a:cxnLst>
                <a:rect l="l" t="t" r="r" b="b"/>
                <a:pathLst>
                  <a:path w="118078" h="157438">
                    <a:moveTo>
                      <a:pt x="0" y="0"/>
                    </a:moveTo>
                    <a:lnTo>
                      <a:pt x="118079" y="0"/>
                    </a:lnTo>
                    <a:lnTo>
                      <a:pt x="118079" y="157438"/>
                    </a:lnTo>
                    <a:lnTo>
                      <a:pt x="0" y="157438"/>
                    </a:lnTo>
                    <a:close/>
                  </a:path>
                </a:pathLst>
              </a:custGeom>
              <a:solidFill>
                <a:schemeClr val="tx2">
                  <a:lumMod val="25000"/>
                  <a:lumOff val="75000"/>
                </a:schemeClr>
              </a:solidFill>
              <a:ln w="7838" cap="flat">
                <a:noFill/>
                <a:prstDash val="solid"/>
                <a:miter/>
              </a:ln>
            </p:spPr>
            <p:txBody>
              <a:bodyPr rtlCol="0" anchor="ctr"/>
              <a:lstStyle/>
              <a:p>
                <a:endParaRPr lang="en-US" noProof="1"/>
              </a:p>
            </p:txBody>
          </p:sp>
          <p:sp>
            <p:nvSpPr>
              <p:cNvPr id="72" name="Freeform 71">
                <a:extLst>
                  <a:ext uri="{FF2B5EF4-FFF2-40B4-BE49-F238E27FC236}">
                    <a16:creationId xmlns:a16="http://schemas.microsoft.com/office/drawing/2014/main" id="{E6E6860D-4712-B628-1BC4-B69E957BDBE3}"/>
                  </a:ext>
                </a:extLst>
              </p:cNvPr>
              <p:cNvSpPr/>
              <p:nvPr/>
            </p:nvSpPr>
            <p:spPr>
              <a:xfrm>
                <a:off x="6159996" y="2537200"/>
                <a:ext cx="191682" cy="191681"/>
              </a:xfrm>
              <a:custGeom>
                <a:avLst/>
                <a:gdLst>
                  <a:gd name="connsiteX0" fmla="*/ 255128 w 255128"/>
                  <a:gd name="connsiteY0" fmla="*/ 108160 h 255128"/>
                  <a:gd name="connsiteX1" fmla="*/ 255128 w 255128"/>
                  <a:gd name="connsiteY1" fmla="*/ 0 h 255128"/>
                  <a:gd name="connsiteX2" fmla="*/ 146968 w 255128"/>
                  <a:gd name="connsiteY2" fmla="*/ 0 h 255128"/>
                  <a:gd name="connsiteX3" fmla="*/ 189949 w 255128"/>
                  <a:gd name="connsiteY3" fmla="*/ 42981 h 255128"/>
                  <a:gd name="connsiteX4" fmla="*/ 0 w 255128"/>
                  <a:gd name="connsiteY4" fmla="*/ 232930 h 255128"/>
                  <a:gd name="connsiteX5" fmla="*/ 22199 w 255128"/>
                  <a:gd name="connsiteY5" fmla="*/ 255128 h 255128"/>
                  <a:gd name="connsiteX6" fmla="*/ 212148 w 255128"/>
                  <a:gd name="connsiteY6" fmla="*/ 65258 h 255128"/>
                  <a:gd name="connsiteX7" fmla="*/ 255128 w 255128"/>
                  <a:gd name="connsiteY7" fmla="*/ 108160 h 25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128" h="255128">
                    <a:moveTo>
                      <a:pt x="255128" y="108160"/>
                    </a:moveTo>
                    <a:lnTo>
                      <a:pt x="255128" y="0"/>
                    </a:lnTo>
                    <a:lnTo>
                      <a:pt x="146968" y="0"/>
                    </a:lnTo>
                    <a:lnTo>
                      <a:pt x="189949" y="42981"/>
                    </a:lnTo>
                    <a:lnTo>
                      <a:pt x="0" y="232930"/>
                    </a:lnTo>
                    <a:lnTo>
                      <a:pt x="22199" y="255128"/>
                    </a:lnTo>
                    <a:lnTo>
                      <a:pt x="212148" y="65258"/>
                    </a:lnTo>
                    <a:lnTo>
                      <a:pt x="255128" y="108160"/>
                    </a:lnTo>
                    <a:close/>
                  </a:path>
                </a:pathLst>
              </a:custGeom>
              <a:solidFill>
                <a:srgbClr val="000000"/>
              </a:solidFill>
              <a:ln w="7838" cap="flat">
                <a:noFill/>
                <a:prstDash val="solid"/>
                <a:miter/>
              </a:ln>
            </p:spPr>
            <p:txBody>
              <a:bodyPr rtlCol="0" anchor="ctr"/>
              <a:lstStyle/>
              <a:p>
                <a:endParaRPr lang="en-US" noProof="1"/>
              </a:p>
            </p:txBody>
          </p:sp>
          <p:sp>
            <p:nvSpPr>
              <p:cNvPr id="73" name="TextBox 72">
                <a:extLst>
                  <a:ext uri="{FF2B5EF4-FFF2-40B4-BE49-F238E27FC236}">
                    <a16:creationId xmlns:a16="http://schemas.microsoft.com/office/drawing/2014/main" id="{2154BB08-9338-8473-1D30-5244CAFA3F58}"/>
                  </a:ext>
                </a:extLst>
              </p:cNvPr>
              <p:cNvSpPr txBox="1"/>
              <p:nvPr/>
            </p:nvSpPr>
            <p:spPr>
              <a:xfrm>
                <a:off x="6052611" y="2467615"/>
                <a:ext cx="260008" cy="261610"/>
              </a:xfrm>
              <a:prstGeom prst="rect">
                <a:avLst/>
              </a:prstGeom>
              <a:noFill/>
            </p:spPr>
            <p:txBody>
              <a:bodyPr wrap="none" rtlCol="0">
                <a:spAutoFit/>
              </a:bodyPr>
              <a:lstStyle/>
              <a:p>
                <a:r>
                  <a:rPr lang="en-US" sz="1100" noProof="1"/>
                  <a:t>$</a:t>
                </a:r>
                <a:endParaRPr lang="en-US" noProof="1"/>
              </a:p>
            </p:txBody>
          </p:sp>
          <p:sp>
            <p:nvSpPr>
              <p:cNvPr id="74" name="Freeform 73">
                <a:extLst>
                  <a:ext uri="{FF2B5EF4-FFF2-40B4-BE49-F238E27FC236}">
                    <a16:creationId xmlns:a16="http://schemas.microsoft.com/office/drawing/2014/main" id="{36BD34E8-DA77-ED56-64AE-9A30657FC18D}"/>
                  </a:ext>
                </a:extLst>
              </p:cNvPr>
              <p:cNvSpPr/>
              <p:nvPr/>
            </p:nvSpPr>
            <p:spPr>
              <a:xfrm>
                <a:off x="6091449" y="2516950"/>
                <a:ext cx="408085" cy="413999"/>
              </a:xfrm>
              <a:custGeom>
                <a:avLst/>
                <a:gdLst>
                  <a:gd name="connsiteX0" fmla="*/ 47231 w 543161"/>
                  <a:gd name="connsiteY0" fmla="*/ 0 h 551033"/>
                  <a:gd name="connsiteX1" fmla="*/ 0 w 543161"/>
                  <a:gd name="connsiteY1" fmla="*/ 0 h 551033"/>
                  <a:gd name="connsiteX2" fmla="*/ 0 w 543161"/>
                  <a:gd name="connsiteY2" fmla="*/ 551033 h 551033"/>
                  <a:gd name="connsiteX3" fmla="*/ 543162 w 543161"/>
                  <a:gd name="connsiteY3" fmla="*/ 551033 h 551033"/>
                  <a:gd name="connsiteX4" fmla="*/ 543162 w 543161"/>
                  <a:gd name="connsiteY4" fmla="*/ 503802 h 551033"/>
                  <a:gd name="connsiteX5" fmla="*/ 47231 w 543161"/>
                  <a:gd name="connsiteY5" fmla="*/ 503802 h 551033"/>
                  <a:gd name="connsiteX6" fmla="*/ 47231 w 543161"/>
                  <a:gd name="connsiteY6" fmla="*/ 0 h 551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161" h="551033">
                    <a:moveTo>
                      <a:pt x="47231" y="0"/>
                    </a:moveTo>
                    <a:lnTo>
                      <a:pt x="0" y="0"/>
                    </a:lnTo>
                    <a:lnTo>
                      <a:pt x="0" y="551033"/>
                    </a:lnTo>
                    <a:lnTo>
                      <a:pt x="543162" y="551033"/>
                    </a:lnTo>
                    <a:lnTo>
                      <a:pt x="543162" y="503802"/>
                    </a:lnTo>
                    <a:lnTo>
                      <a:pt x="47231" y="503802"/>
                    </a:lnTo>
                    <a:lnTo>
                      <a:pt x="47231" y="0"/>
                    </a:lnTo>
                    <a:close/>
                  </a:path>
                </a:pathLst>
              </a:custGeom>
              <a:solidFill>
                <a:srgbClr val="000000"/>
              </a:solidFill>
              <a:ln w="7838" cap="flat">
                <a:noFill/>
                <a:prstDash val="solid"/>
                <a:miter/>
              </a:ln>
            </p:spPr>
            <p:txBody>
              <a:bodyPr rtlCol="0" anchor="ctr"/>
              <a:lstStyle/>
              <a:p>
                <a:endParaRPr lang="en-US" noProof="1"/>
              </a:p>
            </p:txBody>
          </p:sp>
        </p:grpSp>
      </p:grpSp>
    </p:spTree>
    <p:extLst>
      <p:ext uri="{BB962C8B-B14F-4D97-AF65-F5344CB8AC3E}">
        <p14:creationId xmlns:p14="http://schemas.microsoft.com/office/powerpoint/2010/main" val="8529449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A22CA-3A3B-6B2A-6374-659CF5E0EC8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18F225-8BFF-7C87-F124-85A1591F0590}"/>
              </a:ext>
            </a:extLst>
          </p:cNvPr>
          <p:cNvSpPr>
            <a:spLocks noGrp="1"/>
          </p:cNvSpPr>
          <p:nvPr>
            <p:ph type="sldNum" sz="quarter" idx="12"/>
          </p:nvPr>
        </p:nvSpPr>
        <p:spPr/>
        <p:txBody>
          <a:bodyPr/>
          <a:lstStyle/>
          <a:p>
            <a:fld id="{28FA43E8-6E12-5244-BC34-D42229B1484F}" type="slidenum">
              <a:rPr lang="en-US" noProof="1" smtClean="0"/>
              <a:t>32</a:t>
            </a:fld>
            <a:endParaRPr lang="en-US" noProof="1"/>
          </a:p>
        </p:txBody>
      </p:sp>
      <p:sp>
        <p:nvSpPr>
          <p:cNvPr id="2" name="Title 1">
            <a:extLst>
              <a:ext uri="{FF2B5EF4-FFF2-40B4-BE49-F238E27FC236}">
                <a16:creationId xmlns:a16="http://schemas.microsoft.com/office/drawing/2014/main" id="{7FAA5B9C-9F66-BEEF-4132-5B1EC5E86067}"/>
              </a:ext>
            </a:extLst>
          </p:cNvPr>
          <p:cNvSpPr>
            <a:spLocks noGrp="1"/>
          </p:cNvSpPr>
          <p:nvPr>
            <p:ph type="title"/>
          </p:nvPr>
        </p:nvSpPr>
        <p:spPr/>
        <p:txBody>
          <a:bodyPr/>
          <a:lstStyle/>
          <a:p>
            <a:r>
              <a:rPr lang="en-US" b="1" noProof="1">
                <a:solidFill>
                  <a:srgbClr val="9B3836"/>
                </a:solidFill>
                <a:ea typeface="Verdana" panose="020B0604030504040204" pitchFamily="34" charset="0"/>
                <a:cs typeface="Open Sans" panose="020B0606030504020204" pitchFamily="34" charset="0"/>
              </a:rPr>
              <a:t>MovieTection Examples</a:t>
            </a:r>
            <a:endParaRPr lang="en-US" noProof="1">
              <a:solidFill>
                <a:srgbClr val="9B3836"/>
              </a:solidFill>
              <a:latin typeface="Aptos" panose="020B0004020202020204" pitchFamily="34" charset="0"/>
            </a:endParaRPr>
          </a:p>
        </p:txBody>
      </p:sp>
      <p:pic>
        <p:nvPicPr>
          <p:cNvPr id="5122" name="Picture 2" descr="1917 (2019) | Take Cinema Magazine">
            <a:extLst>
              <a:ext uri="{FF2B5EF4-FFF2-40B4-BE49-F238E27FC236}">
                <a16:creationId xmlns:a16="http://schemas.microsoft.com/office/drawing/2014/main" id="{B5A83B26-C852-0410-4D81-002B90DD38B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9871" y="4072495"/>
            <a:ext cx="1460480" cy="219071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 Star is Born Poster Movie 11 x 17 inches Lady Gaga Guitar Ships SameDay  From USA – ConcertPoster.Org">
            <a:extLst>
              <a:ext uri="{FF2B5EF4-FFF2-40B4-BE49-F238E27FC236}">
                <a16:creationId xmlns:a16="http://schemas.microsoft.com/office/drawing/2014/main" id="{6A042865-3D7A-DB3E-7610-011EC4EA6EF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988" y="4067909"/>
            <a:ext cx="1460480" cy="219071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Amazon.com: Aladdin 2019 Movie Poster 14'' x 21'' NOT A DVD">
            <a:extLst>
              <a:ext uri="{FF2B5EF4-FFF2-40B4-BE49-F238E27FC236}">
                <a16:creationId xmlns:a16="http://schemas.microsoft.com/office/drawing/2014/main" id="{D6ECEB60-8DD5-B2B1-6FC1-D17F2CE0FBE7}"/>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895" y="4067909"/>
            <a:ext cx="1460480" cy="2190719"/>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Argylle (2024) - Posters — The Movie Database (TMDB)">
            <a:extLst>
              <a:ext uri="{FF2B5EF4-FFF2-40B4-BE49-F238E27FC236}">
                <a16:creationId xmlns:a16="http://schemas.microsoft.com/office/drawing/2014/main" id="{4351FDCB-C27B-636E-E50B-36F9F84BE216}"/>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2962" y="6416361"/>
            <a:ext cx="1460480" cy="219071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Baywatch (2017) - IMDb">
            <a:extLst>
              <a:ext uri="{FF2B5EF4-FFF2-40B4-BE49-F238E27FC236}">
                <a16:creationId xmlns:a16="http://schemas.microsoft.com/office/drawing/2014/main" id="{A4B6C289-685E-CF63-96E1-3A6665623F35}"/>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11778" y="4067909"/>
            <a:ext cx="1460480" cy="2190719"/>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Poster Beetlejuice 2 - One Sheet">
            <a:extLst>
              <a:ext uri="{FF2B5EF4-FFF2-40B4-BE49-F238E27FC236}">
                <a16:creationId xmlns:a16="http://schemas.microsoft.com/office/drawing/2014/main" id="{63B3D567-5A30-DCE6-5D74-A2D81D6AA290}"/>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3564" y="6416361"/>
            <a:ext cx="1460480" cy="2190719"/>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Deadpool &amp; Wolverine ganha novo poster e possível sinopse">
            <a:extLst>
              <a:ext uri="{FF2B5EF4-FFF2-40B4-BE49-F238E27FC236}">
                <a16:creationId xmlns:a16="http://schemas.microsoft.com/office/drawing/2014/main" id="{03F15C24-56F9-DF9A-A650-D6CC7C161782}"/>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65834" y="6416361"/>
            <a:ext cx="1460480" cy="2190719"/>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If Posters - Buy If Poster Online - Movieposters.com">
            <a:extLst>
              <a:ext uri="{FF2B5EF4-FFF2-40B4-BE49-F238E27FC236}">
                <a16:creationId xmlns:a16="http://schemas.microsoft.com/office/drawing/2014/main" id="{3CE4277D-2642-49BB-03B8-F925607DBC17}"/>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95232" y="6416361"/>
            <a:ext cx="1460480" cy="2190719"/>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descr="Poster, Quadro Inside Out 2 | Posters de parede | 3+1 GRATIS | Europosters">
            <a:extLst>
              <a:ext uri="{FF2B5EF4-FFF2-40B4-BE49-F238E27FC236}">
                <a16:creationId xmlns:a16="http://schemas.microsoft.com/office/drawing/2014/main" id="{6E388337-B2CB-52FA-CDFE-D8E9A41A0EB2}"/>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24631" y="6416361"/>
            <a:ext cx="1460480" cy="2190719"/>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descr="Joker: Folie à Deux (2024) - IMDb">
            <a:extLst>
              <a:ext uri="{FF2B5EF4-FFF2-40B4-BE49-F238E27FC236}">
                <a16:creationId xmlns:a16="http://schemas.microsoft.com/office/drawing/2014/main" id="{53B137B0-E9B8-4D60-8481-4E674E0BBE33}"/>
              </a:ext>
            </a:extLst>
          </p:cNvPr>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54030" y="6416361"/>
            <a:ext cx="1460480" cy="2190719"/>
          </a:xfrm>
          <a:prstGeom prst="rect">
            <a:avLst/>
          </a:prstGeom>
          <a:noFill/>
          <a:extLst>
            <a:ext uri="{909E8E84-426E-40DD-AFC4-6F175D3DCCD1}">
              <a14:hiddenFill xmlns:a14="http://schemas.microsoft.com/office/drawing/2010/main">
                <a:solidFill>
                  <a:srgbClr val="FFFFFF"/>
                </a:solidFill>
              </a14:hiddenFill>
            </a:ext>
          </a:extLst>
        </p:spPr>
      </p:pic>
      <p:pic>
        <p:nvPicPr>
          <p:cNvPr id="5142" name="Picture 22" descr="The Fall Guy (2024) - IMDb">
            <a:extLst>
              <a:ext uri="{FF2B5EF4-FFF2-40B4-BE49-F238E27FC236}">
                <a16:creationId xmlns:a16="http://schemas.microsoft.com/office/drawing/2014/main" id="{BBEFD350-306D-B6B0-BF3B-D9A1963E79B7}"/>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83429" y="6416361"/>
            <a:ext cx="1460480" cy="2190719"/>
          </a:xfrm>
          <a:prstGeom prst="rect">
            <a:avLst/>
          </a:prstGeom>
          <a:noFill/>
          <a:extLst>
            <a:ext uri="{909E8E84-426E-40DD-AFC4-6F175D3DCCD1}">
              <a14:hiddenFill xmlns:a14="http://schemas.microsoft.com/office/drawing/2010/main">
                <a:solidFill>
                  <a:srgbClr val="FFFFFF"/>
                </a:solidFill>
              </a14:hiddenFill>
            </a:ext>
          </a:extLst>
        </p:spPr>
      </p:pic>
      <p:pic>
        <p:nvPicPr>
          <p:cNvPr id="5144" name="Picture 24" descr="The Karate Kid – Filmes no Google Play">
            <a:extLst>
              <a:ext uri="{FF2B5EF4-FFF2-40B4-BE49-F238E27FC236}">
                <a16:creationId xmlns:a16="http://schemas.microsoft.com/office/drawing/2014/main" id="{C8F18863-B287-05A0-44F0-6739B8C030E6}"/>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35661" y="4067909"/>
            <a:ext cx="1460480" cy="2190719"/>
          </a:xfrm>
          <a:prstGeom prst="rect">
            <a:avLst/>
          </a:prstGeom>
          <a:noFill/>
          <a:extLst>
            <a:ext uri="{909E8E84-426E-40DD-AFC4-6F175D3DCCD1}">
              <a14:hiddenFill xmlns:a14="http://schemas.microsoft.com/office/drawing/2010/main">
                <a:solidFill>
                  <a:srgbClr val="FFFFFF"/>
                </a:solidFill>
              </a14:hiddenFill>
            </a:ext>
          </a:extLst>
        </p:spPr>
      </p:pic>
      <p:pic>
        <p:nvPicPr>
          <p:cNvPr id="5146" name="Picture 26" descr="Poster, Quadro The Lion King - Long Live The King | Posters de parede | 3+1  GRATIS | Europosters">
            <a:extLst>
              <a:ext uri="{FF2B5EF4-FFF2-40B4-BE49-F238E27FC236}">
                <a16:creationId xmlns:a16="http://schemas.microsoft.com/office/drawing/2014/main" id="{1BE028FA-AC50-D418-FD4C-464999FC1A28}"/>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59544" y="4067909"/>
            <a:ext cx="1460480" cy="2190719"/>
          </a:xfrm>
          <a:prstGeom prst="rect">
            <a:avLst/>
          </a:prstGeom>
          <a:noFill/>
          <a:extLst>
            <a:ext uri="{909E8E84-426E-40DD-AFC4-6F175D3DCCD1}">
              <a14:hiddenFill xmlns:a14="http://schemas.microsoft.com/office/drawing/2010/main">
                <a:solidFill>
                  <a:srgbClr val="FFFFFF"/>
                </a:solidFill>
              </a14:hiddenFill>
            </a:ext>
          </a:extLst>
        </p:spPr>
      </p:pic>
      <p:pic>
        <p:nvPicPr>
          <p:cNvPr id="5148" name="Picture 28" descr="Titanic Posters - Buy Titanic Poster Online - Movieposters.com">
            <a:extLst>
              <a:ext uri="{FF2B5EF4-FFF2-40B4-BE49-F238E27FC236}">
                <a16:creationId xmlns:a16="http://schemas.microsoft.com/office/drawing/2014/main" id="{9255ACF1-8FD8-478A-ED28-CBD9A0C444D1}"/>
              </a:ext>
            </a:extLst>
          </p:cNvPr>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83429" y="4067909"/>
            <a:ext cx="1460480" cy="2190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0162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CE3C2-46DF-1D9B-7441-C169F4F018D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E8AA40-93B0-DD7B-9FCB-27DC7ACE19F6}"/>
              </a:ext>
            </a:extLst>
          </p:cNvPr>
          <p:cNvSpPr>
            <a:spLocks noGrp="1"/>
          </p:cNvSpPr>
          <p:nvPr>
            <p:ph type="sldNum" sz="quarter" idx="12"/>
          </p:nvPr>
        </p:nvSpPr>
        <p:spPr/>
        <p:txBody>
          <a:bodyPr/>
          <a:lstStyle/>
          <a:p>
            <a:fld id="{28FA43E8-6E12-5244-BC34-D42229B1484F}" type="slidenum">
              <a:rPr lang="en-US" noProof="1" smtClean="0"/>
              <a:t>33</a:t>
            </a:fld>
            <a:endParaRPr lang="en-US" noProof="1"/>
          </a:p>
        </p:txBody>
      </p:sp>
      <p:sp>
        <p:nvSpPr>
          <p:cNvPr id="5" name="Title 4">
            <a:extLst>
              <a:ext uri="{FF2B5EF4-FFF2-40B4-BE49-F238E27FC236}">
                <a16:creationId xmlns:a16="http://schemas.microsoft.com/office/drawing/2014/main" id="{3F7792B4-CBAB-3508-1B52-2CE39B7DD249}"/>
              </a:ext>
            </a:extLst>
          </p:cNvPr>
          <p:cNvSpPr>
            <a:spLocks noGrp="1"/>
          </p:cNvSpPr>
          <p:nvPr>
            <p:ph type="title"/>
          </p:nvPr>
        </p:nvSpPr>
        <p:spPr/>
        <p:txBody>
          <a:bodyPr/>
          <a:lstStyle/>
          <a:p>
            <a:r>
              <a:rPr lang="en-US" b="1" noProof="1">
                <a:solidFill>
                  <a:srgbClr val="9B3836"/>
                </a:solidFill>
                <a:ea typeface="Verdana" panose="020B0604030504040204" pitchFamily="34" charset="0"/>
                <a:cs typeface="Open Sans" panose="020B0606030504020204" pitchFamily="34" charset="0"/>
              </a:rPr>
              <a:t>Proposed Method: </a:t>
            </a:r>
            <a:r>
              <a:rPr lang="en-US" b="1" noProof="1">
                <a:solidFill>
                  <a:schemeClr val="tx1">
                    <a:lumMod val="75000"/>
                    <a:lumOff val="25000"/>
                  </a:schemeClr>
                </a:solidFill>
                <a:ea typeface="Verdana" panose="020B0604030504040204" pitchFamily="34" charset="0"/>
                <a:cs typeface="Open Sans" panose="020B0606030504020204" pitchFamily="34" charset="0"/>
              </a:rPr>
              <a:t>DIS-CO</a:t>
            </a:r>
            <a:endParaRPr lang="en-US" noProof="1">
              <a:solidFill>
                <a:schemeClr val="tx1">
                  <a:lumMod val="75000"/>
                  <a:lumOff val="25000"/>
                </a:schemeClr>
              </a:solidFill>
            </a:endParaRPr>
          </a:p>
        </p:txBody>
      </p:sp>
      <p:sp>
        <p:nvSpPr>
          <p:cNvPr id="9" name="Rectangle: Rounded Corners 28">
            <a:extLst>
              <a:ext uri="{FF2B5EF4-FFF2-40B4-BE49-F238E27FC236}">
                <a16:creationId xmlns:a16="http://schemas.microsoft.com/office/drawing/2014/main" id="{E206E152-2B22-9C76-95A3-7546B58EEA86}"/>
              </a:ext>
            </a:extLst>
          </p:cNvPr>
          <p:cNvSpPr/>
          <p:nvPr/>
        </p:nvSpPr>
        <p:spPr>
          <a:xfrm>
            <a:off x="-1858817" y="3774876"/>
            <a:ext cx="10575635" cy="4642248"/>
          </a:xfrm>
          <a:prstGeom prst="roundRect">
            <a:avLst>
              <a:gd name="adj" fmla="val 0"/>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0" name="TextBox 9">
            <a:extLst>
              <a:ext uri="{FF2B5EF4-FFF2-40B4-BE49-F238E27FC236}">
                <a16:creationId xmlns:a16="http://schemas.microsoft.com/office/drawing/2014/main" id="{2D1CE150-A838-7E14-1077-F1E23235928E}"/>
              </a:ext>
            </a:extLst>
          </p:cNvPr>
          <p:cNvSpPr txBox="1"/>
          <p:nvPr/>
        </p:nvSpPr>
        <p:spPr>
          <a:xfrm>
            <a:off x="-1772630" y="7367737"/>
            <a:ext cx="1555234" cy="369332"/>
          </a:xfrm>
          <a:prstGeom prst="rect">
            <a:avLst/>
          </a:prstGeom>
          <a:noFill/>
        </p:spPr>
        <p:txBody>
          <a:bodyPr wrap="none" rtlCol="0">
            <a:spAutoFit/>
          </a:bodyPr>
          <a:lstStyle/>
          <a:p>
            <a:pPr algn="ctr"/>
            <a:r>
              <a:rPr lang="en-US" noProof="1"/>
              <a:t>Suspect Book</a:t>
            </a:r>
          </a:p>
        </p:txBody>
      </p:sp>
      <p:sp>
        <p:nvSpPr>
          <p:cNvPr id="11" name="Rectangle: Rounded Corners 31">
            <a:extLst>
              <a:ext uri="{FF2B5EF4-FFF2-40B4-BE49-F238E27FC236}">
                <a16:creationId xmlns:a16="http://schemas.microsoft.com/office/drawing/2014/main" id="{C5A52B5A-D88F-F7F4-D434-99DE3907AE24}"/>
              </a:ext>
            </a:extLst>
          </p:cNvPr>
          <p:cNvSpPr/>
          <p:nvPr/>
        </p:nvSpPr>
        <p:spPr>
          <a:xfrm>
            <a:off x="-1772630" y="6670917"/>
            <a:ext cx="10415558" cy="1667671"/>
          </a:xfrm>
          <a:prstGeom prst="roundRect">
            <a:avLst>
              <a:gd name="adj" fmla="val 2674"/>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2" name="Rectangle: Rounded Corners 30">
            <a:extLst>
              <a:ext uri="{FF2B5EF4-FFF2-40B4-BE49-F238E27FC236}">
                <a16:creationId xmlns:a16="http://schemas.microsoft.com/office/drawing/2014/main" id="{BAA84ED6-999C-249B-0111-486AC41EEB8C}"/>
              </a:ext>
            </a:extLst>
          </p:cNvPr>
          <p:cNvSpPr/>
          <p:nvPr/>
        </p:nvSpPr>
        <p:spPr>
          <a:xfrm>
            <a:off x="-1772631" y="3862033"/>
            <a:ext cx="10415558" cy="2667989"/>
          </a:xfrm>
          <a:prstGeom prst="roundRect">
            <a:avLst>
              <a:gd name="adj" fmla="val 2674"/>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3" name="Rectangle: Rounded Corners 1023">
            <a:extLst>
              <a:ext uri="{FF2B5EF4-FFF2-40B4-BE49-F238E27FC236}">
                <a16:creationId xmlns:a16="http://schemas.microsoft.com/office/drawing/2014/main" id="{FA99536D-7550-9816-3444-7E609926E166}"/>
              </a:ext>
            </a:extLst>
          </p:cNvPr>
          <p:cNvSpPr/>
          <p:nvPr/>
        </p:nvSpPr>
        <p:spPr>
          <a:xfrm>
            <a:off x="-1568472" y="4234470"/>
            <a:ext cx="4660754" cy="2210013"/>
          </a:xfrm>
          <a:prstGeom prst="roundRect">
            <a:avLst>
              <a:gd name="adj" fmla="val 1884"/>
            </a:avLst>
          </a:prstGeom>
          <a:noFill/>
          <a:ln w="38100">
            <a:solidFill>
              <a:schemeClr val="tx1">
                <a:lumMod val="50000"/>
                <a:lumOff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4" name="TextBox 13">
            <a:extLst>
              <a:ext uri="{FF2B5EF4-FFF2-40B4-BE49-F238E27FC236}">
                <a16:creationId xmlns:a16="http://schemas.microsoft.com/office/drawing/2014/main" id="{5F951898-BFA9-13D4-49F7-C069D663C2A9}"/>
              </a:ext>
            </a:extLst>
          </p:cNvPr>
          <p:cNvSpPr txBox="1"/>
          <p:nvPr/>
        </p:nvSpPr>
        <p:spPr>
          <a:xfrm>
            <a:off x="-1908504" y="3912256"/>
            <a:ext cx="5161106" cy="338554"/>
          </a:xfrm>
          <a:prstGeom prst="rect">
            <a:avLst/>
          </a:prstGeom>
          <a:noFill/>
        </p:spPr>
        <p:txBody>
          <a:bodyPr wrap="square" rtlCol="0">
            <a:spAutoFit/>
          </a:bodyPr>
          <a:lstStyle/>
          <a:p>
            <a:pPr algn="ctr"/>
            <a:r>
              <a:rPr lang="en-US" sz="1600" b="1" noProof="1">
                <a:solidFill>
                  <a:schemeClr val="bg1">
                    <a:lumMod val="85000"/>
                  </a:schemeClr>
                </a:solidFill>
                <a:latin typeface="Calibri" panose="020F0502020204030204" pitchFamily="34" charset="0"/>
                <a:cs typeface="Calibri" panose="020F0502020204030204" pitchFamily="34" charset="0"/>
              </a:rPr>
              <a:t>Data Collection: </a:t>
            </a:r>
            <a:r>
              <a:rPr lang="en-US" sz="1500" noProof="1">
                <a:solidFill>
                  <a:schemeClr val="bg1">
                    <a:lumMod val="85000"/>
                  </a:schemeClr>
                </a:solidFill>
                <a:latin typeface="Calibri" panose="020F0502020204030204" pitchFamily="34" charset="0"/>
                <a:cs typeface="Calibri" panose="020F0502020204030204" pitchFamily="34" charset="0"/>
              </a:rPr>
              <a:t>Frames can be of 2 different types.</a:t>
            </a:r>
          </a:p>
        </p:txBody>
      </p:sp>
      <p:sp>
        <p:nvSpPr>
          <p:cNvPr id="22" name="Rounded Rectangle 21">
            <a:extLst>
              <a:ext uri="{FF2B5EF4-FFF2-40B4-BE49-F238E27FC236}">
                <a16:creationId xmlns:a16="http://schemas.microsoft.com/office/drawing/2014/main" id="{EB31C499-95F2-4E0D-94B0-C2EC409843FE}"/>
              </a:ext>
            </a:extLst>
          </p:cNvPr>
          <p:cNvSpPr/>
          <p:nvPr/>
        </p:nvSpPr>
        <p:spPr>
          <a:xfrm>
            <a:off x="-1511096" y="5367682"/>
            <a:ext cx="4542554" cy="1041408"/>
          </a:xfrm>
          <a:prstGeom prst="roundRect">
            <a:avLst>
              <a:gd name="adj"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28" name="Rounded Rectangle 27">
            <a:extLst>
              <a:ext uri="{FF2B5EF4-FFF2-40B4-BE49-F238E27FC236}">
                <a16:creationId xmlns:a16="http://schemas.microsoft.com/office/drawing/2014/main" id="{044415A5-EC41-A018-2A43-856F79F92B46}"/>
              </a:ext>
            </a:extLst>
          </p:cNvPr>
          <p:cNvSpPr/>
          <p:nvPr/>
        </p:nvSpPr>
        <p:spPr>
          <a:xfrm>
            <a:off x="-1511096" y="4303397"/>
            <a:ext cx="4542554" cy="1041408"/>
          </a:xfrm>
          <a:prstGeom prst="roundRect">
            <a:avLst>
              <a:gd name="adj"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35" name="Rectangle: Rounded Corners 1023">
            <a:extLst>
              <a:ext uri="{FF2B5EF4-FFF2-40B4-BE49-F238E27FC236}">
                <a16:creationId xmlns:a16="http://schemas.microsoft.com/office/drawing/2014/main" id="{637069FD-0B94-D662-7E0D-BCC9DB51CA18}"/>
              </a:ext>
            </a:extLst>
          </p:cNvPr>
          <p:cNvSpPr/>
          <p:nvPr/>
        </p:nvSpPr>
        <p:spPr>
          <a:xfrm>
            <a:off x="3213795" y="4228567"/>
            <a:ext cx="2597580" cy="2210013"/>
          </a:xfrm>
          <a:prstGeom prst="roundRect">
            <a:avLst>
              <a:gd name="adj" fmla="val 1884"/>
            </a:avLst>
          </a:prstGeom>
          <a:noFill/>
          <a:ln w="38100">
            <a:solidFill>
              <a:schemeClr val="tx1">
                <a:lumMod val="50000"/>
                <a:lumOff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58" name="Rectangle: Rounded Corners 1023">
            <a:extLst>
              <a:ext uri="{FF2B5EF4-FFF2-40B4-BE49-F238E27FC236}">
                <a16:creationId xmlns:a16="http://schemas.microsoft.com/office/drawing/2014/main" id="{0CE19BA3-BCCA-6109-9D10-405139D57AAA}"/>
              </a:ext>
            </a:extLst>
          </p:cNvPr>
          <p:cNvSpPr/>
          <p:nvPr/>
        </p:nvSpPr>
        <p:spPr>
          <a:xfrm>
            <a:off x="5915807" y="4226275"/>
            <a:ext cx="2640061" cy="2210013"/>
          </a:xfrm>
          <a:prstGeom prst="roundRect">
            <a:avLst>
              <a:gd name="adj" fmla="val 1884"/>
            </a:avLst>
          </a:prstGeom>
          <a:noFill/>
          <a:ln w="38100">
            <a:solidFill>
              <a:schemeClr val="tx1">
                <a:lumMod val="50000"/>
                <a:lumOff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2" name="Rounded Rectangle 1">
            <a:extLst>
              <a:ext uri="{FF2B5EF4-FFF2-40B4-BE49-F238E27FC236}">
                <a16:creationId xmlns:a16="http://schemas.microsoft.com/office/drawing/2014/main" id="{EAA393D8-2212-3A0A-89E4-2F79B0355336}"/>
              </a:ext>
            </a:extLst>
          </p:cNvPr>
          <p:cNvSpPr/>
          <p:nvPr/>
        </p:nvSpPr>
        <p:spPr>
          <a:xfrm>
            <a:off x="-1511096" y="4303397"/>
            <a:ext cx="4542554" cy="1041408"/>
          </a:xfrm>
          <a:prstGeom prst="roundRect">
            <a:avLst>
              <a:gd name="adj"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3" name="Content Placeholder 1">
            <a:extLst>
              <a:ext uri="{FF2B5EF4-FFF2-40B4-BE49-F238E27FC236}">
                <a16:creationId xmlns:a16="http://schemas.microsoft.com/office/drawing/2014/main" id="{D6B7734A-C0DD-39DB-15E8-206DE4AD7B0F}"/>
              </a:ext>
            </a:extLst>
          </p:cNvPr>
          <p:cNvSpPr txBox="1">
            <a:spLocks/>
          </p:cNvSpPr>
          <p:nvPr/>
        </p:nvSpPr>
        <p:spPr>
          <a:xfrm>
            <a:off x="292380" y="4302960"/>
            <a:ext cx="2739360" cy="1036385"/>
          </a:xfrm>
          <a:prstGeom prst="rect">
            <a:avLst/>
          </a:prstGeom>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400" b="1" noProof="1">
                <a:solidFill>
                  <a:schemeClr val="bg1">
                    <a:lumMod val="85000"/>
                  </a:schemeClr>
                </a:solidFill>
                <a:latin typeface="Consolas" panose="020B0609020204030204" pitchFamily="49" charset="0"/>
                <a:cs typeface="Consolas" panose="020B0609020204030204" pitchFamily="49" charset="0"/>
              </a:rPr>
              <a:t>Main Frames</a:t>
            </a:r>
          </a:p>
          <a:p>
            <a:pPr algn="just">
              <a:lnSpc>
                <a:spcPct val="100000"/>
              </a:lnSpc>
              <a:spcBef>
                <a:spcPts val="0"/>
              </a:spcBef>
            </a:pPr>
            <a:endParaRPr lang="en-US" sz="300" b="1" noProof="1">
              <a:solidFill>
                <a:schemeClr val="bg1">
                  <a:lumMod val="85000"/>
                </a:schemeClr>
              </a:solidFill>
            </a:endParaRPr>
          </a:p>
          <a:p>
            <a:pPr algn="just">
              <a:lnSpc>
                <a:spcPct val="100000"/>
              </a:lnSpc>
              <a:spcBef>
                <a:spcPts val="0"/>
              </a:spcBef>
            </a:pPr>
            <a:r>
              <a:rPr lang="en-US" sz="1050" b="1" noProof="1">
                <a:solidFill>
                  <a:schemeClr val="bg1">
                    <a:lumMod val="85000"/>
                  </a:schemeClr>
                </a:solidFill>
              </a:rPr>
              <a:t>Contains Main Characters</a:t>
            </a:r>
          </a:p>
          <a:p>
            <a:pPr algn="just">
              <a:lnSpc>
                <a:spcPct val="100000"/>
              </a:lnSpc>
              <a:spcBef>
                <a:spcPts val="0"/>
              </a:spcBef>
            </a:pPr>
            <a:r>
              <a:rPr lang="en-US" sz="1000" noProof="1">
                <a:solidFill>
                  <a:schemeClr val="bg1">
                    <a:lumMod val="85000"/>
                  </a:schemeClr>
                </a:solidFill>
              </a:rPr>
              <a:t>Frames featuring key characters from the plot.</a:t>
            </a:r>
          </a:p>
          <a:p>
            <a:pPr algn="just">
              <a:lnSpc>
                <a:spcPct val="100000"/>
              </a:lnSpc>
              <a:spcBef>
                <a:spcPts val="0"/>
              </a:spcBef>
            </a:pPr>
            <a:endParaRPr lang="en-US" sz="200" noProof="1">
              <a:solidFill>
                <a:schemeClr val="bg1">
                  <a:lumMod val="85000"/>
                </a:schemeClr>
              </a:solidFill>
            </a:endParaRPr>
          </a:p>
          <a:p>
            <a:pPr algn="just">
              <a:lnSpc>
                <a:spcPct val="100000"/>
              </a:lnSpc>
              <a:spcBef>
                <a:spcPts val="0"/>
              </a:spcBef>
            </a:pPr>
            <a:r>
              <a:rPr lang="en-US" sz="1050" b="1" noProof="1">
                <a:solidFill>
                  <a:schemeClr val="bg1">
                    <a:lumMod val="85000"/>
                  </a:schemeClr>
                </a:solidFill>
              </a:rPr>
              <a:t>Easily Recognizable</a:t>
            </a:r>
          </a:p>
          <a:p>
            <a:pPr algn="just">
              <a:lnSpc>
                <a:spcPct val="100000"/>
              </a:lnSpc>
              <a:spcBef>
                <a:spcPts val="0"/>
              </a:spcBef>
            </a:pPr>
            <a:r>
              <a:rPr lang="en-US" sz="1000" noProof="1">
                <a:solidFill>
                  <a:schemeClr val="bg1">
                    <a:lumMod val="85000"/>
                  </a:schemeClr>
                </a:solidFill>
              </a:rPr>
              <a:t>Identifiable to viewers who saw the movie.</a:t>
            </a:r>
          </a:p>
        </p:txBody>
      </p:sp>
      <p:pic>
        <p:nvPicPr>
          <p:cNvPr id="6" name="Picture 5">
            <a:extLst>
              <a:ext uri="{FF2B5EF4-FFF2-40B4-BE49-F238E27FC236}">
                <a16:creationId xmlns:a16="http://schemas.microsoft.com/office/drawing/2014/main" id="{632F6C9E-117F-22F9-E9F5-95C14AB10B30}"/>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Lst>
          </a:blip>
          <a:srcRect l="16658" r="1"/>
          <a:stretch/>
        </p:blipFill>
        <p:spPr>
          <a:xfrm>
            <a:off x="-1445994" y="4364602"/>
            <a:ext cx="1726349" cy="918998"/>
          </a:xfrm>
          <a:prstGeom prst="rect">
            <a:avLst/>
          </a:prstGeom>
          <a:ln w="12700">
            <a:solidFill>
              <a:schemeClr val="tx1"/>
            </a:solidFill>
          </a:ln>
        </p:spPr>
      </p:pic>
      <p:sp>
        <p:nvSpPr>
          <p:cNvPr id="7" name="Rounded Rectangle 6">
            <a:extLst>
              <a:ext uri="{FF2B5EF4-FFF2-40B4-BE49-F238E27FC236}">
                <a16:creationId xmlns:a16="http://schemas.microsoft.com/office/drawing/2014/main" id="{D5C4A880-6DC9-C195-5264-6F034F81BA6C}"/>
              </a:ext>
            </a:extLst>
          </p:cNvPr>
          <p:cNvSpPr/>
          <p:nvPr/>
        </p:nvSpPr>
        <p:spPr>
          <a:xfrm>
            <a:off x="-1511096" y="5367682"/>
            <a:ext cx="4542554" cy="1041408"/>
          </a:xfrm>
          <a:prstGeom prst="roundRect">
            <a:avLst>
              <a:gd name="adj"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5" name="Content Placeholder 1">
            <a:extLst>
              <a:ext uri="{FF2B5EF4-FFF2-40B4-BE49-F238E27FC236}">
                <a16:creationId xmlns:a16="http://schemas.microsoft.com/office/drawing/2014/main" id="{B8757965-D26A-23FB-D474-6DC4D846F790}"/>
              </a:ext>
            </a:extLst>
          </p:cNvPr>
          <p:cNvSpPr txBox="1">
            <a:spLocks/>
          </p:cNvSpPr>
          <p:nvPr/>
        </p:nvSpPr>
        <p:spPr>
          <a:xfrm>
            <a:off x="292380" y="5382540"/>
            <a:ext cx="2739360" cy="1036385"/>
          </a:xfrm>
          <a:prstGeom prst="rect">
            <a:avLst/>
          </a:prstGeom>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400" b="1" noProof="1">
                <a:solidFill>
                  <a:schemeClr val="bg1">
                    <a:lumMod val="85000"/>
                  </a:schemeClr>
                </a:solidFill>
                <a:latin typeface="Consolas" panose="020B0609020204030204" pitchFamily="49" charset="0"/>
                <a:cs typeface="Consolas" panose="020B0609020204030204" pitchFamily="49" charset="0"/>
              </a:rPr>
              <a:t>Neutral Frames</a:t>
            </a:r>
          </a:p>
          <a:p>
            <a:pPr algn="just">
              <a:lnSpc>
                <a:spcPct val="100000"/>
              </a:lnSpc>
              <a:spcBef>
                <a:spcPts val="0"/>
              </a:spcBef>
            </a:pPr>
            <a:endParaRPr lang="en-US" sz="300" b="1" noProof="1">
              <a:solidFill>
                <a:schemeClr val="bg1">
                  <a:lumMod val="85000"/>
                </a:schemeClr>
              </a:solidFill>
            </a:endParaRPr>
          </a:p>
          <a:p>
            <a:pPr algn="just">
              <a:lnSpc>
                <a:spcPct val="100000"/>
              </a:lnSpc>
              <a:spcBef>
                <a:spcPts val="0"/>
              </a:spcBef>
            </a:pPr>
            <a:r>
              <a:rPr lang="en-US" sz="1050" b="1" noProof="1">
                <a:solidFill>
                  <a:schemeClr val="bg1">
                    <a:lumMod val="85000"/>
                  </a:schemeClr>
                </a:solidFill>
              </a:rPr>
              <a:t>Background / Neutral Elements</a:t>
            </a:r>
          </a:p>
          <a:p>
            <a:pPr algn="just">
              <a:lnSpc>
                <a:spcPct val="100000"/>
              </a:lnSpc>
              <a:spcBef>
                <a:spcPts val="0"/>
              </a:spcBef>
            </a:pPr>
            <a:r>
              <a:rPr lang="en-US" sz="1000" noProof="1">
                <a:solidFill>
                  <a:schemeClr val="bg1">
                    <a:lumMod val="85000"/>
                  </a:schemeClr>
                </a:solidFill>
              </a:rPr>
              <a:t>Neutral visuals like landscapes or objects.</a:t>
            </a:r>
          </a:p>
          <a:p>
            <a:pPr algn="just">
              <a:lnSpc>
                <a:spcPct val="100000"/>
              </a:lnSpc>
              <a:spcBef>
                <a:spcPts val="0"/>
              </a:spcBef>
            </a:pPr>
            <a:endParaRPr lang="en-US" sz="200" noProof="1">
              <a:solidFill>
                <a:schemeClr val="bg1">
                  <a:lumMod val="85000"/>
                </a:schemeClr>
              </a:solidFill>
            </a:endParaRPr>
          </a:p>
          <a:p>
            <a:pPr algn="just">
              <a:lnSpc>
                <a:spcPct val="100000"/>
              </a:lnSpc>
              <a:spcBef>
                <a:spcPts val="0"/>
              </a:spcBef>
            </a:pPr>
            <a:r>
              <a:rPr lang="en-US" sz="1050" b="1" noProof="1">
                <a:solidFill>
                  <a:schemeClr val="bg1">
                    <a:lumMod val="85000"/>
                  </a:schemeClr>
                </a:solidFill>
              </a:rPr>
              <a:t>Hardly Recognizable</a:t>
            </a:r>
          </a:p>
          <a:p>
            <a:pPr algn="just">
              <a:lnSpc>
                <a:spcPct val="100000"/>
              </a:lnSpc>
              <a:spcBef>
                <a:spcPts val="0"/>
              </a:spcBef>
            </a:pPr>
            <a:r>
              <a:rPr lang="en-US" sz="1000" noProof="1">
                <a:solidFill>
                  <a:schemeClr val="bg1">
                    <a:lumMod val="85000"/>
                  </a:schemeClr>
                </a:solidFill>
              </a:rPr>
              <a:t>Frames not easily tied to the movie's narrative.</a:t>
            </a:r>
            <a:endParaRPr lang="en-US" sz="1000" b="1" noProof="1">
              <a:solidFill>
                <a:schemeClr val="bg1">
                  <a:lumMod val="85000"/>
                </a:schemeClr>
              </a:solidFill>
            </a:endParaRPr>
          </a:p>
        </p:txBody>
      </p:sp>
      <p:pic>
        <p:nvPicPr>
          <p:cNvPr id="16" name="Picture 15" descr="A group of people walking in a city&#10;&#10;AI-generated content may be incorrect.">
            <a:extLst>
              <a:ext uri="{FF2B5EF4-FFF2-40B4-BE49-F238E27FC236}">
                <a16:creationId xmlns:a16="http://schemas.microsoft.com/office/drawing/2014/main" id="{2CD66AD9-B184-2290-09B8-AF14A2B974DA}"/>
              </a:ext>
            </a:extLst>
          </p:cNvPr>
          <p:cNvPicPr>
            <a:picLocks/>
          </p:cNvPicPr>
          <p:nvPr/>
        </p:nvPicPr>
        <p:blipFill>
          <a:blip r:embed="rId5">
            <a:duotone>
              <a:schemeClr val="bg2">
                <a:shade val="45000"/>
                <a:satMod val="135000"/>
              </a:schemeClr>
              <a:prstClr val="white"/>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14970" t="5709" r="6328" b="1469"/>
          <a:stretch/>
        </p:blipFill>
        <p:spPr>
          <a:xfrm>
            <a:off x="-1446276" y="5435241"/>
            <a:ext cx="1726348" cy="923544"/>
          </a:xfrm>
          <a:prstGeom prst="rect">
            <a:avLst/>
          </a:prstGeom>
          <a:ln w="12700">
            <a:solidFill>
              <a:srgbClr val="3A3A3A"/>
            </a:solidFill>
          </a:ln>
        </p:spPr>
      </p:pic>
      <p:sp>
        <p:nvSpPr>
          <p:cNvPr id="8" name="TextBox 7">
            <a:extLst>
              <a:ext uri="{FF2B5EF4-FFF2-40B4-BE49-F238E27FC236}">
                <a16:creationId xmlns:a16="http://schemas.microsoft.com/office/drawing/2014/main" id="{75B6ECEB-1166-191C-1C9A-64C1AA37CEAE}"/>
              </a:ext>
            </a:extLst>
          </p:cNvPr>
          <p:cNvSpPr txBox="1"/>
          <p:nvPr/>
        </p:nvSpPr>
        <p:spPr>
          <a:xfrm>
            <a:off x="3009325" y="3934626"/>
            <a:ext cx="2909224" cy="338554"/>
          </a:xfrm>
          <a:prstGeom prst="rect">
            <a:avLst/>
          </a:prstGeom>
          <a:noFill/>
        </p:spPr>
        <p:txBody>
          <a:bodyPr wrap="square">
            <a:spAutoFit/>
          </a:bodyPr>
          <a:lstStyle/>
          <a:p>
            <a:pPr algn="ctr"/>
            <a:r>
              <a:rPr lang="en-US" sz="1600" noProof="1">
                <a:latin typeface="Calibri" panose="020F0502020204030204" pitchFamily="34" charset="0"/>
                <a:cs typeface="Calibri" panose="020F0502020204030204" pitchFamily="34" charset="0"/>
              </a:rPr>
              <a:t>Build</a:t>
            </a:r>
            <a:r>
              <a:rPr lang="en-US" sz="1600" b="1" noProof="1">
                <a:latin typeface="Calibri" panose="020F0502020204030204" pitchFamily="34" charset="0"/>
                <a:cs typeface="Calibri" panose="020F0502020204030204" pitchFamily="34" charset="0"/>
              </a:rPr>
              <a:t> </a:t>
            </a:r>
            <a:r>
              <a:rPr lang="en-US" sz="1600" noProof="1">
                <a:latin typeface="Calibri" panose="020F0502020204030204" pitchFamily="34" charset="0"/>
                <a:cs typeface="Calibri" panose="020F0502020204030204" pitchFamily="34" charset="0"/>
              </a:rPr>
              <a:t>MovieTection</a:t>
            </a:r>
            <a:r>
              <a:rPr lang="en-US" sz="1600" b="1" noProof="1">
                <a:latin typeface="Calibri" panose="020F0502020204030204" pitchFamily="34" charset="0"/>
                <a:cs typeface="Calibri" panose="020F0502020204030204" pitchFamily="34" charset="0"/>
              </a:rPr>
              <a:t> Dataset</a:t>
            </a:r>
          </a:p>
        </p:txBody>
      </p:sp>
      <p:grpSp>
        <p:nvGrpSpPr>
          <p:cNvPr id="60" name="Group 59">
            <a:extLst>
              <a:ext uri="{FF2B5EF4-FFF2-40B4-BE49-F238E27FC236}">
                <a16:creationId xmlns:a16="http://schemas.microsoft.com/office/drawing/2014/main" id="{3D9D0090-E883-3CB8-5985-F0A854E220F2}"/>
              </a:ext>
            </a:extLst>
          </p:cNvPr>
          <p:cNvGrpSpPr/>
          <p:nvPr/>
        </p:nvGrpSpPr>
        <p:grpSpPr>
          <a:xfrm>
            <a:off x="3213795" y="4244731"/>
            <a:ext cx="2615826" cy="645796"/>
            <a:chOff x="5880795" y="1577731"/>
            <a:chExt cx="2615826" cy="645796"/>
          </a:xfrm>
        </p:grpSpPr>
        <p:grpSp>
          <p:nvGrpSpPr>
            <p:cNvPr id="40" name="Group 39">
              <a:extLst>
                <a:ext uri="{FF2B5EF4-FFF2-40B4-BE49-F238E27FC236}">
                  <a16:creationId xmlns:a16="http://schemas.microsoft.com/office/drawing/2014/main" id="{573A688F-89CA-86AB-A3A3-9381D5B67175}"/>
                </a:ext>
              </a:extLst>
            </p:cNvPr>
            <p:cNvGrpSpPr/>
            <p:nvPr/>
          </p:nvGrpSpPr>
          <p:grpSpPr>
            <a:xfrm>
              <a:off x="7173473" y="1578207"/>
              <a:ext cx="1288267" cy="600671"/>
              <a:chOff x="5890685" y="1574556"/>
              <a:chExt cx="1288267" cy="600671"/>
            </a:xfrm>
          </p:grpSpPr>
          <p:sp>
            <p:nvSpPr>
              <p:cNvPr id="41" name="Rounded Rectangle 40">
                <a:extLst>
                  <a:ext uri="{FF2B5EF4-FFF2-40B4-BE49-F238E27FC236}">
                    <a16:creationId xmlns:a16="http://schemas.microsoft.com/office/drawing/2014/main" id="{DDFB8A5E-68B3-33C3-4343-CF6A1FB33A88}"/>
                  </a:ext>
                </a:extLst>
              </p:cNvPr>
              <p:cNvSpPr/>
              <p:nvPr/>
            </p:nvSpPr>
            <p:spPr>
              <a:xfrm>
                <a:off x="5890685" y="1583811"/>
                <a:ext cx="1288267" cy="591416"/>
              </a:xfrm>
              <a:prstGeom prst="roundRect">
                <a:avLst>
                  <a:gd name="adj" fmla="val 1434"/>
                </a:avLst>
              </a:prstGeom>
              <a:solidFill>
                <a:srgbClr val="D9F2D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42" name="Group 41">
                <a:extLst>
                  <a:ext uri="{FF2B5EF4-FFF2-40B4-BE49-F238E27FC236}">
                    <a16:creationId xmlns:a16="http://schemas.microsoft.com/office/drawing/2014/main" id="{E02B316B-004F-D4E4-CF0B-98B5CC65F873}"/>
                  </a:ext>
                </a:extLst>
              </p:cNvPr>
              <p:cNvGrpSpPr/>
              <p:nvPr/>
            </p:nvGrpSpPr>
            <p:grpSpPr>
              <a:xfrm>
                <a:off x="6215509" y="1793910"/>
                <a:ext cx="638618" cy="330078"/>
                <a:chOff x="6050099" y="1657385"/>
                <a:chExt cx="638618" cy="330078"/>
              </a:xfrm>
            </p:grpSpPr>
            <p:pic>
              <p:nvPicPr>
                <p:cNvPr id="44" name="Picture 43">
                  <a:extLst>
                    <a:ext uri="{FF2B5EF4-FFF2-40B4-BE49-F238E27FC236}">
                      <a16:creationId xmlns:a16="http://schemas.microsoft.com/office/drawing/2014/main" id="{630921A3-DC7A-00C9-03BB-F649E33F34D2}"/>
                    </a:ext>
                  </a:extLst>
                </p:cNvPr>
                <p:cNvPicPr>
                  <a:picLocks noChangeAspect="1"/>
                </p:cNvPicPr>
                <p:nvPr/>
              </p:nvPicPr>
              <p:blipFill>
                <a:blip r:embed="rId7">
                  <a:duotone>
                    <a:schemeClr val="accent3">
                      <a:shade val="45000"/>
                      <a:satMod val="135000"/>
                    </a:schemeClr>
                    <a:prstClr val="white"/>
                  </a:duotone>
                </a:blip>
                <a:stretch>
                  <a:fillRect/>
                </a:stretch>
              </p:blipFill>
              <p:spPr>
                <a:xfrm>
                  <a:off x="6050099" y="1657385"/>
                  <a:ext cx="330078" cy="330078"/>
                </a:xfrm>
                <a:prstGeom prst="rect">
                  <a:avLst/>
                </a:prstGeom>
              </p:spPr>
            </p:pic>
            <p:pic>
              <p:nvPicPr>
                <p:cNvPr id="45" name="Picture 44">
                  <a:extLst>
                    <a:ext uri="{FF2B5EF4-FFF2-40B4-BE49-F238E27FC236}">
                      <a16:creationId xmlns:a16="http://schemas.microsoft.com/office/drawing/2014/main" id="{7428EF1A-BC42-DFA0-EFEC-FCD9C1F39A7F}"/>
                    </a:ext>
                  </a:extLst>
                </p:cNvPr>
                <p:cNvPicPr>
                  <a:picLocks noChangeAspect="1"/>
                </p:cNvPicPr>
                <p:nvPr/>
              </p:nvPicPr>
              <p:blipFill>
                <a:blip r:embed="rId7">
                  <a:duotone>
                    <a:schemeClr val="accent3">
                      <a:shade val="45000"/>
                      <a:satMod val="135000"/>
                    </a:schemeClr>
                    <a:prstClr val="white"/>
                  </a:duotone>
                </a:blip>
                <a:stretch>
                  <a:fillRect/>
                </a:stretch>
              </p:blipFill>
              <p:spPr>
                <a:xfrm>
                  <a:off x="6202781" y="1657385"/>
                  <a:ext cx="330078" cy="330078"/>
                </a:xfrm>
                <a:prstGeom prst="rect">
                  <a:avLst/>
                </a:prstGeom>
              </p:spPr>
            </p:pic>
            <p:pic>
              <p:nvPicPr>
                <p:cNvPr id="46" name="Picture 45">
                  <a:extLst>
                    <a:ext uri="{FF2B5EF4-FFF2-40B4-BE49-F238E27FC236}">
                      <a16:creationId xmlns:a16="http://schemas.microsoft.com/office/drawing/2014/main" id="{12E8EE9B-0998-271C-8745-6570A74BD204}"/>
                    </a:ext>
                  </a:extLst>
                </p:cNvPr>
                <p:cNvPicPr>
                  <a:picLocks noChangeAspect="1"/>
                </p:cNvPicPr>
                <p:nvPr/>
              </p:nvPicPr>
              <p:blipFill>
                <a:blip r:embed="rId7">
                  <a:duotone>
                    <a:schemeClr val="accent3">
                      <a:shade val="45000"/>
                      <a:satMod val="135000"/>
                    </a:schemeClr>
                    <a:prstClr val="white"/>
                  </a:duotone>
                </a:blip>
                <a:stretch>
                  <a:fillRect/>
                </a:stretch>
              </p:blipFill>
              <p:spPr>
                <a:xfrm>
                  <a:off x="6358639" y="1657385"/>
                  <a:ext cx="330078" cy="330078"/>
                </a:xfrm>
                <a:prstGeom prst="rect">
                  <a:avLst/>
                </a:prstGeom>
              </p:spPr>
            </p:pic>
          </p:grpSp>
          <p:sp>
            <p:nvSpPr>
              <p:cNvPr id="43" name="TextBox 42">
                <a:extLst>
                  <a:ext uri="{FF2B5EF4-FFF2-40B4-BE49-F238E27FC236}">
                    <a16:creationId xmlns:a16="http://schemas.microsoft.com/office/drawing/2014/main" id="{51413215-CEFA-96A5-9134-C6166EE94B5E}"/>
                  </a:ext>
                </a:extLst>
              </p:cNvPr>
              <p:cNvSpPr txBox="1"/>
              <p:nvPr/>
            </p:nvSpPr>
            <p:spPr>
              <a:xfrm>
                <a:off x="6250125" y="1574556"/>
                <a:ext cx="569387" cy="261610"/>
              </a:xfrm>
              <a:prstGeom prst="rect">
                <a:avLst/>
              </a:prstGeom>
              <a:noFill/>
            </p:spPr>
            <p:txBody>
              <a:bodyPr wrap="none" rtlCol="0">
                <a:spAutoFit/>
              </a:bodyPr>
              <a:lstStyle/>
              <a:p>
                <a:r>
                  <a:rPr lang="en-US" sz="1100" b="1" noProof="1">
                    <a:latin typeface="Consolas" panose="020B0609020204030204" pitchFamily="49" charset="0"/>
                    <a:cs typeface="Consolas" panose="020B0609020204030204" pitchFamily="49" charset="0"/>
                  </a:rPr>
                  <a:t>Clean</a:t>
                </a:r>
              </a:p>
            </p:txBody>
          </p:sp>
        </p:grpSp>
        <p:grpSp>
          <p:nvGrpSpPr>
            <p:cNvPr id="47" name="Group 46">
              <a:extLst>
                <a:ext uri="{FF2B5EF4-FFF2-40B4-BE49-F238E27FC236}">
                  <a16:creationId xmlns:a16="http://schemas.microsoft.com/office/drawing/2014/main" id="{E7D3808A-9ABF-6445-1686-7E22910C5119}"/>
                </a:ext>
              </a:extLst>
            </p:cNvPr>
            <p:cNvGrpSpPr/>
            <p:nvPr/>
          </p:nvGrpSpPr>
          <p:grpSpPr>
            <a:xfrm>
              <a:off x="5894444" y="1577731"/>
              <a:ext cx="1289999" cy="593161"/>
              <a:chOff x="7178950" y="1577731"/>
              <a:chExt cx="1289999" cy="593161"/>
            </a:xfrm>
          </p:grpSpPr>
          <p:sp>
            <p:nvSpPr>
              <p:cNvPr id="48" name="Rounded Rectangle 47">
                <a:extLst>
                  <a:ext uri="{FF2B5EF4-FFF2-40B4-BE49-F238E27FC236}">
                    <a16:creationId xmlns:a16="http://schemas.microsoft.com/office/drawing/2014/main" id="{3C58B70C-B31C-6C16-9631-FBF1799CB281}"/>
                  </a:ext>
                </a:extLst>
              </p:cNvPr>
              <p:cNvSpPr/>
              <p:nvPr/>
            </p:nvSpPr>
            <p:spPr>
              <a:xfrm flipH="1">
                <a:off x="7178950" y="1579476"/>
                <a:ext cx="1289999" cy="591416"/>
              </a:xfrm>
              <a:prstGeom prst="roundRect">
                <a:avLst>
                  <a:gd name="adj" fmla="val 1434"/>
                </a:avLst>
              </a:prstGeom>
              <a:solidFill>
                <a:srgbClr val="C00000">
                  <a:alpha val="141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49" name="Group 48">
                <a:extLst>
                  <a:ext uri="{FF2B5EF4-FFF2-40B4-BE49-F238E27FC236}">
                    <a16:creationId xmlns:a16="http://schemas.microsoft.com/office/drawing/2014/main" id="{3A4FA61A-0500-9AFB-5BFA-5F55A875D63A}"/>
                  </a:ext>
                </a:extLst>
              </p:cNvPr>
              <p:cNvGrpSpPr/>
              <p:nvPr/>
            </p:nvGrpSpPr>
            <p:grpSpPr>
              <a:xfrm>
                <a:off x="7499878" y="1797367"/>
                <a:ext cx="648143" cy="330078"/>
                <a:chOff x="6050099" y="1657385"/>
                <a:chExt cx="648143" cy="330078"/>
              </a:xfrm>
            </p:grpSpPr>
            <p:pic>
              <p:nvPicPr>
                <p:cNvPr id="51" name="Picture 50">
                  <a:extLst>
                    <a:ext uri="{FF2B5EF4-FFF2-40B4-BE49-F238E27FC236}">
                      <a16:creationId xmlns:a16="http://schemas.microsoft.com/office/drawing/2014/main" id="{92FE7CB7-D5E7-6593-A440-AD8A43966B7A}"/>
                    </a:ext>
                  </a:extLst>
                </p:cNvPr>
                <p:cNvPicPr>
                  <a:picLocks noChangeAspect="1"/>
                </p:cNvPicPr>
                <p:nvPr/>
              </p:nvPicPr>
              <p:blipFill>
                <a:blip r:embed="rId7">
                  <a:duotone>
                    <a:prstClr val="black"/>
                    <a:srgbClr val="C00000">
                      <a:tint val="45000"/>
                      <a:satMod val="400000"/>
                    </a:srgbClr>
                  </a:duotone>
                </a:blip>
                <a:stretch>
                  <a:fillRect/>
                </a:stretch>
              </p:blipFill>
              <p:spPr>
                <a:xfrm>
                  <a:off x="6050099" y="1657385"/>
                  <a:ext cx="330078" cy="330078"/>
                </a:xfrm>
                <a:prstGeom prst="rect">
                  <a:avLst/>
                </a:prstGeom>
              </p:spPr>
            </p:pic>
            <p:pic>
              <p:nvPicPr>
                <p:cNvPr id="52" name="Picture 51">
                  <a:extLst>
                    <a:ext uri="{FF2B5EF4-FFF2-40B4-BE49-F238E27FC236}">
                      <a16:creationId xmlns:a16="http://schemas.microsoft.com/office/drawing/2014/main" id="{2A14E0F5-34CD-93C0-81D3-561E98BD8C74}"/>
                    </a:ext>
                  </a:extLst>
                </p:cNvPr>
                <p:cNvPicPr>
                  <a:picLocks noChangeAspect="1"/>
                </p:cNvPicPr>
                <p:nvPr/>
              </p:nvPicPr>
              <p:blipFill>
                <a:blip r:embed="rId7">
                  <a:duotone>
                    <a:prstClr val="black"/>
                    <a:srgbClr val="C00000">
                      <a:tint val="45000"/>
                      <a:satMod val="400000"/>
                    </a:srgbClr>
                  </a:duotone>
                </a:blip>
                <a:stretch>
                  <a:fillRect/>
                </a:stretch>
              </p:blipFill>
              <p:spPr>
                <a:xfrm>
                  <a:off x="6209131" y="1657385"/>
                  <a:ext cx="330078" cy="330078"/>
                </a:xfrm>
                <a:prstGeom prst="rect">
                  <a:avLst/>
                </a:prstGeom>
              </p:spPr>
            </p:pic>
            <p:pic>
              <p:nvPicPr>
                <p:cNvPr id="53" name="Picture 52">
                  <a:extLst>
                    <a:ext uri="{FF2B5EF4-FFF2-40B4-BE49-F238E27FC236}">
                      <a16:creationId xmlns:a16="http://schemas.microsoft.com/office/drawing/2014/main" id="{9DA57472-2B64-8D01-7BC5-149573BF6EC5}"/>
                    </a:ext>
                  </a:extLst>
                </p:cNvPr>
                <p:cNvPicPr>
                  <a:picLocks noChangeAspect="1"/>
                </p:cNvPicPr>
                <p:nvPr/>
              </p:nvPicPr>
              <p:blipFill>
                <a:blip r:embed="rId7">
                  <a:duotone>
                    <a:prstClr val="black"/>
                    <a:srgbClr val="C00000">
                      <a:tint val="45000"/>
                      <a:satMod val="400000"/>
                    </a:srgbClr>
                  </a:duotone>
                </a:blip>
                <a:stretch>
                  <a:fillRect/>
                </a:stretch>
              </p:blipFill>
              <p:spPr>
                <a:xfrm>
                  <a:off x="6368164" y="1657385"/>
                  <a:ext cx="330078" cy="330078"/>
                </a:xfrm>
                <a:prstGeom prst="rect">
                  <a:avLst/>
                </a:prstGeom>
              </p:spPr>
            </p:pic>
          </p:grpSp>
          <p:sp>
            <p:nvSpPr>
              <p:cNvPr id="50" name="TextBox 49">
                <a:extLst>
                  <a:ext uri="{FF2B5EF4-FFF2-40B4-BE49-F238E27FC236}">
                    <a16:creationId xmlns:a16="http://schemas.microsoft.com/office/drawing/2014/main" id="{16A14CF9-DD03-82BB-DD2C-E9C20569AF39}"/>
                  </a:ext>
                </a:extLst>
              </p:cNvPr>
              <p:cNvSpPr txBox="1"/>
              <p:nvPr/>
            </p:nvSpPr>
            <p:spPr>
              <a:xfrm>
                <a:off x="7462312" y="1577731"/>
                <a:ext cx="723275" cy="261610"/>
              </a:xfrm>
              <a:prstGeom prst="rect">
                <a:avLst/>
              </a:prstGeom>
              <a:noFill/>
            </p:spPr>
            <p:txBody>
              <a:bodyPr wrap="none" rtlCol="0">
                <a:spAutoFit/>
              </a:bodyPr>
              <a:lstStyle/>
              <a:p>
                <a:r>
                  <a:rPr lang="en-US" sz="1100" b="1" noProof="1">
                    <a:latin typeface="Consolas" panose="020B0609020204030204" pitchFamily="49" charset="0"/>
                    <a:cs typeface="Consolas" panose="020B0609020204030204" pitchFamily="49" charset="0"/>
                  </a:rPr>
                  <a:t>Suspect</a:t>
                </a:r>
              </a:p>
            </p:txBody>
          </p:sp>
        </p:grpSp>
        <p:cxnSp>
          <p:nvCxnSpPr>
            <p:cNvPr id="54" name="Straight Connector 53">
              <a:extLst>
                <a:ext uri="{FF2B5EF4-FFF2-40B4-BE49-F238E27FC236}">
                  <a16:creationId xmlns:a16="http://schemas.microsoft.com/office/drawing/2014/main" id="{DB6570DB-C785-ACF2-713D-272A123C48F4}"/>
                </a:ext>
              </a:extLst>
            </p:cNvPr>
            <p:cNvCxnSpPr>
              <a:cxnSpLocks/>
              <a:stCxn id="55" idx="0"/>
            </p:cNvCxnSpPr>
            <p:nvPr/>
          </p:nvCxnSpPr>
          <p:spPr>
            <a:xfrm flipH="1">
              <a:off x="7177334" y="1946291"/>
              <a:ext cx="3220" cy="209380"/>
            </a:xfrm>
            <a:prstGeom prst="line">
              <a:avLst/>
            </a:prstGeom>
            <a:ln w="6350">
              <a:solidFill>
                <a:schemeClr val="tx1">
                  <a:lumMod val="95000"/>
                  <a:lumOff val="5000"/>
                </a:schemeClr>
              </a:solidFill>
              <a:prstDash val="dash"/>
            </a:ln>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1A0C4A52-24DE-A589-F200-8DC6B21E29E6}"/>
                </a:ext>
              </a:extLst>
            </p:cNvPr>
            <p:cNvSpPr txBox="1"/>
            <p:nvPr/>
          </p:nvSpPr>
          <p:spPr>
            <a:xfrm>
              <a:off x="6864602" y="1946291"/>
              <a:ext cx="631904" cy="200055"/>
            </a:xfrm>
            <a:prstGeom prst="rect">
              <a:avLst/>
            </a:prstGeom>
            <a:solidFill>
              <a:schemeClr val="tx1">
                <a:lumMod val="75000"/>
                <a:lumOff val="25000"/>
              </a:schemeClr>
            </a:solidFill>
            <a:ln>
              <a:solidFill>
                <a:schemeClr val="tx1"/>
              </a:solidFill>
            </a:ln>
          </p:spPr>
          <p:txBody>
            <a:bodyPr wrap="none" rtlCol="0" anchor="ctr">
              <a:spAutoFit/>
            </a:bodyPr>
            <a:lstStyle/>
            <a:p>
              <a:pPr algn="ctr"/>
              <a:r>
                <a:rPr lang="en-US" sz="700" noProof="1">
                  <a:solidFill>
                    <a:schemeClr val="bg1"/>
                  </a:solidFill>
                  <a:latin typeface="Consolas" panose="020B0609020204030204" pitchFamily="49" charset="0"/>
                  <a:cs typeface="Consolas" panose="020B0609020204030204" pitchFamily="49" charset="0"/>
                </a:rPr>
                <a:t>Sept.2023</a:t>
              </a:r>
            </a:p>
          </p:txBody>
        </p:sp>
        <p:sp>
          <p:nvSpPr>
            <p:cNvPr id="56" name="Oval 55">
              <a:extLst>
                <a:ext uri="{FF2B5EF4-FFF2-40B4-BE49-F238E27FC236}">
                  <a16:creationId xmlns:a16="http://schemas.microsoft.com/office/drawing/2014/main" id="{70E7F6EB-6649-D8AA-3D5C-02C7A7515964}"/>
                </a:ext>
              </a:extLst>
            </p:cNvPr>
            <p:cNvSpPr/>
            <p:nvPr/>
          </p:nvSpPr>
          <p:spPr>
            <a:xfrm>
              <a:off x="7157694" y="2152496"/>
              <a:ext cx="45719" cy="45719"/>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F36CDCE-DA1C-D7F3-A083-563FFDB9D0A1}"/>
                    </a:ext>
                  </a:extLst>
                </p:cNvPr>
                <p:cNvSpPr txBox="1"/>
                <p:nvPr/>
              </p:nvSpPr>
              <p:spPr>
                <a:xfrm>
                  <a:off x="8256875" y="2023472"/>
                  <a:ext cx="239746" cy="2000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700" i="1" noProof="1" dirty="0">
                            <a:latin typeface="Cambria Math" panose="02040503050406030204" pitchFamily="18" charset="0"/>
                          </a:rPr>
                          <m:t>𝑡</m:t>
                        </m:r>
                      </m:oMath>
                    </m:oMathPara>
                  </a14:m>
                  <a:endParaRPr lang="en-US" sz="1000" noProof="1"/>
                </a:p>
              </p:txBody>
            </p:sp>
          </mc:Choice>
          <mc:Fallback xmlns="">
            <p:sp>
              <p:nvSpPr>
                <p:cNvPr id="57" name="TextBox 56">
                  <a:extLst>
                    <a:ext uri="{FF2B5EF4-FFF2-40B4-BE49-F238E27FC236}">
                      <a16:creationId xmlns:a16="http://schemas.microsoft.com/office/drawing/2014/main" id="{4F36CDCE-DA1C-D7F3-A083-563FFDB9D0A1}"/>
                    </a:ext>
                  </a:extLst>
                </p:cNvPr>
                <p:cNvSpPr txBox="1">
                  <a:spLocks noRot="1" noChangeAspect="1" noMove="1" noResize="1" noEditPoints="1" noAdjustHandles="1" noChangeArrowheads="1" noChangeShapeType="1" noTextEdit="1"/>
                </p:cNvSpPr>
                <p:nvPr/>
              </p:nvSpPr>
              <p:spPr>
                <a:xfrm>
                  <a:off x="8256875" y="2023472"/>
                  <a:ext cx="239746" cy="200055"/>
                </a:xfrm>
                <a:prstGeom prst="rect">
                  <a:avLst/>
                </a:prstGeom>
                <a:blipFill>
                  <a:blip r:embed="rId8"/>
                  <a:stretch>
                    <a:fillRect/>
                  </a:stretch>
                </a:blipFill>
              </p:spPr>
              <p:txBody>
                <a:bodyPr/>
                <a:lstStyle/>
                <a:p>
                  <a:r>
                    <a:rPr lang="en-US">
                      <a:noFill/>
                    </a:rPr>
                    <a:t> </a:t>
                  </a:r>
                </a:p>
              </p:txBody>
            </p:sp>
          </mc:Fallback>
        </mc:AlternateContent>
        <p:cxnSp>
          <p:nvCxnSpPr>
            <p:cNvPr id="59" name="Straight Arrow Connector 58">
              <a:extLst>
                <a:ext uri="{FF2B5EF4-FFF2-40B4-BE49-F238E27FC236}">
                  <a16:creationId xmlns:a16="http://schemas.microsoft.com/office/drawing/2014/main" id="{D933592B-DFE4-92AB-BF4B-009493254F21}"/>
                </a:ext>
              </a:extLst>
            </p:cNvPr>
            <p:cNvCxnSpPr>
              <a:cxnSpLocks/>
            </p:cNvCxnSpPr>
            <p:nvPr/>
          </p:nvCxnSpPr>
          <p:spPr>
            <a:xfrm>
              <a:off x="5880795" y="2175227"/>
              <a:ext cx="2574096" cy="0"/>
            </a:xfrm>
            <a:prstGeom prst="straightConnector1">
              <a:avLst/>
            </a:prstGeom>
            <a:ln w="9525">
              <a:solidFill>
                <a:schemeClr val="tx1">
                  <a:lumMod val="65000"/>
                  <a:lumOff val="35000"/>
                </a:schemeClr>
              </a:solidFill>
              <a:headEnd type="none" w="med" len="med"/>
              <a:tailEnd type="triangle" w="sm" len="sm"/>
            </a:ln>
          </p:spPr>
          <p:style>
            <a:lnRef idx="1">
              <a:schemeClr val="dk1"/>
            </a:lnRef>
            <a:fillRef idx="0">
              <a:schemeClr val="dk1"/>
            </a:fillRef>
            <a:effectRef idx="0">
              <a:schemeClr val="dk1"/>
            </a:effectRef>
            <a:fontRef idx="minor">
              <a:schemeClr val="tx1"/>
            </a:fontRef>
          </p:style>
        </p:cxnSp>
      </p:grpSp>
      <p:grpSp>
        <p:nvGrpSpPr>
          <p:cNvPr id="76" name="Group 75">
            <a:extLst>
              <a:ext uri="{FF2B5EF4-FFF2-40B4-BE49-F238E27FC236}">
                <a16:creationId xmlns:a16="http://schemas.microsoft.com/office/drawing/2014/main" id="{9DB65672-4BF3-F502-65A7-20CC492F77B6}"/>
              </a:ext>
            </a:extLst>
          </p:cNvPr>
          <p:cNvGrpSpPr/>
          <p:nvPr/>
        </p:nvGrpSpPr>
        <p:grpSpPr>
          <a:xfrm>
            <a:off x="3276824" y="4888884"/>
            <a:ext cx="2481366" cy="668801"/>
            <a:chOff x="5943824" y="2221883"/>
            <a:chExt cx="2481366" cy="668801"/>
          </a:xfrm>
        </p:grpSpPr>
        <p:sp>
          <p:nvSpPr>
            <p:cNvPr id="61" name="Rectangle 60">
              <a:extLst>
                <a:ext uri="{FF2B5EF4-FFF2-40B4-BE49-F238E27FC236}">
                  <a16:creationId xmlns:a16="http://schemas.microsoft.com/office/drawing/2014/main" id="{19552966-9054-E59A-BC37-4FA34E4E2BE3}"/>
                </a:ext>
              </a:extLst>
            </p:cNvPr>
            <p:cNvSpPr/>
            <p:nvPr/>
          </p:nvSpPr>
          <p:spPr>
            <a:xfrm>
              <a:off x="5943824" y="2221883"/>
              <a:ext cx="2481366" cy="668801"/>
            </a:xfrm>
            <a:prstGeom prst="rect">
              <a:avLst/>
            </a:prstGeom>
            <a:solidFill>
              <a:srgbClr val="F2F2F2"/>
            </a:solidFill>
            <a:ln w="1270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62" name="TextBox 61">
              <a:extLst>
                <a:ext uri="{FF2B5EF4-FFF2-40B4-BE49-F238E27FC236}">
                  <a16:creationId xmlns:a16="http://schemas.microsoft.com/office/drawing/2014/main" id="{EA50BD1E-27D8-0106-6184-BFDDB8DD3A2B}"/>
                </a:ext>
              </a:extLst>
            </p:cNvPr>
            <p:cNvSpPr txBox="1"/>
            <p:nvPr/>
          </p:nvSpPr>
          <p:spPr>
            <a:xfrm>
              <a:off x="6232973" y="2223656"/>
              <a:ext cx="1947672" cy="253916"/>
            </a:xfrm>
            <a:prstGeom prst="rect">
              <a:avLst/>
            </a:prstGeom>
            <a:noFill/>
          </p:spPr>
          <p:txBody>
            <a:bodyPr wrap="square" rtlCol="0">
              <a:spAutoFit/>
            </a:bodyPr>
            <a:lstStyle/>
            <a:p>
              <a:pPr algn="ctr"/>
              <a:r>
                <a:rPr lang="en-US" sz="1050" b="1" noProof="1">
                  <a:latin typeface="Consolas" panose="020B0609020204030204" pitchFamily="49" charset="0"/>
                  <a:cs typeface="Consolas" panose="020B0609020204030204" pitchFamily="49" charset="0"/>
                </a:rPr>
                <a:t>Box Office Hits</a:t>
              </a:r>
            </a:p>
          </p:txBody>
        </p:sp>
        <p:sp>
          <p:nvSpPr>
            <p:cNvPr id="63" name="TextBox 62">
              <a:extLst>
                <a:ext uri="{FF2B5EF4-FFF2-40B4-BE49-F238E27FC236}">
                  <a16:creationId xmlns:a16="http://schemas.microsoft.com/office/drawing/2014/main" id="{B1785CA8-D8AD-4211-953A-1A91B381ADA4}"/>
                </a:ext>
              </a:extLst>
            </p:cNvPr>
            <p:cNvSpPr txBox="1"/>
            <p:nvPr/>
          </p:nvSpPr>
          <p:spPr>
            <a:xfrm>
              <a:off x="6392856" y="2447353"/>
              <a:ext cx="1942660" cy="400110"/>
            </a:xfrm>
            <a:prstGeom prst="rect">
              <a:avLst/>
            </a:prstGeom>
            <a:noFill/>
          </p:spPr>
          <p:txBody>
            <a:bodyPr wrap="square" rtlCol="0">
              <a:spAutoFit/>
            </a:bodyPr>
            <a:lstStyle/>
            <a:p>
              <a:r>
                <a:rPr lang="en-US" sz="1000" noProof="1"/>
                <a:t>50 Suspect | 50 Clean</a:t>
              </a:r>
            </a:p>
            <a:p>
              <a:r>
                <a:rPr lang="en-US" sz="1000" noProof="1"/>
                <a:t>At least $200M Worldwide B.O.</a:t>
              </a:r>
            </a:p>
          </p:txBody>
        </p:sp>
        <p:grpSp>
          <p:nvGrpSpPr>
            <p:cNvPr id="68" name="Group 67">
              <a:extLst>
                <a:ext uri="{FF2B5EF4-FFF2-40B4-BE49-F238E27FC236}">
                  <a16:creationId xmlns:a16="http://schemas.microsoft.com/office/drawing/2014/main" id="{A09B6A25-028E-0A8F-589D-06B9760CC19D}"/>
                </a:ext>
              </a:extLst>
            </p:cNvPr>
            <p:cNvGrpSpPr/>
            <p:nvPr/>
          </p:nvGrpSpPr>
          <p:grpSpPr>
            <a:xfrm>
              <a:off x="5958605" y="2386334"/>
              <a:ext cx="446923" cy="463334"/>
              <a:chOff x="6052611" y="2467615"/>
              <a:chExt cx="446923" cy="463334"/>
            </a:xfrm>
          </p:grpSpPr>
          <p:sp>
            <p:nvSpPr>
              <p:cNvPr id="69" name="Freeform 68">
                <a:extLst>
                  <a:ext uri="{FF2B5EF4-FFF2-40B4-BE49-F238E27FC236}">
                    <a16:creationId xmlns:a16="http://schemas.microsoft.com/office/drawing/2014/main" id="{22CD9E1F-ABDC-7B9C-04E8-F8A4FC3815BC}"/>
                  </a:ext>
                </a:extLst>
              </p:cNvPr>
              <p:cNvSpPr/>
              <p:nvPr/>
            </p:nvSpPr>
            <p:spPr>
              <a:xfrm rot="10800000">
                <a:off x="6410820" y="2537200"/>
                <a:ext cx="88714" cy="343027"/>
              </a:xfrm>
              <a:custGeom>
                <a:avLst/>
                <a:gdLst>
                  <a:gd name="connsiteX0" fmla="*/ 0 w 118078"/>
                  <a:gd name="connsiteY0" fmla="*/ 0 h 456570"/>
                  <a:gd name="connsiteX1" fmla="*/ 118079 w 118078"/>
                  <a:gd name="connsiteY1" fmla="*/ 0 h 456570"/>
                  <a:gd name="connsiteX2" fmla="*/ 118079 w 118078"/>
                  <a:gd name="connsiteY2" fmla="*/ 456571 h 456570"/>
                  <a:gd name="connsiteX3" fmla="*/ 0 w 118078"/>
                  <a:gd name="connsiteY3" fmla="*/ 456571 h 456570"/>
                </a:gdLst>
                <a:ahLst/>
                <a:cxnLst>
                  <a:cxn ang="0">
                    <a:pos x="connsiteX0" y="connsiteY0"/>
                  </a:cxn>
                  <a:cxn ang="0">
                    <a:pos x="connsiteX1" y="connsiteY1"/>
                  </a:cxn>
                  <a:cxn ang="0">
                    <a:pos x="connsiteX2" y="connsiteY2"/>
                  </a:cxn>
                  <a:cxn ang="0">
                    <a:pos x="connsiteX3" y="connsiteY3"/>
                  </a:cxn>
                </a:cxnLst>
                <a:rect l="l" t="t" r="r" b="b"/>
                <a:pathLst>
                  <a:path w="118078" h="456570">
                    <a:moveTo>
                      <a:pt x="0" y="0"/>
                    </a:moveTo>
                    <a:lnTo>
                      <a:pt x="118079" y="0"/>
                    </a:lnTo>
                    <a:lnTo>
                      <a:pt x="118079" y="456571"/>
                    </a:lnTo>
                    <a:lnTo>
                      <a:pt x="0" y="456571"/>
                    </a:lnTo>
                    <a:close/>
                  </a:path>
                </a:pathLst>
              </a:custGeom>
              <a:solidFill>
                <a:schemeClr val="tx2">
                  <a:lumMod val="75000"/>
                  <a:lumOff val="25000"/>
                </a:schemeClr>
              </a:solidFill>
              <a:ln w="7838" cap="flat">
                <a:noFill/>
                <a:prstDash val="solid"/>
                <a:miter/>
              </a:ln>
            </p:spPr>
            <p:txBody>
              <a:bodyPr rtlCol="0" anchor="ctr"/>
              <a:lstStyle/>
              <a:p>
                <a:endParaRPr lang="en-US" noProof="1"/>
              </a:p>
            </p:txBody>
          </p:sp>
          <p:sp>
            <p:nvSpPr>
              <p:cNvPr id="70" name="Freeform 69">
                <a:extLst>
                  <a:ext uri="{FF2B5EF4-FFF2-40B4-BE49-F238E27FC236}">
                    <a16:creationId xmlns:a16="http://schemas.microsoft.com/office/drawing/2014/main" id="{3EFE7B0A-7B6D-FE83-C9AE-9F70A208ED9D}"/>
                  </a:ext>
                </a:extLst>
              </p:cNvPr>
              <p:cNvSpPr/>
              <p:nvPr/>
            </p:nvSpPr>
            <p:spPr>
              <a:xfrm rot="10800000">
                <a:off x="6286620" y="2655486"/>
                <a:ext cx="88714" cy="224742"/>
              </a:xfrm>
              <a:custGeom>
                <a:avLst/>
                <a:gdLst>
                  <a:gd name="connsiteX0" fmla="*/ 0 w 118078"/>
                  <a:gd name="connsiteY0" fmla="*/ 0 h 299132"/>
                  <a:gd name="connsiteX1" fmla="*/ 118079 w 118078"/>
                  <a:gd name="connsiteY1" fmla="*/ 0 h 299132"/>
                  <a:gd name="connsiteX2" fmla="*/ 118079 w 118078"/>
                  <a:gd name="connsiteY2" fmla="*/ 299132 h 299132"/>
                  <a:gd name="connsiteX3" fmla="*/ 0 w 118078"/>
                  <a:gd name="connsiteY3" fmla="*/ 299132 h 299132"/>
                </a:gdLst>
                <a:ahLst/>
                <a:cxnLst>
                  <a:cxn ang="0">
                    <a:pos x="connsiteX0" y="connsiteY0"/>
                  </a:cxn>
                  <a:cxn ang="0">
                    <a:pos x="connsiteX1" y="connsiteY1"/>
                  </a:cxn>
                  <a:cxn ang="0">
                    <a:pos x="connsiteX2" y="connsiteY2"/>
                  </a:cxn>
                  <a:cxn ang="0">
                    <a:pos x="connsiteX3" y="connsiteY3"/>
                  </a:cxn>
                </a:cxnLst>
                <a:rect l="l" t="t" r="r" b="b"/>
                <a:pathLst>
                  <a:path w="118078" h="299132">
                    <a:moveTo>
                      <a:pt x="0" y="0"/>
                    </a:moveTo>
                    <a:lnTo>
                      <a:pt x="118079" y="0"/>
                    </a:lnTo>
                    <a:lnTo>
                      <a:pt x="118079" y="299132"/>
                    </a:lnTo>
                    <a:lnTo>
                      <a:pt x="0" y="299132"/>
                    </a:lnTo>
                    <a:close/>
                  </a:path>
                </a:pathLst>
              </a:custGeom>
              <a:solidFill>
                <a:schemeClr val="tx2">
                  <a:lumMod val="50000"/>
                  <a:lumOff val="50000"/>
                </a:schemeClr>
              </a:solidFill>
              <a:ln w="7838" cap="flat">
                <a:noFill/>
                <a:prstDash val="solid"/>
                <a:miter/>
              </a:ln>
            </p:spPr>
            <p:txBody>
              <a:bodyPr rtlCol="0" anchor="ctr"/>
              <a:lstStyle/>
              <a:p>
                <a:endParaRPr lang="en-US" noProof="1"/>
              </a:p>
            </p:txBody>
          </p:sp>
          <p:sp>
            <p:nvSpPr>
              <p:cNvPr id="71" name="Freeform 70">
                <a:extLst>
                  <a:ext uri="{FF2B5EF4-FFF2-40B4-BE49-F238E27FC236}">
                    <a16:creationId xmlns:a16="http://schemas.microsoft.com/office/drawing/2014/main" id="{4AFAB58D-7ED1-548C-48D8-1B8031AFD55F}"/>
                  </a:ext>
                </a:extLst>
              </p:cNvPr>
              <p:cNvSpPr/>
              <p:nvPr/>
            </p:nvSpPr>
            <p:spPr>
              <a:xfrm rot="10800000">
                <a:off x="6162420" y="2761943"/>
                <a:ext cx="88714" cy="118285"/>
              </a:xfrm>
              <a:custGeom>
                <a:avLst/>
                <a:gdLst>
                  <a:gd name="connsiteX0" fmla="*/ 0 w 118078"/>
                  <a:gd name="connsiteY0" fmla="*/ 0 h 157438"/>
                  <a:gd name="connsiteX1" fmla="*/ 118079 w 118078"/>
                  <a:gd name="connsiteY1" fmla="*/ 0 h 157438"/>
                  <a:gd name="connsiteX2" fmla="*/ 118079 w 118078"/>
                  <a:gd name="connsiteY2" fmla="*/ 157438 h 157438"/>
                  <a:gd name="connsiteX3" fmla="*/ 0 w 118078"/>
                  <a:gd name="connsiteY3" fmla="*/ 157438 h 157438"/>
                </a:gdLst>
                <a:ahLst/>
                <a:cxnLst>
                  <a:cxn ang="0">
                    <a:pos x="connsiteX0" y="connsiteY0"/>
                  </a:cxn>
                  <a:cxn ang="0">
                    <a:pos x="connsiteX1" y="connsiteY1"/>
                  </a:cxn>
                  <a:cxn ang="0">
                    <a:pos x="connsiteX2" y="connsiteY2"/>
                  </a:cxn>
                  <a:cxn ang="0">
                    <a:pos x="connsiteX3" y="connsiteY3"/>
                  </a:cxn>
                </a:cxnLst>
                <a:rect l="l" t="t" r="r" b="b"/>
                <a:pathLst>
                  <a:path w="118078" h="157438">
                    <a:moveTo>
                      <a:pt x="0" y="0"/>
                    </a:moveTo>
                    <a:lnTo>
                      <a:pt x="118079" y="0"/>
                    </a:lnTo>
                    <a:lnTo>
                      <a:pt x="118079" y="157438"/>
                    </a:lnTo>
                    <a:lnTo>
                      <a:pt x="0" y="157438"/>
                    </a:lnTo>
                    <a:close/>
                  </a:path>
                </a:pathLst>
              </a:custGeom>
              <a:solidFill>
                <a:schemeClr val="tx2">
                  <a:lumMod val="25000"/>
                  <a:lumOff val="75000"/>
                </a:schemeClr>
              </a:solidFill>
              <a:ln w="7838" cap="flat">
                <a:noFill/>
                <a:prstDash val="solid"/>
                <a:miter/>
              </a:ln>
            </p:spPr>
            <p:txBody>
              <a:bodyPr rtlCol="0" anchor="ctr"/>
              <a:lstStyle/>
              <a:p>
                <a:endParaRPr lang="en-US" noProof="1"/>
              </a:p>
            </p:txBody>
          </p:sp>
          <p:sp>
            <p:nvSpPr>
              <p:cNvPr id="72" name="Freeform 71">
                <a:extLst>
                  <a:ext uri="{FF2B5EF4-FFF2-40B4-BE49-F238E27FC236}">
                    <a16:creationId xmlns:a16="http://schemas.microsoft.com/office/drawing/2014/main" id="{66DB2873-AF8F-AEF4-3C30-68B5A1C207C5}"/>
                  </a:ext>
                </a:extLst>
              </p:cNvPr>
              <p:cNvSpPr/>
              <p:nvPr/>
            </p:nvSpPr>
            <p:spPr>
              <a:xfrm>
                <a:off x="6159996" y="2537200"/>
                <a:ext cx="191682" cy="191681"/>
              </a:xfrm>
              <a:custGeom>
                <a:avLst/>
                <a:gdLst>
                  <a:gd name="connsiteX0" fmla="*/ 255128 w 255128"/>
                  <a:gd name="connsiteY0" fmla="*/ 108160 h 255128"/>
                  <a:gd name="connsiteX1" fmla="*/ 255128 w 255128"/>
                  <a:gd name="connsiteY1" fmla="*/ 0 h 255128"/>
                  <a:gd name="connsiteX2" fmla="*/ 146968 w 255128"/>
                  <a:gd name="connsiteY2" fmla="*/ 0 h 255128"/>
                  <a:gd name="connsiteX3" fmla="*/ 189949 w 255128"/>
                  <a:gd name="connsiteY3" fmla="*/ 42981 h 255128"/>
                  <a:gd name="connsiteX4" fmla="*/ 0 w 255128"/>
                  <a:gd name="connsiteY4" fmla="*/ 232930 h 255128"/>
                  <a:gd name="connsiteX5" fmla="*/ 22199 w 255128"/>
                  <a:gd name="connsiteY5" fmla="*/ 255128 h 255128"/>
                  <a:gd name="connsiteX6" fmla="*/ 212148 w 255128"/>
                  <a:gd name="connsiteY6" fmla="*/ 65258 h 255128"/>
                  <a:gd name="connsiteX7" fmla="*/ 255128 w 255128"/>
                  <a:gd name="connsiteY7" fmla="*/ 108160 h 25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128" h="255128">
                    <a:moveTo>
                      <a:pt x="255128" y="108160"/>
                    </a:moveTo>
                    <a:lnTo>
                      <a:pt x="255128" y="0"/>
                    </a:lnTo>
                    <a:lnTo>
                      <a:pt x="146968" y="0"/>
                    </a:lnTo>
                    <a:lnTo>
                      <a:pt x="189949" y="42981"/>
                    </a:lnTo>
                    <a:lnTo>
                      <a:pt x="0" y="232930"/>
                    </a:lnTo>
                    <a:lnTo>
                      <a:pt x="22199" y="255128"/>
                    </a:lnTo>
                    <a:lnTo>
                      <a:pt x="212148" y="65258"/>
                    </a:lnTo>
                    <a:lnTo>
                      <a:pt x="255128" y="108160"/>
                    </a:lnTo>
                    <a:close/>
                  </a:path>
                </a:pathLst>
              </a:custGeom>
              <a:solidFill>
                <a:srgbClr val="000000"/>
              </a:solidFill>
              <a:ln w="7838" cap="flat">
                <a:noFill/>
                <a:prstDash val="solid"/>
                <a:miter/>
              </a:ln>
            </p:spPr>
            <p:txBody>
              <a:bodyPr rtlCol="0" anchor="ctr"/>
              <a:lstStyle/>
              <a:p>
                <a:endParaRPr lang="en-US" noProof="1"/>
              </a:p>
            </p:txBody>
          </p:sp>
          <p:sp>
            <p:nvSpPr>
              <p:cNvPr id="73" name="TextBox 72">
                <a:extLst>
                  <a:ext uri="{FF2B5EF4-FFF2-40B4-BE49-F238E27FC236}">
                    <a16:creationId xmlns:a16="http://schemas.microsoft.com/office/drawing/2014/main" id="{FA4E5463-2177-F6CD-0967-82BB1C968B67}"/>
                  </a:ext>
                </a:extLst>
              </p:cNvPr>
              <p:cNvSpPr txBox="1"/>
              <p:nvPr/>
            </p:nvSpPr>
            <p:spPr>
              <a:xfrm>
                <a:off x="6052611" y="2467615"/>
                <a:ext cx="260008" cy="261610"/>
              </a:xfrm>
              <a:prstGeom prst="rect">
                <a:avLst/>
              </a:prstGeom>
              <a:noFill/>
            </p:spPr>
            <p:txBody>
              <a:bodyPr wrap="none" rtlCol="0">
                <a:spAutoFit/>
              </a:bodyPr>
              <a:lstStyle/>
              <a:p>
                <a:r>
                  <a:rPr lang="en-US" sz="1100" noProof="1"/>
                  <a:t>$</a:t>
                </a:r>
                <a:endParaRPr lang="en-US" noProof="1"/>
              </a:p>
            </p:txBody>
          </p:sp>
          <p:sp>
            <p:nvSpPr>
              <p:cNvPr id="74" name="Freeform 73">
                <a:extLst>
                  <a:ext uri="{FF2B5EF4-FFF2-40B4-BE49-F238E27FC236}">
                    <a16:creationId xmlns:a16="http://schemas.microsoft.com/office/drawing/2014/main" id="{6391F1FC-14F0-D3CC-DF30-86F7422006A0}"/>
                  </a:ext>
                </a:extLst>
              </p:cNvPr>
              <p:cNvSpPr/>
              <p:nvPr/>
            </p:nvSpPr>
            <p:spPr>
              <a:xfrm>
                <a:off x="6091449" y="2516950"/>
                <a:ext cx="408085" cy="413999"/>
              </a:xfrm>
              <a:custGeom>
                <a:avLst/>
                <a:gdLst>
                  <a:gd name="connsiteX0" fmla="*/ 47231 w 543161"/>
                  <a:gd name="connsiteY0" fmla="*/ 0 h 551033"/>
                  <a:gd name="connsiteX1" fmla="*/ 0 w 543161"/>
                  <a:gd name="connsiteY1" fmla="*/ 0 h 551033"/>
                  <a:gd name="connsiteX2" fmla="*/ 0 w 543161"/>
                  <a:gd name="connsiteY2" fmla="*/ 551033 h 551033"/>
                  <a:gd name="connsiteX3" fmla="*/ 543162 w 543161"/>
                  <a:gd name="connsiteY3" fmla="*/ 551033 h 551033"/>
                  <a:gd name="connsiteX4" fmla="*/ 543162 w 543161"/>
                  <a:gd name="connsiteY4" fmla="*/ 503802 h 551033"/>
                  <a:gd name="connsiteX5" fmla="*/ 47231 w 543161"/>
                  <a:gd name="connsiteY5" fmla="*/ 503802 h 551033"/>
                  <a:gd name="connsiteX6" fmla="*/ 47231 w 543161"/>
                  <a:gd name="connsiteY6" fmla="*/ 0 h 551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161" h="551033">
                    <a:moveTo>
                      <a:pt x="47231" y="0"/>
                    </a:moveTo>
                    <a:lnTo>
                      <a:pt x="0" y="0"/>
                    </a:lnTo>
                    <a:lnTo>
                      <a:pt x="0" y="551033"/>
                    </a:lnTo>
                    <a:lnTo>
                      <a:pt x="543162" y="551033"/>
                    </a:lnTo>
                    <a:lnTo>
                      <a:pt x="543162" y="503802"/>
                    </a:lnTo>
                    <a:lnTo>
                      <a:pt x="47231" y="503802"/>
                    </a:lnTo>
                    <a:lnTo>
                      <a:pt x="47231" y="0"/>
                    </a:lnTo>
                    <a:close/>
                  </a:path>
                </a:pathLst>
              </a:custGeom>
              <a:solidFill>
                <a:srgbClr val="000000"/>
              </a:solidFill>
              <a:ln w="7838" cap="flat">
                <a:noFill/>
                <a:prstDash val="solid"/>
                <a:miter/>
              </a:ln>
            </p:spPr>
            <p:txBody>
              <a:bodyPr rtlCol="0" anchor="ctr"/>
              <a:lstStyle/>
              <a:p>
                <a:endParaRPr lang="en-US" noProof="1"/>
              </a:p>
            </p:txBody>
          </p:sp>
        </p:grpSp>
      </p:grpSp>
      <p:grpSp>
        <p:nvGrpSpPr>
          <p:cNvPr id="85" name="Group 84">
            <a:extLst>
              <a:ext uri="{FF2B5EF4-FFF2-40B4-BE49-F238E27FC236}">
                <a16:creationId xmlns:a16="http://schemas.microsoft.com/office/drawing/2014/main" id="{282CF262-E980-D2B1-B30C-DA954BAB6EBF}"/>
              </a:ext>
            </a:extLst>
          </p:cNvPr>
          <p:cNvGrpSpPr/>
          <p:nvPr/>
        </p:nvGrpSpPr>
        <p:grpSpPr>
          <a:xfrm>
            <a:off x="3240707" y="5649278"/>
            <a:ext cx="2679240" cy="676090"/>
            <a:chOff x="5907707" y="2982278"/>
            <a:chExt cx="2679240" cy="676090"/>
          </a:xfrm>
        </p:grpSpPr>
        <p:sp>
          <p:nvSpPr>
            <p:cNvPr id="80" name="Rectangle 79">
              <a:extLst>
                <a:ext uri="{FF2B5EF4-FFF2-40B4-BE49-F238E27FC236}">
                  <a16:creationId xmlns:a16="http://schemas.microsoft.com/office/drawing/2014/main" id="{FC23E8DC-3002-E8B4-C26E-67C66C7F78DD}"/>
                </a:ext>
              </a:extLst>
            </p:cNvPr>
            <p:cNvSpPr/>
            <p:nvPr/>
          </p:nvSpPr>
          <p:spPr>
            <a:xfrm>
              <a:off x="5945886" y="2982278"/>
              <a:ext cx="2468647" cy="676090"/>
            </a:xfrm>
            <a:prstGeom prst="rect">
              <a:avLst/>
            </a:prstGeom>
            <a:solidFill>
              <a:srgbClr val="F2F2F2"/>
            </a:solidFill>
            <a:ln w="1270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81" name="TextBox 80">
              <a:extLst>
                <a:ext uri="{FF2B5EF4-FFF2-40B4-BE49-F238E27FC236}">
                  <a16:creationId xmlns:a16="http://schemas.microsoft.com/office/drawing/2014/main" id="{05B0300D-BC6C-7E24-0328-EA4AB32A1B5C}"/>
                </a:ext>
              </a:extLst>
            </p:cNvPr>
            <p:cNvSpPr txBox="1"/>
            <p:nvPr/>
          </p:nvSpPr>
          <p:spPr>
            <a:xfrm>
              <a:off x="6014359" y="2983921"/>
              <a:ext cx="2468647" cy="253916"/>
            </a:xfrm>
            <a:prstGeom prst="rect">
              <a:avLst/>
            </a:prstGeom>
            <a:noFill/>
          </p:spPr>
          <p:txBody>
            <a:bodyPr wrap="square" rtlCol="0">
              <a:spAutoFit/>
            </a:bodyPr>
            <a:lstStyle/>
            <a:p>
              <a:pPr algn="ctr"/>
              <a:r>
                <a:rPr lang="en-US" sz="1050" b="1" noProof="1">
                  <a:latin typeface="Consolas" panose="020B0609020204030204" pitchFamily="49" charset="0"/>
                  <a:cs typeface="Consolas" panose="020B0609020204030204" pitchFamily="49" charset="0"/>
                </a:rPr>
                <a:t>Data</a:t>
              </a:r>
              <a:r>
                <a:rPr lang="en-US" sz="500" b="1" noProof="1">
                  <a:latin typeface="Consolas" panose="020B0609020204030204" pitchFamily="49" charset="0"/>
                  <a:cs typeface="Consolas" panose="020B0609020204030204" pitchFamily="49" charset="0"/>
                </a:rPr>
                <a:t> </a:t>
              </a:r>
              <a:r>
                <a:rPr lang="en-US" sz="1050" b="1" noProof="1">
                  <a:latin typeface="Consolas" panose="020B0609020204030204" pitchFamily="49" charset="0"/>
                  <a:cs typeface="Consolas" panose="020B0609020204030204" pitchFamily="49" charset="0"/>
                </a:rPr>
                <a:t>Properties</a:t>
              </a:r>
            </a:p>
          </p:txBody>
        </p:sp>
        <p:pic>
          <p:nvPicPr>
            <p:cNvPr id="82" name="Graphic 81" descr="Film strip with solid fill">
              <a:extLst>
                <a:ext uri="{FF2B5EF4-FFF2-40B4-BE49-F238E27FC236}">
                  <a16:creationId xmlns:a16="http://schemas.microsoft.com/office/drawing/2014/main" id="{A2A2A56A-1040-385D-78F9-FC8DA887B85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07707" y="3114293"/>
              <a:ext cx="516155" cy="516155"/>
            </a:xfrm>
            <a:prstGeom prst="rect">
              <a:avLst/>
            </a:prstGeom>
          </p:spPr>
        </p:pic>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E4AF5A05-011C-5483-7D7A-B933765D8F66}"/>
                    </a:ext>
                  </a:extLst>
                </p:cNvPr>
                <p:cNvSpPr txBox="1"/>
                <p:nvPr/>
              </p:nvSpPr>
              <p:spPr>
                <a:xfrm>
                  <a:off x="6268797" y="3203805"/>
                  <a:ext cx="2318150" cy="400110"/>
                </a:xfrm>
                <a:prstGeom prst="rect">
                  <a:avLst/>
                </a:prstGeom>
                <a:noFill/>
              </p:spPr>
              <p:txBody>
                <a:bodyPr wrap="square" rtlCol="0">
                  <a:spAutoFit/>
                </a:bodyPr>
                <a:lstStyle/>
                <a:p>
                  <a:r>
                    <a:rPr lang="en-US" sz="1000" noProof="1"/>
                    <a:t>100 Main </a:t>
                  </a:r>
                  <a14:m>
                    <m:oMath xmlns:m="http://schemas.openxmlformats.org/officeDocument/2006/math">
                      <m:r>
                        <a:rPr lang="en-US" sz="1000" i="1" noProof="1" dirty="0">
                          <a:latin typeface="Cambria Math" panose="02040503050406030204" pitchFamily="18" charset="0"/>
                          <a:ea typeface="Cambria Math" panose="02040503050406030204" pitchFamily="18" charset="0"/>
                        </a:rPr>
                        <m:t>∧</m:t>
                      </m:r>
                    </m:oMath>
                  </a14:m>
                  <a:r>
                    <a:rPr lang="en-US" sz="1000" noProof="1"/>
                    <a:t> 40 Neutral Frames</a:t>
                  </a:r>
                  <a:r>
                    <a:rPr lang="en-US" sz="500" noProof="1"/>
                    <a:t> </a:t>
                  </a:r>
                  <a:r>
                    <a:rPr lang="en-US" sz="1000" noProof="1"/>
                    <a:t>/</a:t>
                  </a:r>
                  <a:r>
                    <a:rPr lang="en-US" sz="500" noProof="1"/>
                    <a:t> </a:t>
                  </a:r>
                  <a:r>
                    <a:rPr lang="en-US" sz="1000" noProof="1"/>
                    <a:t>Movie</a:t>
                  </a:r>
                </a:p>
                <a:p>
                  <a:r>
                    <a:rPr lang="en-US" sz="1000" noProof="1"/>
                    <a:t>Detailed VLM Caption / Frame</a:t>
                  </a:r>
                </a:p>
              </p:txBody>
            </p:sp>
          </mc:Choice>
          <mc:Fallback xmlns="">
            <p:sp>
              <p:nvSpPr>
                <p:cNvPr id="83" name="TextBox 82">
                  <a:extLst>
                    <a:ext uri="{FF2B5EF4-FFF2-40B4-BE49-F238E27FC236}">
                      <a16:creationId xmlns:a16="http://schemas.microsoft.com/office/drawing/2014/main" id="{E4AF5A05-011C-5483-7D7A-B933765D8F66}"/>
                    </a:ext>
                  </a:extLst>
                </p:cNvPr>
                <p:cNvSpPr txBox="1">
                  <a:spLocks noRot="1" noChangeAspect="1" noMove="1" noResize="1" noEditPoints="1" noAdjustHandles="1" noChangeArrowheads="1" noChangeShapeType="1" noTextEdit="1"/>
                </p:cNvSpPr>
                <p:nvPr/>
              </p:nvSpPr>
              <p:spPr>
                <a:xfrm>
                  <a:off x="6268797" y="3203805"/>
                  <a:ext cx="2318150" cy="400110"/>
                </a:xfrm>
                <a:prstGeom prst="rect">
                  <a:avLst/>
                </a:prstGeom>
                <a:blipFill>
                  <a:blip r:embed="rId11"/>
                  <a:stretch>
                    <a:fillRect b="-9375"/>
                  </a:stretch>
                </a:blipFill>
              </p:spPr>
              <p:txBody>
                <a:bodyPr/>
                <a:lstStyle/>
                <a:p>
                  <a:r>
                    <a:rPr lang="en-US">
                      <a:noFill/>
                    </a:rPr>
                    <a:t> </a:t>
                  </a:r>
                </a:p>
              </p:txBody>
            </p:sp>
          </mc:Fallback>
        </mc:AlternateContent>
        <p:sp>
          <p:nvSpPr>
            <p:cNvPr id="84" name="AutoShape 2" descr="{\displaystyle \mathbb {E} }">
              <a:extLst>
                <a:ext uri="{FF2B5EF4-FFF2-40B4-BE49-F238E27FC236}">
                  <a16:creationId xmlns:a16="http://schemas.microsoft.com/office/drawing/2014/main" id="{695D600F-8316-7228-D56B-CC4852E181F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noProof="1"/>
            </a:p>
          </p:txBody>
        </p:sp>
      </p:grpSp>
    </p:spTree>
    <p:extLst>
      <p:ext uri="{BB962C8B-B14F-4D97-AF65-F5344CB8AC3E}">
        <p14:creationId xmlns:p14="http://schemas.microsoft.com/office/powerpoint/2010/main" val="1982372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CC139-0AE3-9158-DE6D-6D447C5834A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82AFA8-9B6F-8FA2-4FB8-4D5EA52549AB}"/>
              </a:ext>
            </a:extLst>
          </p:cNvPr>
          <p:cNvSpPr>
            <a:spLocks noGrp="1"/>
          </p:cNvSpPr>
          <p:nvPr>
            <p:ph type="sldNum" sz="quarter" idx="12"/>
          </p:nvPr>
        </p:nvSpPr>
        <p:spPr/>
        <p:txBody>
          <a:bodyPr/>
          <a:lstStyle/>
          <a:p>
            <a:fld id="{28FA43E8-6E12-5244-BC34-D42229B1484F}" type="slidenum">
              <a:rPr lang="en-US" noProof="1" smtClean="0"/>
              <a:t>34</a:t>
            </a:fld>
            <a:endParaRPr lang="en-US" noProof="1"/>
          </a:p>
        </p:txBody>
      </p:sp>
      <p:sp>
        <p:nvSpPr>
          <p:cNvPr id="5" name="Title 4">
            <a:extLst>
              <a:ext uri="{FF2B5EF4-FFF2-40B4-BE49-F238E27FC236}">
                <a16:creationId xmlns:a16="http://schemas.microsoft.com/office/drawing/2014/main" id="{9C39D83B-4BA9-A0B0-11F7-5EFBD2595579}"/>
              </a:ext>
            </a:extLst>
          </p:cNvPr>
          <p:cNvSpPr>
            <a:spLocks noGrp="1"/>
          </p:cNvSpPr>
          <p:nvPr>
            <p:ph type="title"/>
          </p:nvPr>
        </p:nvSpPr>
        <p:spPr/>
        <p:txBody>
          <a:bodyPr/>
          <a:lstStyle/>
          <a:p>
            <a:r>
              <a:rPr lang="en-US" b="1" noProof="1">
                <a:solidFill>
                  <a:srgbClr val="9B3836"/>
                </a:solidFill>
                <a:ea typeface="Verdana" panose="020B0604030504040204" pitchFamily="34" charset="0"/>
                <a:cs typeface="Open Sans" panose="020B0606030504020204" pitchFamily="34" charset="0"/>
              </a:rPr>
              <a:t>Proposed Method: </a:t>
            </a:r>
            <a:r>
              <a:rPr lang="en-US" b="1" noProof="1">
                <a:solidFill>
                  <a:schemeClr val="tx1">
                    <a:lumMod val="75000"/>
                    <a:lumOff val="25000"/>
                  </a:schemeClr>
                </a:solidFill>
                <a:ea typeface="Verdana" panose="020B0604030504040204" pitchFamily="34" charset="0"/>
                <a:cs typeface="Open Sans" panose="020B0606030504020204" pitchFamily="34" charset="0"/>
              </a:rPr>
              <a:t>DIS-CO</a:t>
            </a:r>
            <a:endParaRPr lang="en-US" noProof="1">
              <a:solidFill>
                <a:schemeClr val="tx1">
                  <a:lumMod val="75000"/>
                  <a:lumOff val="25000"/>
                </a:schemeClr>
              </a:solidFill>
            </a:endParaRPr>
          </a:p>
        </p:txBody>
      </p:sp>
      <p:sp>
        <p:nvSpPr>
          <p:cNvPr id="9" name="Rectangle: Rounded Corners 28">
            <a:extLst>
              <a:ext uri="{FF2B5EF4-FFF2-40B4-BE49-F238E27FC236}">
                <a16:creationId xmlns:a16="http://schemas.microsoft.com/office/drawing/2014/main" id="{5AE4A9DF-2C6E-B3D4-AEE5-5451795981F4}"/>
              </a:ext>
            </a:extLst>
          </p:cNvPr>
          <p:cNvSpPr/>
          <p:nvPr/>
        </p:nvSpPr>
        <p:spPr>
          <a:xfrm>
            <a:off x="-1858817" y="3774876"/>
            <a:ext cx="10575635" cy="4642248"/>
          </a:xfrm>
          <a:prstGeom prst="roundRect">
            <a:avLst>
              <a:gd name="adj" fmla="val 0"/>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0" name="TextBox 9">
            <a:extLst>
              <a:ext uri="{FF2B5EF4-FFF2-40B4-BE49-F238E27FC236}">
                <a16:creationId xmlns:a16="http://schemas.microsoft.com/office/drawing/2014/main" id="{C8B7A025-13C6-1E09-C2A7-1EA15E959256}"/>
              </a:ext>
            </a:extLst>
          </p:cNvPr>
          <p:cNvSpPr txBox="1"/>
          <p:nvPr/>
        </p:nvSpPr>
        <p:spPr>
          <a:xfrm>
            <a:off x="-1772630" y="7367737"/>
            <a:ext cx="1555234" cy="369332"/>
          </a:xfrm>
          <a:prstGeom prst="rect">
            <a:avLst/>
          </a:prstGeom>
          <a:noFill/>
        </p:spPr>
        <p:txBody>
          <a:bodyPr wrap="none" rtlCol="0">
            <a:spAutoFit/>
          </a:bodyPr>
          <a:lstStyle/>
          <a:p>
            <a:pPr algn="ctr"/>
            <a:r>
              <a:rPr lang="en-US" noProof="1"/>
              <a:t>Suspect Book</a:t>
            </a:r>
          </a:p>
        </p:txBody>
      </p:sp>
      <p:sp>
        <p:nvSpPr>
          <p:cNvPr id="11" name="Rectangle: Rounded Corners 31">
            <a:extLst>
              <a:ext uri="{FF2B5EF4-FFF2-40B4-BE49-F238E27FC236}">
                <a16:creationId xmlns:a16="http://schemas.microsoft.com/office/drawing/2014/main" id="{C5706435-271D-98E7-8228-FF928FFFA569}"/>
              </a:ext>
            </a:extLst>
          </p:cNvPr>
          <p:cNvSpPr/>
          <p:nvPr/>
        </p:nvSpPr>
        <p:spPr>
          <a:xfrm>
            <a:off x="-1772630" y="6670917"/>
            <a:ext cx="10415558" cy="1667671"/>
          </a:xfrm>
          <a:prstGeom prst="roundRect">
            <a:avLst>
              <a:gd name="adj" fmla="val 2674"/>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2" name="Rectangle: Rounded Corners 30">
            <a:extLst>
              <a:ext uri="{FF2B5EF4-FFF2-40B4-BE49-F238E27FC236}">
                <a16:creationId xmlns:a16="http://schemas.microsoft.com/office/drawing/2014/main" id="{2485DF72-B31A-3ADC-468F-0DF5324DC239}"/>
              </a:ext>
            </a:extLst>
          </p:cNvPr>
          <p:cNvSpPr/>
          <p:nvPr/>
        </p:nvSpPr>
        <p:spPr>
          <a:xfrm>
            <a:off x="-1772631" y="3862033"/>
            <a:ext cx="10415558" cy="2667989"/>
          </a:xfrm>
          <a:prstGeom prst="roundRect">
            <a:avLst>
              <a:gd name="adj" fmla="val 2674"/>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3" name="Rectangle: Rounded Corners 1023">
            <a:extLst>
              <a:ext uri="{FF2B5EF4-FFF2-40B4-BE49-F238E27FC236}">
                <a16:creationId xmlns:a16="http://schemas.microsoft.com/office/drawing/2014/main" id="{7788DF12-D784-E5A3-DF0A-F2062AA35846}"/>
              </a:ext>
            </a:extLst>
          </p:cNvPr>
          <p:cNvSpPr/>
          <p:nvPr/>
        </p:nvSpPr>
        <p:spPr>
          <a:xfrm>
            <a:off x="-1568472" y="4234470"/>
            <a:ext cx="4660754" cy="2210013"/>
          </a:xfrm>
          <a:prstGeom prst="roundRect">
            <a:avLst>
              <a:gd name="adj" fmla="val 1884"/>
            </a:avLst>
          </a:prstGeom>
          <a:noFill/>
          <a:ln w="38100">
            <a:solidFill>
              <a:schemeClr val="tx1">
                <a:lumMod val="50000"/>
                <a:lumOff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4" name="TextBox 13">
            <a:extLst>
              <a:ext uri="{FF2B5EF4-FFF2-40B4-BE49-F238E27FC236}">
                <a16:creationId xmlns:a16="http://schemas.microsoft.com/office/drawing/2014/main" id="{3EF95BFE-004E-3C9D-8F51-3FEC6409B064}"/>
              </a:ext>
            </a:extLst>
          </p:cNvPr>
          <p:cNvSpPr txBox="1"/>
          <p:nvPr/>
        </p:nvSpPr>
        <p:spPr>
          <a:xfrm>
            <a:off x="-1908504" y="3912256"/>
            <a:ext cx="5161106" cy="338554"/>
          </a:xfrm>
          <a:prstGeom prst="rect">
            <a:avLst/>
          </a:prstGeom>
          <a:noFill/>
        </p:spPr>
        <p:txBody>
          <a:bodyPr wrap="square" rtlCol="0">
            <a:spAutoFit/>
          </a:bodyPr>
          <a:lstStyle/>
          <a:p>
            <a:pPr algn="ctr"/>
            <a:r>
              <a:rPr lang="en-US" sz="1600" b="1" noProof="1">
                <a:solidFill>
                  <a:schemeClr val="bg1">
                    <a:lumMod val="85000"/>
                  </a:schemeClr>
                </a:solidFill>
                <a:latin typeface="Calibri" panose="020F0502020204030204" pitchFamily="34" charset="0"/>
                <a:cs typeface="Calibri" panose="020F0502020204030204" pitchFamily="34" charset="0"/>
              </a:rPr>
              <a:t>Data Collection: </a:t>
            </a:r>
            <a:r>
              <a:rPr lang="en-US" sz="1500" noProof="1">
                <a:solidFill>
                  <a:schemeClr val="bg1">
                    <a:lumMod val="85000"/>
                  </a:schemeClr>
                </a:solidFill>
                <a:latin typeface="Calibri" panose="020F0502020204030204" pitchFamily="34" charset="0"/>
                <a:cs typeface="Calibri" panose="020F0502020204030204" pitchFamily="34" charset="0"/>
              </a:rPr>
              <a:t>Frames can be of 2 different types.</a:t>
            </a:r>
          </a:p>
        </p:txBody>
      </p:sp>
      <p:sp>
        <p:nvSpPr>
          <p:cNvPr id="22" name="Rounded Rectangle 21">
            <a:extLst>
              <a:ext uri="{FF2B5EF4-FFF2-40B4-BE49-F238E27FC236}">
                <a16:creationId xmlns:a16="http://schemas.microsoft.com/office/drawing/2014/main" id="{1B1126A5-DE3E-ED3E-37EC-4F529DFC665E}"/>
              </a:ext>
            </a:extLst>
          </p:cNvPr>
          <p:cNvSpPr/>
          <p:nvPr/>
        </p:nvSpPr>
        <p:spPr>
          <a:xfrm>
            <a:off x="-1511096" y="5367682"/>
            <a:ext cx="4542554" cy="1041408"/>
          </a:xfrm>
          <a:prstGeom prst="roundRect">
            <a:avLst>
              <a:gd name="adj"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28" name="Rounded Rectangle 27">
            <a:extLst>
              <a:ext uri="{FF2B5EF4-FFF2-40B4-BE49-F238E27FC236}">
                <a16:creationId xmlns:a16="http://schemas.microsoft.com/office/drawing/2014/main" id="{34877F99-B3EA-3989-341C-BBA1BF99F338}"/>
              </a:ext>
            </a:extLst>
          </p:cNvPr>
          <p:cNvSpPr/>
          <p:nvPr/>
        </p:nvSpPr>
        <p:spPr>
          <a:xfrm>
            <a:off x="-1511096" y="4303397"/>
            <a:ext cx="4542554" cy="1041408"/>
          </a:xfrm>
          <a:prstGeom prst="roundRect">
            <a:avLst>
              <a:gd name="adj"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35" name="Rectangle: Rounded Corners 1023">
            <a:extLst>
              <a:ext uri="{FF2B5EF4-FFF2-40B4-BE49-F238E27FC236}">
                <a16:creationId xmlns:a16="http://schemas.microsoft.com/office/drawing/2014/main" id="{367B8A14-F817-386D-8ADE-4D2BC21218DA}"/>
              </a:ext>
            </a:extLst>
          </p:cNvPr>
          <p:cNvSpPr/>
          <p:nvPr/>
        </p:nvSpPr>
        <p:spPr>
          <a:xfrm>
            <a:off x="3213795" y="4228567"/>
            <a:ext cx="2597580" cy="2210013"/>
          </a:xfrm>
          <a:prstGeom prst="roundRect">
            <a:avLst>
              <a:gd name="adj" fmla="val 1884"/>
            </a:avLst>
          </a:prstGeom>
          <a:noFill/>
          <a:ln w="38100">
            <a:solidFill>
              <a:schemeClr val="tx1">
                <a:lumMod val="50000"/>
                <a:lumOff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58" name="Rectangle: Rounded Corners 1023">
            <a:extLst>
              <a:ext uri="{FF2B5EF4-FFF2-40B4-BE49-F238E27FC236}">
                <a16:creationId xmlns:a16="http://schemas.microsoft.com/office/drawing/2014/main" id="{277721E4-4497-ADF8-EBD4-5C14FC886D40}"/>
              </a:ext>
            </a:extLst>
          </p:cNvPr>
          <p:cNvSpPr/>
          <p:nvPr/>
        </p:nvSpPr>
        <p:spPr>
          <a:xfrm>
            <a:off x="5915807" y="4226275"/>
            <a:ext cx="2640061" cy="2210013"/>
          </a:xfrm>
          <a:prstGeom prst="roundRect">
            <a:avLst>
              <a:gd name="adj" fmla="val 1884"/>
            </a:avLst>
          </a:prstGeom>
          <a:noFill/>
          <a:ln w="38100">
            <a:solidFill>
              <a:schemeClr val="tx1">
                <a:lumMod val="50000"/>
                <a:lumOff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2" name="Rounded Rectangle 1">
            <a:extLst>
              <a:ext uri="{FF2B5EF4-FFF2-40B4-BE49-F238E27FC236}">
                <a16:creationId xmlns:a16="http://schemas.microsoft.com/office/drawing/2014/main" id="{C5100887-B857-1A56-93DC-80FA3EC20746}"/>
              </a:ext>
            </a:extLst>
          </p:cNvPr>
          <p:cNvSpPr/>
          <p:nvPr/>
        </p:nvSpPr>
        <p:spPr>
          <a:xfrm>
            <a:off x="-1511096" y="4303397"/>
            <a:ext cx="4542554" cy="1041408"/>
          </a:xfrm>
          <a:prstGeom prst="roundRect">
            <a:avLst>
              <a:gd name="adj"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3" name="Content Placeholder 1">
            <a:extLst>
              <a:ext uri="{FF2B5EF4-FFF2-40B4-BE49-F238E27FC236}">
                <a16:creationId xmlns:a16="http://schemas.microsoft.com/office/drawing/2014/main" id="{044AE0F4-372B-7177-0495-E13218977BB5}"/>
              </a:ext>
            </a:extLst>
          </p:cNvPr>
          <p:cNvSpPr txBox="1">
            <a:spLocks/>
          </p:cNvSpPr>
          <p:nvPr/>
        </p:nvSpPr>
        <p:spPr>
          <a:xfrm>
            <a:off x="292380" y="4302960"/>
            <a:ext cx="2739360" cy="1036385"/>
          </a:xfrm>
          <a:prstGeom prst="rect">
            <a:avLst/>
          </a:prstGeom>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400" b="1" noProof="1">
                <a:solidFill>
                  <a:schemeClr val="bg1">
                    <a:lumMod val="85000"/>
                  </a:schemeClr>
                </a:solidFill>
                <a:latin typeface="Consolas" panose="020B0609020204030204" pitchFamily="49" charset="0"/>
                <a:cs typeface="Consolas" panose="020B0609020204030204" pitchFamily="49" charset="0"/>
              </a:rPr>
              <a:t>Main Frames</a:t>
            </a:r>
          </a:p>
          <a:p>
            <a:pPr algn="just">
              <a:lnSpc>
                <a:spcPct val="100000"/>
              </a:lnSpc>
              <a:spcBef>
                <a:spcPts val="0"/>
              </a:spcBef>
            </a:pPr>
            <a:endParaRPr lang="en-US" sz="300" b="1" noProof="1">
              <a:solidFill>
                <a:schemeClr val="bg1">
                  <a:lumMod val="85000"/>
                </a:schemeClr>
              </a:solidFill>
            </a:endParaRPr>
          </a:p>
          <a:p>
            <a:pPr algn="just">
              <a:lnSpc>
                <a:spcPct val="100000"/>
              </a:lnSpc>
              <a:spcBef>
                <a:spcPts val="0"/>
              </a:spcBef>
            </a:pPr>
            <a:r>
              <a:rPr lang="en-US" sz="1050" b="1" noProof="1">
                <a:solidFill>
                  <a:schemeClr val="bg1">
                    <a:lumMod val="85000"/>
                  </a:schemeClr>
                </a:solidFill>
              </a:rPr>
              <a:t>Contains Main Characters</a:t>
            </a:r>
          </a:p>
          <a:p>
            <a:pPr algn="just">
              <a:lnSpc>
                <a:spcPct val="100000"/>
              </a:lnSpc>
              <a:spcBef>
                <a:spcPts val="0"/>
              </a:spcBef>
            </a:pPr>
            <a:r>
              <a:rPr lang="en-US" sz="1000" noProof="1">
                <a:solidFill>
                  <a:schemeClr val="bg1">
                    <a:lumMod val="85000"/>
                  </a:schemeClr>
                </a:solidFill>
              </a:rPr>
              <a:t>Frames featuring key characters from the plot.</a:t>
            </a:r>
          </a:p>
          <a:p>
            <a:pPr algn="just">
              <a:lnSpc>
                <a:spcPct val="100000"/>
              </a:lnSpc>
              <a:spcBef>
                <a:spcPts val="0"/>
              </a:spcBef>
            </a:pPr>
            <a:endParaRPr lang="en-US" sz="200" noProof="1">
              <a:solidFill>
                <a:schemeClr val="bg1">
                  <a:lumMod val="85000"/>
                </a:schemeClr>
              </a:solidFill>
            </a:endParaRPr>
          </a:p>
          <a:p>
            <a:pPr algn="just">
              <a:lnSpc>
                <a:spcPct val="100000"/>
              </a:lnSpc>
              <a:spcBef>
                <a:spcPts val="0"/>
              </a:spcBef>
            </a:pPr>
            <a:r>
              <a:rPr lang="en-US" sz="1050" b="1" noProof="1">
                <a:solidFill>
                  <a:schemeClr val="bg1">
                    <a:lumMod val="85000"/>
                  </a:schemeClr>
                </a:solidFill>
              </a:rPr>
              <a:t>Easily Recognizable</a:t>
            </a:r>
          </a:p>
          <a:p>
            <a:pPr algn="just">
              <a:lnSpc>
                <a:spcPct val="100000"/>
              </a:lnSpc>
              <a:spcBef>
                <a:spcPts val="0"/>
              </a:spcBef>
            </a:pPr>
            <a:r>
              <a:rPr lang="en-US" sz="1000" noProof="1">
                <a:solidFill>
                  <a:schemeClr val="bg1">
                    <a:lumMod val="85000"/>
                  </a:schemeClr>
                </a:solidFill>
              </a:rPr>
              <a:t>Identifiable to viewers who saw the movie.</a:t>
            </a:r>
          </a:p>
        </p:txBody>
      </p:sp>
      <p:pic>
        <p:nvPicPr>
          <p:cNvPr id="6" name="Picture 5">
            <a:extLst>
              <a:ext uri="{FF2B5EF4-FFF2-40B4-BE49-F238E27FC236}">
                <a16:creationId xmlns:a16="http://schemas.microsoft.com/office/drawing/2014/main" id="{680174F8-74B5-94EB-79FD-B917BFA575B7}"/>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Lst>
          </a:blip>
          <a:srcRect l="16658" r="1"/>
          <a:stretch/>
        </p:blipFill>
        <p:spPr>
          <a:xfrm>
            <a:off x="-1445994" y="4364602"/>
            <a:ext cx="1726349" cy="918998"/>
          </a:xfrm>
          <a:prstGeom prst="rect">
            <a:avLst/>
          </a:prstGeom>
          <a:ln w="12700">
            <a:solidFill>
              <a:schemeClr val="tx1"/>
            </a:solidFill>
          </a:ln>
        </p:spPr>
      </p:pic>
      <p:sp>
        <p:nvSpPr>
          <p:cNvPr id="7" name="Rounded Rectangle 6">
            <a:extLst>
              <a:ext uri="{FF2B5EF4-FFF2-40B4-BE49-F238E27FC236}">
                <a16:creationId xmlns:a16="http://schemas.microsoft.com/office/drawing/2014/main" id="{86B0014E-B598-9608-28E6-FEABA6735079}"/>
              </a:ext>
            </a:extLst>
          </p:cNvPr>
          <p:cNvSpPr/>
          <p:nvPr/>
        </p:nvSpPr>
        <p:spPr>
          <a:xfrm>
            <a:off x="-1511096" y="5367682"/>
            <a:ext cx="4542554" cy="1041408"/>
          </a:xfrm>
          <a:prstGeom prst="roundRect">
            <a:avLst>
              <a:gd name="adj"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5" name="Content Placeholder 1">
            <a:extLst>
              <a:ext uri="{FF2B5EF4-FFF2-40B4-BE49-F238E27FC236}">
                <a16:creationId xmlns:a16="http://schemas.microsoft.com/office/drawing/2014/main" id="{39AFB42F-A076-2747-46EF-CF0D8AD6BFCC}"/>
              </a:ext>
            </a:extLst>
          </p:cNvPr>
          <p:cNvSpPr txBox="1">
            <a:spLocks/>
          </p:cNvSpPr>
          <p:nvPr/>
        </p:nvSpPr>
        <p:spPr>
          <a:xfrm>
            <a:off x="292380" y="5382540"/>
            <a:ext cx="2739360" cy="1036385"/>
          </a:xfrm>
          <a:prstGeom prst="rect">
            <a:avLst/>
          </a:prstGeom>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400" b="1" noProof="1">
                <a:solidFill>
                  <a:schemeClr val="bg1">
                    <a:lumMod val="85000"/>
                  </a:schemeClr>
                </a:solidFill>
                <a:latin typeface="Consolas" panose="020B0609020204030204" pitchFamily="49" charset="0"/>
                <a:cs typeface="Consolas" panose="020B0609020204030204" pitchFamily="49" charset="0"/>
              </a:rPr>
              <a:t>Neutral Frames</a:t>
            </a:r>
          </a:p>
          <a:p>
            <a:pPr algn="just">
              <a:lnSpc>
                <a:spcPct val="100000"/>
              </a:lnSpc>
              <a:spcBef>
                <a:spcPts val="0"/>
              </a:spcBef>
            </a:pPr>
            <a:endParaRPr lang="en-US" sz="300" b="1" noProof="1">
              <a:solidFill>
                <a:schemeClr val="bg1">
                  <a:lumMod val="85000"/>
                </a:schemeClr>
              </a:solidFill>
            </a:endParaRPr>
          </a:p>
          <a:p>
            <a:pPr algn="just">
              <a:lnSpc>
                <a:spcPct val="100000"/>
              </a:lnSpc>
              <a:spcBef>
                <a:spcPts val="0"/>
              </a:spcBef>
            </a:pPr>
            <a:r>
              <a:rPr lang="en-US" sz="1050" b="1" noProof="1">
                <a:solidFill>
                  <a:schemeClr val="bg1">
                    <a:lumMod val="85000"/>
                  </a:schemeClr>
                </a:solidFill>
              </a:rPr>
              <a:t>Background / Neutral Elements</a:t>
            </a:r>
          </a:p>
          <a:p>
            <a:pPr algn="just">
              <a:lnSpc>
                <a:spcPct val="100000"/>
              </a:lnSpc>
              <a:spcBef>
                <a:spcPts val="0"/>
              </a:spcBef>
            </a:pPr>
            <a:r>
              <a:rPr lang="en-US" sz="1000" noProof="1">
                <a:solidFill>
                  <a:schemeClr val="bg1">
                    <a:lumMod val="85000"/>
                  </a:schemeClr>
                </a:solidFill>
              </a:rPr>
              <a:t>Neutral visuals like landscapes or objects.</a:t>
            </a:r>
          </a:p>
          <a:p>
            <a:pPr algn="just">
              <a:lnSpc>
                <a:spcPct val="100000"/>
              </a:lnSpc>
              <a:spcBef>
                <a:spcPts val="0"/>
              </a:spcBef>
            </a:pPr>
            <a:endParaRPr lang="en-US" sz="200" noProof="1">
              <a:solidFill>
                <a:schemeClr val="bg1">
                  <a:lumMod val="85000"/>
                </a:schemeClr>
              </a:solidFill>
            </a:endParaRPr>
          </a:p>
          <a:p>
            <a:pPr algn="just">
              <a:lnSpc>
                <a:spcPct val="100000"/>
              </a:lnSpc>
              <a:spcBef>
                <a:spcPts val="0"/>
              </a:spcBef>
            </a:pPr>
            <a:r>
              <a:rPr lang="en-US" sz="1050" b="1" noProof="1">
                <a:solidFill>
                  <a:schemeClr val="bg1">
                    <a:lumMod val="85000"/>
                  </a:schemeClr>
                </a:solidFill>
              </a:rPr>
              <a:t>Hardly Recognizable</a:t>
            </a:r>
          </a:p>
          <a:p>
            <a:pPr algn="just">
              <a:lnSpc>
                <a:spcPct val="100000"/>
              </a:lnSpc>
              <a:spcBef>
                <a:spcPts val="0"/>
              </a:spcBef>
            </a:pPr>
            <a:r>
              <a:rPr lang="en-US" sz="1000" noProof="1">
                <a:solidFill>
                  <a:schemeClr val="bg1">
                    <a:lumMod val="85000"/>
                  </a:schemeClr>
                </a:solidFill>
              </a:rPr>
              <a:t>Frames not easily tied to the movie's narrative.</a:t>
            </a:r>
            <a:endParaRPr lang="en-US" sz="1000" b="1" noProof="1">
              <a:solidFill>
                <a:schemeClr val="bg1">
                  <a:lumMod val="85000"/>
                </a:schemeClr>
              </a:solidFill>
            </a:endParaRPr>
          </a:p>
        </p:txBody>
      </p:sp>
      <p:pic>
        <p:nvPicPr>
          <p:cNvPr id="16" name="Picture 15" descr="A group of people walking in a city&#10;&#10;AI-generated content may be incorrect.">
            <a:extLst>
              <a:ext uri="{FF2B5EF4-FFF2-40B4-BE49-F238E27FC236}">
                <a16:creationId xmlns:a16="http://schemas.microsoft.com/office/drawing/2014/main" id="{1D648CFE-0E34-CB8D-4723-65FD095FD8B0}"/>
              </a:ext>
            </a:extLst>
          </p:cNvPr>
          <p:cNvPicPr>
            <a:picLocks/>
          </p:cNvPicPr>
          <p:nvPr/>
        </p:nvPicPr>
        <p:blipFill>
          <a:blip r:embed="rId5">
            <a:duotone>
              <a:schemeClr val="bg2">
                <a:shade val="45000"/>
                <a:satMod val="135000"/>
              </a:schemeClr>
              <a:prstClr val="white"/>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14970" t="5709" r="6328" b="1469"/>
          <a:stretch/>
        </p:blipFill>
        <p:spPr>
          <a:xfrm>
            <a:off x="-1446276" y="5435241"/>
            <a:ext cx="1726348" cy="923544"/>
          </a:xfrm>
          <a:prstGeom prst="rect">
            <a:avLst/>
          </a:prstGeom>
          <a:ln w="12700">
            <a:solidFill>
              <a:srgbClr val="3A3A3A"/>
            </a:solidFill>
          </a:ln>
        </p:spPr>
      </p:pic>
      <p:sp>
        <p:nvSpPr>
          <p:cNvPr id="8" name="TextBox 7">
            <a:extLst>
              <a:ext uri="{FF2B5EF4-FFF2-40B4-BE49-F238E27FC236}">
                <a16:creationId xmlns:a16="http://schemas.microsoft.com/office/drawing/2014/main" id="{6B240812-41B3-5016-7192-93DE19EBF00B}"/>
              </a:ext>
            </a:extLst>
          </p:cNvPr>
          <p:cNvSpPr txBox="1"/>
          <p:nvPr/>
        </p:nvSpPr>
        <p:spPr>
          <a:xfrm>
            <a:off x="3009325" y="3934626"/>
            <a:ext cx="2909224" cy="338554"/>
          </a:xfrm>
          <a:prstGeom prst="rect">
            <a:avLst/>
          </a:prstGeom>
          <a:noFill/>
        </p:spPr>
        <p:txBody>
          <a:bodyPr wrap="square">
            <a:spAutoFit/>
          </a:bodyPr>
          <a:lstStyle/>
          <a:p>
            <a:pPr algn="ctr"/>
            <a:r>
              <a:rPr lang="en-US" sz="1600" noProof="1">
                <a:solidFill>
                  <a:schemeClr val="bg1">
                    <a:lumMod val="85000"/>
                  </a:schemeClr>
                </a:solidFill>
                <a:latin typeface="Calibri" panose="020F0502020204030204" pitchFamily="34" charset="0"/>
                <a:cs typeface="Calibri" panose="020F0502020204030204" pitchFamily="34" charset="0"/>
              </a:rPr>
              <a:t>Build</a:t>
            </a:r>
            <a:r>
              <a:rPr lang="en-US" sz="1600" b="1" noProof="1">
                <a:solidFill>
                  <a:schemeClr val="bg1">
                    <a:lumMod val="85000"/>
                  </a:schemeClr>
                </a:solidFill>
                <a:latin typeface="Calibri" panose="020F0502020204030204" pitchFamily="34" charset="0"/>
                <a:cs typeface="Calibri" panose="020F0502020204030204" pitchFamily="34" charset="0"/>
              </a:rPr>
              <a:t> </a:t>
            </a:r>
            <a:r>
              <a:rPr lang="en-US" sz="1600" noProof="1">
                <a:solidFill>
                  <a:schemeClr val="bg1">
                    <a:lumMod val="85000"/>
                  </a:schemeClr>
                </a:solidFill>
                <a:latin typeface="Calibri" panose="020F0502020204030204" pitchFamily="34" charset="0"/>
                <a:cs typeface="Calibri" panose="020F0502020204030204" pitchFamily="34" charset="0"/>
              </a:rPr>
              <a:t>MovieTection</a:t>
            </a:r>
            <a:r>
              <a:rPr lang="en-US" sz="1600" b="1" noProof="1">
                <a:solidFill>
                  <a:schemeClr val="bg1">
                    <a:lumMod val="85000"/>
                  </a:schemeClr>
                </a:solidFill>
                <a:latin typeface="Calibri" panose="020F0502020204030204" pitchFamily="34" charset="0"/>
                <a:cs typeface="Calibri" panose="020F0502020204030204" pitchFamily="34" charset="0"/>
              </a:rPr>
              <a:t> Dataset</a:t>
            </a:r>
          </a:p>
        </p:txBody>
      </p:sp>
      <p:sp>
        <p:nvSpPr>
          <p:cNvPr id="41" name="Rounded Rectangle 40">
            <a:extLst>
              <a:ext uri="{FF2B5EF4-FFF2-40B4-BE49-F238E27FC236}">
                <a16:creationId xmlns:a16="http://schemas.microsoft.com/office/drawing/2014/main" id="{80E4632C-4237-E5FE-3745-BE1F7E0D9B04}"/>
              </a:ext>
            </a:extLst>
          </p:cNvPr>
          <p:cNvSpPr/>
          <p:nvPr/>
        </p:nvSpPr>
        <p:spPr>
          <a:xfrm>
            <a:off x="4506474" y="4246799"/>
            <a:ext cx="1288267" cy="591416"/>
          </a:xfrm>
          <a:prstGeom prst="roundRect">
            <a:avLst>
              <a:gd name="adj" fmla="val 1434"/>
            </a:avLst>
          </a:prstGeom>
          <a:solidFill>
            <a:srgbClr val="E7E7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42" name="Group 41">
            <a:extLst>
              <a:ext uri="{FF2B5EF4-FFF2-40B4-BE49-F238E27FC236}">
                <a16:creationId xmlns:a16="http://schemas.microsoft.com/office/drawing/2014/main" id="{BAC1EAEF-BBF2-1FB0-BDAB-41426821E310}"/>
              </a:ext>
            </a:extLst>
          </p:cNvPr>
          <p:cNvGrpSpPr/>
          <p:nvPr/>
        </p:nvGrpSpPr>
        <p:grpSpPr>
          <a:xfrm>
            <a:off x="4831297" y="4464561"/>
            <a:ext cx="638618" cy="330078"/>
            <a:chOff x="6050099" y="1657385"/>
            <a:chExt cx="638618" cy="330078"/>
          </a:xfrm>
        </p:grpSpPr>
        <p:pic>
          <p:nvPicPr>
            <p:cNvPr id="44" name="Picture 43">
              <a:extLst>
                <a:ext uri="{FF2B5EF4-FFF2-40B4-BE49-F238E27FC236}">
                  <a16:creationId xmlns:a16="http://schemas.microsoft.com/office/drawing/2014/main" id="{1583E5E6-02AC-10F6-055C-71265D9F6FF4}"/>
                </a:ext>
              </a:extLst>
            </p:cNvPr>
            <p:cNvPicPr>
              <a:picLocks noChangeAspect="1"/>
            </p:cNvPicPr>
            <p:nvPr/>
          </p:nvPicPr>
          <p:blipFill>
            <a:blip r:embed="rId7">
              <a:duotone>
                <a:schemeClr val="bg2">
                  <a:shade val="45000"/>
                  <a:satMod val="135000"/>
                </a:schemeClr>
                <a:prstClr val="white"/>
              </a:duotone>
            </a:blip>
            <a:stretch>
              <a:fillRect/>
            </a:stretch>
          </p:blipFill>
          <p:spPr>
            <a:xfrm>
              <a:off x="6050099" y="1657385"/>
              <a:ext cx="330078" cy="330078"/>
            </a:xfrm>
            <a:prstGeom prst="rect">
              <a:avLst/>
            </a:prstGeom>
          </p:spPr>
        </p:pic>
        <p:pic>
          <p:nvPicPr>
            <p:cNvPr id="45" name="Picture 44">
              <a:extLst>
                <a:ext uri="{FF2B5EF4-FFF2-40B4-BE49-F238E27FC236}">
                  <a16:creationId xmlns:a16="http://schemas.microsoft.com/office/drawing/2014/main" id="{39B856F1-702D-0C1D-23A9-310293B08820}"/>
                </a:ext>
              </a:extLst>
            </p:cNvPr>
            <p:cNvPicPr>
              <a:picLocks noChangeAspect="1"/>
            </p:cNvPicPr>
            <p:nvPr/>
          </p:nvPicPr>
          <p:blipFill>
            <a:blip r:embed="rId7">
              <a:duotone>
                <a:schemeClr val="bg2">
                  <a:shade val="45000"/>
                  <a:satMod val="135000"/>
                </a:schemeClr>
                <a:prstClr val="white"/>
              </a:duotone>
            </a:blip>
            <a:stretch>
              <a:fillRect/>
            </a:stretch>
          </p:blipFill>
          <p:spPr>
            <a:xfrm>
              <a:off x="6202781" y="1657385"/>
              <a:ext cx="330078" cy="330078"/>
            </a:xfrm>
            <a:prstGeom prst="rect">
              <a:avLst/>
            </a:prstGeom>
          </p:spPr>
        </p:pic>
        <p:pic>
          <p:nvPicPr>
            <p:cNvPr id="46" name="Picture 45">
              <a:extLst>
                <a:ext uri="{FF2B5EF4-FFF2-40B4-BE49-F238E27FC236}">
                  <a16:creationId xmlns:a16="http://schemas.microsoft.com/office/drawing/2014/main" id="{11765434-C3BC-0EA9-7FC5-344FB49E41A7}"/>
                </a:ext>
              </a:extLst>
            </p:cNvPr>
            <p:cNvPicPr>
              <a:picLocks noChangeAspect="1"/>
            </p:cNvPicPr>
            <p:nvPr/>
          </p:nvPicPr>
          <p:blipFill>
            <a:blip r:embed="rId7">
              <a:duotone>
                <a:schemeClr val="bg2">
                  <a:shade val="45000"/>
                  <a:satMod val="135000"/>
                </a:schemeClr>
                <a:prstClr val="white"/>
              </a:duotone>
            </a:blip>
            <a:stretch>
              <a:fillRect/>
            </a:stretch>
          </p:blipFill>
          <p:spPr>
            <a:xfrm>
              <a:off x="6358639" y="1657385"/>
              <a:ext cx="330078" cy="330078"/>
            </a:xfrm>
            <a:prstGeom prst="rect">
              <a:avLst/>
            </a:prstGeom>
          </p:spPr>
        </p:pic>
      </p:grpSp>
      <p:sp>
        <p:nvSpPr>
          <p:cNvPr id="43" name="TextBox 42">
            <a:extLst>
              <a:ext uri="{FF2B5EF4-FFF2-40B4-BE49-F238E27FC236}">
                <a16:creationId xmlns:a16="http://schemas.microsoft.com/office/drawing/2014/main" id="{3C1808E6-2DC2-E2BD-B860-051F5C2E4683}"/>
              </a:ext>
            </a:extLst>
          </p:cNvPr>
          <p:cNvSpPr txBox="1"/>
          <p:nvPr/>
        </p:nvSpPr>
        <p:spPr>
          <a:xfrm>
            <a:off x="4865914" y="4245207"/>
            <a:ext cx="569387" cy="261610"/>
          </a:xfrm>
          <a:prstGeom prst="rect">
            <a:avLst/>
          </a:prstGeom>
          <a:noFill/>
        </p:spPr>
        <p:txBody>
          <a:bodyPr wrap="none" rtlCol="0">
            <a:spAutoFit/>
          </a:bodyPr>
          <a:lstStyle/>
          <a:p>
            <a:r>
              <a:rPr lang="en-US" sz="1100" b="1" noProof="1">
                <a:solidFill>
                  <a:schemeClr val="bg1">
                    <a:lumMod val="85000"/>
                  </a:schemeClr>
                </a:solidFill>
                <a:latin typeface="Consolas" panose="020B0609020204030204" pitchFamily="49" charset="0"/>
                <a:cs typeface="Consolas" panose="020B0609020204030204" pitchFamily="49" charset="0"/>
              </a:rPr>
              <a:t>Clean</a:t>
            </a:r>
          </a:p>
        </p:txBody>
      </p:sp>
      <p:sp>
        <p:nvSpPr>
          <p:cNvPr id="48" name="Rounded Rectangle 47">
            <a:extLst>
              <a:ext uri="{FF2B5EF4-FFF2-40B4-BE49-F238E27FC236}">
                <a16:creationId xmlns:a16="http://schemas.microsoft.com/office/drawing/2014/main" id="{60680C71-9878-FB63-4097-5DCDE6A9ADB4}"/>
              </a:ext>
            </a:extLst>
          </p:cNvPr>
          <p:cNvSpPr/>
          <p:nvPr/>
        </p:nvSpPr>
        <p:spPr>
          <a:xfrm flipH="1">
            <a:off x="3227445" y="4246799"/>
            <a:ext cx="1289999" cy="591416"/>
          </a:xfrm>
          <a:prstGeom prst="roundRect">
            <a:avLst>
              <a:gd name="adj" fmla="val 1434"/>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49" name="Group 48">
            <a:extLst>
              <a:ext uri="{FF2B5EF4-FFF2-40B4-BE49-F238E27FC236}">
                <a16:creationId xmlns:a16="http://schemas.microsoft.com/office/drawing/2014/main" id="{5A2BBDAC-1670-6E76-FC32-E0CD7FA89FEF}"/>
              </a:ext>
            </a:extLst>
          </p:cNvPr>
          <p:cNvGrpSpPr/>
          <p:nvPr/>
        </p:nvGrpSpPr>
        <p:grpSpPr>
          <a:xfrm>
            <a:off x="3548373" y="4464367"/>
            <a:ext cx="648143" cy="330078"/>
            <a:chOff x="6050099" y="1657385"/>
            <a:chExt cx="648143" cy="330078"/>
          </a:xfrm>
        </p:grpSpPr>
        <p:pic>
          <p:nvPicPr>
            <p:cNvPr id="51" name="Picture 50">
              <a:extLst>
                <a:ext uri="{FF2B5EF4-FFF2-40B4-BE49-F238E27FC236}">
                  <a16:creationId xmlns:a16="http://schemas.microsoft.com/office/drawing/2014/main" id="{4F9173A0-E29D-77B3-EB04-CAF5811306CE}"/>
                </a:ext>
              </a:extLst>
            </p:cNvPr>
            <p:cNvPicPr>
              <a:picLocks noChangeAspect="1"/>
            </p:cNvPicPr>
            <p:nvPr/>
          </p:nvPicPr>
          <p:blipFill>
            <a:blip r:embed="rId7">
              <a:duotone>
                <a:schemeClr val="bg2">
                  <a:shade val="45000"/>
                  <a:satMod val="135000"/>
                </a:schemeClr>
                <a:prstClr val="white"/>
              </a:duotone>
            </a:blip>
            <a:stretch>
              <a:fillRect/>
            </a:stretch>
          </p:blipFill>
          <p:spPr>
            <a:xfrm>
              <a:off x="6050099" y="1657385"/>
              <a:ext cx="330078" cy="330078"/>
            </a:xfrm>
            <a:prstGeom prst="rect">
              <a:avLst/>
            </a:prstGeom>
          </p:spPr>
        </p:pic>
        <p:pic>
          <p:nvPicPr>
            <p:cNvPr id="52" name="Picture 51">
              <a:extLst>
                <a:ext uri="{FF2B5EF4-FFF2-40B4-BE49-F238E27FC236}">
                  <a16:creationId xmlns:a16="http://schemas.microsoft.com/office/drawing/2014/main" id="{3BA4E0ED-E92B-B041-9262-E44357396CB3}"/>
                </a:ext>
              </a:extLst>
            </p:cNvPr>
            <p:cNvPicPr>
              <a:picLocks noChangeAspect="1"/>
            </p:cNvPicPr>
            <p:nvPr/>
          </p:nvPicPr>
          <p:blipFill>
            <a:blip r:embed="rId7">
              <a:duotone>
                <a:schemeClr val="bg2">
                  <a:shade val="45000"/>
                  <a:satMod val="135000"/>
                </a:schemeClr>
                <a:prstClr val="white"/>
              </a:duotone>
            </a:blip>
            <a:stretch>
              <a:fillRect/>
            </a:stretch>
          </p:blipFill>
          <p:spPr>
            <a:xfrm>
              <a:off x="6209131" y="1657385"/>
              <a:ext cx="330078" cy="330078"/>
            </a:xfrm>
            <a:prstGeom prst="rect">
              <a:avLst/>
            </a:prstGeom>
          </p:spPr>
        </p:pic>
        <p:pic>
          <p:nvPicPr>
            <p:cNvPr id="53" name="Picture 52">
              <a:extLst>
                <a:ext uri="{FF2B5EF4-FFF2-40B4-BE49-F238E27FC236}">
                  <a16:creationId xmlns:a16="http://schemas.microsoft.com/office/drawing/2014/main" id="{06BFE8C9-B59D-5AD5-F675-20E012801B69}"/>
                </a:ext>
              </a:extLst>
            </p:cNvPr>
            <p:cNvPicPr>
              <a:picLocks noChangeAspect="1"/>
            </p:cNvPicPr>
            <p:nvPr/>
          </p:nvPicPr>
          <p:blipFill>
            <a:blip r:embed="rId7">
              <a:duotone>
                <a:schemeClr val="bg2">
                  <a:shade val="45000"/>
                  <a:satMod val="135000"/>
                </a:schemeClr>
                <a:prstClr val="white"/>
              </a:duotone>
            </a:blip>
            <a:stretch>
              <a:fillRect/>
            </a:stretch>
          </p:blipFill>
          <p:spPr>
            <a:xfrm>
              <a:off x="6368164" y="1657385"/>
              <a:ext cx="330078" cy="330078"/>
            </a:xfrm>
            <a:prstGeom prst="rect">
              <a:avLst/>
            </a:prstGeom>
          </p:spPr>
        </p:pic>
      </p:grpSp>
      <p:sp>
        <p:nvSpPr>
          <p:cNvPr id="50" name="TextBox 49">
            <a:extLst>
              <a:ext uri="{FF2B5EF4-FFF2-40B4-BE49-F238E27FC236}">
                <a16:creationId xmlns:a16="http://schemas.microsoft.com/office/drawing/2014/main" id="{C61CCE2C-A723-FF84-A025-4ED20D6B3E4B}"/>
              </a:ext>
            </a:extLst>
          </p:cNvPr>
          <p:cNvSpPr txBox="1"/>
          <p:nvPr/>
        </p:nvSpPr>
        <p:spPr>
          <a:xfrm>
            <a:off x="3510807" y="4244731"/>
            <a:ext cx="723275" cy="261610"/>
          </a:xfrm>
          <a:prstGeom prst="rect">
            <a:avLst/>
          </a:prstGeom>
          <a:noFill/>
        </p:spPr>
        <p:txBody>
          <a:bodyPr wrap="none" rtlCol="0">
            <a:spAutoFit/>
          </a:bodyPr>
          <a:lstStyle/>
          <a:p>
            <a:r>
              <a:rPr lang="en-US" sz="1100" b="1" noProof="1">
                <a:solidFill>
                  <a:schemeClr val="bg1">
                    <a:lumMod val="85000"/>
                  </a:schemeClr>
                </a:solidFill>
                <a:latin typeface="Consolas" panose="020B0609020204030204" pitchFamily="49" charset="0"/>
                <a:cs typeface="Consolas" panose="020B0609020204030204" pitchFamily="49" charset="0"/>
              </a:rPr>
              <a:t>Suspect</a:t>
            </a:r>
          </a:p>
        </p:txBody>
      </p:sp>
      <p:sp>
        <p:nvSpPr>
          <p:cNvPr id="56" name="Oval 55">
            <a:extLst>
              <a:ext uri="{FF2B5EF4-FFF2-40B4-BE49-F238E27FC236}">
                <a16:creationId xmlns:a16="http://schemas.microsoft.com/office/drawing/2014/main" id="{EA8FDD23-50F7-CFED-393A-7CC70A8979D0}"/>
              </a:ext>
            </a:extLst>
          </p:cNvPr>
          <p:cNvSpPr/>
          <p:nvPr/>
        </p:nvSpPr>
        <p:spPr>
          <a:xfrm>
            <a:off x="4490695" y="4819497"/>
            <a:ext cx="45719" cy="45719"/>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3FEF5CAD-88A1-02BC-4EB6-C414117293AC}"/>
                  </a:ext>
                </a:extLst>
              </p:cNvPr>
              <p:cNvSpPr txBox="1"/>
              <p:nvPr/>
            </p:nvSpPr>
            <p:spPr>
              <a:xfrm>
                <a:off x="5589875" y="4690473"/>
                <a:ext cx="239746" cy="2000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700" i="1" noProof="1" dirty="0">
                          <a:solidFill>
                            <a:schemeClr val="bg1">
                              <a:lumMod val="85000"/>
                            </a:schemeClr>
                          </a:solidFill>
                          <a:latin typeface="Cambria Math" panose="02040503050406030204" pitchFamily="18" charset="0"/>
                        </a:rPr>
                        <m:t>𝑡</m:t>
                      </m:r>
                    </m:oMath>
                  </m:oMathPara>
                </a14:m>
                <a:endParaRPr lang="en-US" sz="1000" noProof="1">
                  <a:solidFill>
                    <a:schemeClr val="bg1">
                      <a:lumMod val="85000"/>
                    </a:schemeClr>
                  </a:solidFill>
                </a:endParaRPr>
              </a:p>
            </p:txBody>
          </p:sp>
        </mc:Choice>
        <mc:Fallback>
          <p:sp>
            <p:nvSpPr>
              <p:cNvPr id="57" name="TextBox 56">
                <a:extLst>
                  <a:ext uri="{FF2B5EF4-FFF2-40B4-BE49-F238E27FC236}">
                    <a16:creationId xmlns:a16="http://schemas.microsoft.com/office/drawing/2014/main" id="{3FEF5CAD-88A1-02BC-4EB6-C414117293AC}"/>
                  </a:ext>
                </a:extLst>
              </p:cNvPr>
              <p:cNvSpPr txBox="1">
                <a:spLocks noRot="1" noChangeAspect="1" noMove="1" noResize="1" noEditPoints="1" noAdjustHandles="1" noChangeArrowheads="1" noChangeShapeType="1" noTextEdit="1"/>
              </p:cNvSpPr>
              <p:nvPr/>
            </p:nvSpPr>
            <p:spPr>
              <a:xfrm>
                <a:off x="5589875" y="4690473"/>
                <a:ext cx="239746" cy="200055"/>
              </a:xfrm>
              <a:prstGeom prst="rect">
                <a:avLst/>
              </a:prstGeom>
              <a:blipFill>
                <a:blip r:embed="rId8"/>
                <a:stretch>
                  <a:fillRect/>
                </a:stretch>
              </a:blipFill>
            </p:spPr>
            <p:txBody>
              <a:bodyPr/>
              <a:lstStyle/>
              <a:p>
                <a:r>
                  <a:rPr lang="en-US">
                    <a:noFill/>
                  </a:rPr>
                  <a:t> </a:t>
                </a:r>
              </a:p>
            </p:txBody>
          </p:sp>
        </mc:Fallback>
      </mc:AlternateContent>
      <p:cxnSp>
        <p:nvCxnSpPr>
          <p:cNvPr id="59" name="Straight Arrow Connector 58">
            <a:extLst>
              <a:ext uri="{FF2B5EF4-FFF2-40B4-BE49-F238E27FC236}">
                <a16:creationId xmlns:a16="http://schemas.microsoft.com/office/drawing/2014/main" id="{6D99341D-8D6E-1461-B0B6-095A41615236}"/>
              </a:ext>
            </a:extLst>
          </p:cNvPr>
          <p:cNvCxnSpPr>
            <a:cxnSpLocks/>
          </p:cNvCxnSpPr>
          <p:nvPr/>
        </p:nvCxnSpPr>
        <p:spPr>
          <a:xfrm>
            <a:off x="3213795" y="4842227"/>
            <a:ext cx="2574096" cy="0"/>
          </a:xfrm>
          <a:prstGeom prst="straightConnector1">
            <a:avLst/>
          </a:prstGeom>
          <a:ln w="9525">
            <a:solidFill>
              <a:schemeClr val="tx1">
                <a:lumMod val="65000"/>
                <a:lumOff val="35000"/>
              </a:schemeClr>
            </a:solidFill>
            <a:headEnd type="none" w="med" len="med"/>
            <a:tailEnd type="triangle" w="sm" len="sm"/>
          </a:ln>
        </p:spPr>
        <p:style>
          <a:lnRef idx="1">
            <a:schemeClr val="dk1"/>
          </a:lnRef>
          <a:fillRef idx="0">
            <a:schemeClr val="dk1"/>
          </a:fillRef>
          <a:effectRef idx="0">
            <a:schemeClr val="dk1"/>
          </a:effectRef>
          <a:fontRef idx="minor">
            <a:schemeClr val="tx1"/>
          </a:fontRef>
        </p:style>
      </p:cxnSp>
      <p:sp>
        <p:nvSpPr>
          <p:cNvPr id="61" name="Rectangle 60">
            <a:extLst>
              <a:ext uri="{FF2B5EF4-FFF2-40B4-BE49-F238E27FC236}">
                <a16:creationId xmlns:a16="http://schemas.microsoft.com/office/drawing/2014/main" id="{5E325922-34B2-64E5-3E18-151E0AA77A22}"/>
              </a:ext>
            </a:extLst>
          </p:cNvPr>
          <p:cNvSpPr/>
          <p:nvPr/>
        </p:nvSpPr>
        <p:spPr>
          <a:xfrm>
            <a:off x="3276824" y="4888884"/>
            <a:ext cx="2481366" cy="668801"/>
          </a:xfrm>
          <a:prstGeom prst="rect">
            <a:avLst/>
          </a:prstGeom>
          <a:solidFill>
            <a:srgbClr val="F2F2F2"/>
          </a:solidFill>
          <a:ln w="1270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62" name="TextBox 61">
            <a:extLst>
              <a:ext uri="{FF2B5EF4-FFF2-40B4-BE49-F238E27FC236}">
                <a16:creationId xmlns:a16="http://schemas.microsoft.com/office/drawing/2014/main" id="{4ADB92DC-2D16-C019-D557-BB64A6180B53}"/>
              </a:ext>
            </a:extLst>
          </p:cNvPr>
          <p:cNvSpPr txBox="1"/>
          <p:nvPr/>
        </p:nvSpPr>
        <p:spPr>
          <a:xfrm>
            <a:off x="3565973" y="4890656"/>
            <a:ext cx="1947672" cy="253916"/>
          </a:xfrm>
          <a:prstGeom prst="rect">
            <a:avLst/>
          </a:prstGeom>
          <a:noFill/>
        </p:spPr>
        <p:txBody>
          <a:bodyPr wrap="square" rtlCol="0">
            <a:spAutoFit/>
          </a:bodyPr>
          <a:lstStyle/>
          <a:p>
            <a:pPr algn="ctr"/>
            <a:r>
              <a:rPr lang="en-US" sz="1050" b="1" noProof="1">
                <a:solidFill>
                  <a:schemeClr val="bg1">
                    <a:lumMod val="85000"/>
                  </a:schemeClr>
                </a:solidFill>
                <a:latin typeface="Consolas" panose="020B0609020204030204" pitchFamily="49" charset="0"/>
                <a:cs typeface="Consolas" panose="020B0609020204030204" pitchFamily="49" charset="0"/>
              </a:rPr>
              <a:t>Box Office Hits</a:t>
            </a:r>
          </a:p>
        </p:txBody>
      </p:sp>
      <p:sp>
        <p:nvSpPr>
          <p:cNvPr id="63" name="TextBox 62">
            <a:extLst>
              <a:ext uri="{FF2B5EF4-FFF2-40B4-BE49-F238E27FC236}">
                <a16:creationId xmlns:a16="http://schemas.microsoft.com/office/drawing/2014/main" id="{40557F2D-B293-8532-1D5A-BF4EAB3545E9}"/>
              </a:ext>
            </a:extLst>
          </p:cNvPr>
          <p:cNvSpPr txBox="1"/>
          <p:nvPr/>
        </p:nvSpPr>
        <p:spPr>
          <a:xfrm>
            <a:off x="3725856" y="5114353"/>
            <a:ext cx="1942660" cy="400110"/>
          </a:xfrm>
          <a:prstGeom prst="rect">
            <a:avLst/>
          </a:prstGeom>
          <a:noFill/>
        </p:spPr>
        <p:txBody>
          <a:bodyPr wrap="square" rtlCol="0">
            <a:spAutoFit/>
          </a:bodyPr>
          <a:lstStyle/>
          <a:p>
            <a:r>
              <a:rPr lang="en-US" sz="1000" noProof="1">
                <a:solidFill>
                  <a:schemeClr val="bg1">
                    <a:lumMod val="85000"/>
                  </a:schemeClr>
                </a:solidFill>
              </a:rPr>
              <a:t>50 Suspect | 50 Clean</a:t>
            </a:r>
          </a:p>
          <a:p>
            <a:r>
              <a:rPr lang="en-US" sz="1000" noProof="1">
                <a:solidFill>
                  <a:schemeClr val="bg1">
                    <a:lumMod val="85000"/>
                  </a:schemeClr>
                </a:solidFill>
              </a:rPr>
              <a:t>At least $200M Worldwide B.O.</a:t>
            </a:r>
          </a:p>
        </p:txBody>
      </p:sp>
      <p:grpSp>
        <p:nvGrpSpPr>
          <p:cNvPr id="68" name="Group 67">
            <a:extLst>
              <a:ext uri="{FF2B5EF4-FFF2-40B4-BE49-F238E27FC236}">
                <a16:creationId xmlns:a16="http://schemas.microsoft.com/office/drawing/2014/main" id="{F3F7D5F4-74EF-74C6-C956-537ADB40C6BD}"/>
              </a:ext>
            </a:extLst>
          </p:cNvPr>
          <p:cNvGrpSpPr/>
          <p:nvPr/>
        </p:nvGrpSpPr>
        <p:grpSpPr>
          <a:xfrm>
            <a:off x="3291606" y="5053334"/>
            <a:ext cx="446923" cy="463334"/>
            <a:chOff x="6052611" y="2467615"/>
            <a:chExt cx="446923" cy="463334"/>
          </a:xfrm>
          <a:solidFill>
            <a:srgbClr val="E7E7E7"/>
          </a:solidFill>
        </p:grpSpPr>
        <p:sp>
          <p:nvSpPr>
            <p:cNvPr id="69" name="Freeform 68">
              <a:extLst>
                <a:ext uri="{FF2B5EF4-FFF2-40B4-BE49-F238E27FC236}">
                  <a16:creationId xmlns:a16="http://schemas.microsoft.com/office/drawing/2014/main" id="{985AD20D-DB62-07B9-0F86-2245179CAC98}"/>
                </a:ext>
              </a:extLst>
            </p:cNvPr>
            <p:cNvSpPr/>
            <p:nvPr/>
          </p:nvSpPr>
          <p:spPr>
            <a:xfrm rot="10800000">
              <a:off x="6410820" y="2537200"/>
              <a:ext cx="88714" cy="343027"/>
            </a:xfrm>
            <a:custGeom>
              <a:avLst/>
              <a:gdLst>
                <a:gd name="connsiteX0" fmla="*/ 0 w 118078"/>
                <a:gd name="connsiteY0" fmla="*/ 0 h 456570"/>
                <a:gd name="connsiteX1" fmla="*/ 118079 w 118078"/>
                <a:gd name="connsiteY1" fmla="*/ 0 h 456570"/>
                <a:gd name="connsiteX2" fmla="*/ 118079 w 118078"/>
                <a:gd name="connsiteY2" fmla="*/ 456571 h 456570"/>
                <a:gd name="connsiteX3" fmla="*/ 0 w 118078"/>
                <a:gd name="connsiteY3" fmla="*/ 456571 h 456570"/>
              </a:gdLst>
              <a:ahLst/>
              <a:cxnLst>
                <a:cxn ang="0">
                  <a:pos x="connsiteX0" y="connsiteY0"/>
                </a:cxn>
                <a:cxn ang="0">
                  <a:pos x="connsiteX1" y="connsiteY1"/>
                </a:cxn>
                <a:cxn ang="0">
                  <a:pos x="connsiteX2" y="connsiteY2"/>
                </a:cxn>
                <a:cxn ang="0">
                  <a:pos x="connsiteX3" y="connsiteY3"/>
                </a:cxn>
              </a:cxnLst>
              <a:rect l="l" t="t" r="r" b="b"/>
              <a:pathLst>
                <a:path w="118078" h="456570">
                  <a:moveTo>
                    <a:pt x="0" y="0"/>
                  </a:moveTo>
                  <a:lnTo>
                    <a:pt x="118079" y="0"/>
                  </a:lnTo>
                  <a:lnTo>
                    <a:pt x="118079" y="456571"/>
                  </a:lnTo>
                  <a:lnTo>
                    <a:pt x="0" y="456571"/>
                  </a:lnTo>
                  <a:close/>
                </a:path>
              </a:pathLst>
            </a:custGeom>
            <a:grpFill/>
            <a:ln w="7838" cap="flat">
              <a:noFill/>
              <a:prstDash val="solid"/>
              <a:miter/>
            </a:ln>
          </p:spPr>
          <p:txBody>
            <a:bodyPr rtlCol="0" anchor="ctr"/>
            <a:lstStyle/>
            <a:p>
              <a:endParaRPr lang="en-US" noProof="1"/>
            </a:p>
          </p:txBody>
        </p:sp>
        <p:sp>
          <p:nvSpPr>
            <p:cNvPr id="70" name="Freeform 69">
              <a:extLst>
                <a:ext uri="{FF2B5EF4-FFF2-40B4-BE49-F238E27FC236}">
                  <a16:creationId xmlns:a16="http://schemas.microsoft.com/office/drawing/2014/main" id="{9D78896B-B00A-431C-D03A-798FD85B7DE9}"/>
                </a:ext>
              </a:extLst>
            </p:cNvPr>
            <p:cNvSpPr/>
            <p:nvPr/>
          </p:nvSpPr>
          <p:spPr>
            <a:xfrm rot="10800000">
              <a:off x="6286620" y="2655486"/>
              <a:ext cx="88714" cy="224742"/>
            </a:xfrm>
            <a:custGeom>
              <a:avLst/>
              <a:gdLst>
                <a:gd name="connsiteX0" fmla="*/ 0 w 118078"/>
                <a:gd name="connsiteY0" fmla="*/ 0 h 299132"/>
                <a:gd name="connsiteX1" fmla="*/ 118079 w 118078"/>
                <a:gd name="connsiteY1" fmla="*/ 0 h 299132"/>
                <a:gd name="connsiteX2" fmla="*/ 118079 w 118078"/>
                <a:gd name="connsiteY2" fmla="*/ 299132 h 299132"/>
                <a:gd name="connsiteX3" fmla="*/ 0 w 118078"/>
                <a:gd name="connsiteY3" fmla="*/ 299132 h 299132"/>
              </a:gdLst>
              <a:ahLst/>
              <a:cxnLst>
                <a:cxn ang="0">
                  <a:pos x="connsiteX0" y="connsiteY0"/>
                </a:cxn>
                <a:cxn ang="0">
                  <a:pos x="connsiteX1" y="connsiteY1"/>
                </a:cxn>
                <a:cxn ang="0">
                  <a:pos x="connsiteX2" y="connsiteY2"/>
                </a:cxn>
                <a:cxn ang="0">
                  <a:pos x="connsiteX3" y="connsiteY3"/>
                </a:cxn>
              </a:cxnLst>
              <a:rect l="l" t="t" r="r" b="b"/>
              <a:pathLst>
                <a:path w="118078" h="299132">
                  <a:moveTo>
                    <a:pt x="0" y="0"/>
                  </a:moveTo>
                  <a:lnTo>
                    <a:pt x="118079" y="0"/>
                  </a:lnTo>
                  <a:lnTo>
                    <a:pt x="118079" y="299132"/>
                  </a:lnTo>
                  <a:lnTo>
                    <a:pt x="0" y="299132"/>
                  </a:lnTo>
                  <a:close/>
                </a:path>
              </a:pathLst>
            </a:custGeom>
            <a:grpFill/>
            <a:ln w="7838" cap="flat">
              <a:noFill/>
              <a:prstDash val="solid"/>
              <a:miter/>
            </a:ln>
          </p:spPr>
          <p:txBody>
            <a:bodyPr rtlCol="0" anchor="ctr"/>
            <a:lstStyle/>
            <a:p>
              <a:endParaRPr lang="en-US" noProof="1"/>
            </a:p>
          </p:txBody>
        </p:sp>
        <p:sp>
          <p:nvSpPr>
            <p:cNvPr id="71" name="Freeform 70">
              <a:extLst>
                <a:ext uri="{FF2B5EF4-FFF2-40B4-BE49-F238E27FC236}">
                  <a16:creationId xmlns:a16="http://schemas.microsoft.com/office/drawing/2014/main" id="{47830E39-821F-50C7-6369-0B6364173FAF}"/>
                </a:ext>
              </a:extLst>
            </p:cNvPr>
            <p:cNvSpPr/>
            <p:nvPr/>
          </p:nvSpPr>
          <p:spPr>
            <a:xfrm rot="10800000">
              <a:off x="6162420" y="2761943"/>
              <a:ext cx="88714" cy="118285"/>
            </a:xfrm>
            <a:custGeom>
              <a:avLst/>
              <a:gdLst>
                <a:gd name="connsiteX0" fmla="*/ 0 w 118078"/>
                <a:gd name="connsiteY0" fmla="*/ 0 h 157438"/>
                <a:gd name="connsiteX1" fmla="*/ 118079 w 118078"/>
                <a:gd name="connsiteY1" fmla="*/ 0 h 157438"/>
                <a:gd name="connsiteX2" fmla="*/ 118079 w 118078"/>
                <a:gd name="connsiteY2" fmla="*/ 157438 h 157438"/>
                <a:gd name="connsiteX3" fmla="*/ 0 w 118078"/>
                <a:gd name="connsiteY3" fmla="*/ 157438 h 157438"/>
              </a:gdLst>
              <a:ahLst/>
              <a:cxnLst>
                <a:cxn ang="0">
                  <a:pos x="connsiteX0" y="connsiteY0"/>
                </a:cxn>
                <a:cxn ang="0">
                  <a:pos x="connsiteX1" y="connsiteY1"/>
                </a:cxn>
                <a:cxn ang="0">
                  <a:pos x="connsiteX2" y="connsiteY2"/>
                </a:cxn>
                <a:cxn ang="0">
                  <a:pos x="connsiteX3" y="connsiteY3"/>
                </a:cxn>
              </a:cxnLst>
              <a:rect l="l" t="t" r="r" b="b"/>
              <a:pathLst>
                <a:path w="118078" h="157438">
                  <a:moveTo>
                    <a:pt x="0" y="0"/>
                  </a:moveTo>
                  <a:lnTo>
                    <a:pt x="118079" y="0"/>
                  </a:lnTo>
                  <a:lnTo>
                    <a:pt x="118079" y="157438"/>
                  </a:lnTo>
                  <a:lnTo>
                    <a:pt x="0" y="157438"/>
                  </a:lnTo>
                  <a:close/>
                </a:path>
              </a:pathLst>
            </a:custGeom>
            <a:grpFill/>
            <a:ln w="7838" cap="flat">
              <a:noFill/>
              <a:prstDash val="solid"/>
              <a:miter/>
            </a:ln>
          </p:spPr>
          <p:txBody>
            <a:bodyPr rtlCol="0" anchor="ctr"/>
            <a:lstStyle/>
            <a:p>
              <a:endParaRPr lang="en-US" noProof="1"/>
            </a:p>
          </p:txBody>
        </p:sp>
        <p:sp>
          <p:nvSpPr>
            <p:cNvPr id="72" name="Freeform 71">
              <a:extLst>
                <a:ext uri="{FF2B5EF4-FFF2-40B4-BE49-F238E27FC236}">
                  <a16:creationId xmlns:a16="http://schemas.microsoft.com/office/drawing/2014/main" id="{071B8BB3-8F16-C5F4-D617-8D8D35B7238E}"/>
                </a:ext>
              </a:extLst>
            </p:cNvPr>
            <p:cNvSpPr/>
            <p:nvPr/>
          </p:nvSpPr>
          <p:spPr>
            <a:xfrm>
              <a:off x="6159996" y="2537200"/>
              <a:ext cx="191682" cy="191681"/>
            </a:xfrm>
            <a:custGeom>
              <a:avLst/>
              <a:gdLst>
                <a:gd name="connsiteX0" fmla="*/ 255128 w 255128"/>
                <a:gd name="connsiteY0" fmla="*/ 108160 h 255128"/>
                <a:gd name="connsiteX1" fmla="*/ 255128 w 255128"/>
                <a:gd name="connsiteY1" fmla="*/ 0 h 255128"/>
                <a:gd name="connsiteX2" fmla="*/ 146968 w 255128"/>
                <a:gd name="connsiteY2" fmla="*/ 0 h 255128"/>
                <a:gd name="connsiteX3" fmla="*/ 189949 w 255128"/>
                <a:gd name="connsiteY3" fmla="*/ 42981 h 255128"/>
                <a:gd name="connsiteX4" fmla="*/ 0 w 255128"/>
                <a:gd name="connsiteY4" fmla="*/ 232930 h 255128"/>
                <a:gd name="connsiteX5" fmla="*/ 22199 w 255128"/>
                <a:gd name="connsiteY5" fmla="*/ 255128 h 255128"/>
                <a:gd name="connsiteX6" fmla="*/ 212148 w 255128"/>
                <a:gd name="connsiteY6" fmla="*/ 65258 h 255128"/>
                <a:gd name="connsiteX7" fmla="*/ 255128 w 255128"/>
                <a:gd name="connsiteY7" fmla="*/ 108160 h 25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128" h="255128">
                  <a:moveTo>
                    <a:pt x="255128" y="108160"/>
                  </a:moveTo>
                  <a:lnTo>
                    <a:pt x="255128" y="0"/>
                  </a:lnTo>
                  <a:lnTo>
                    <a:pt x="146968" y="0"/>
                  </a:lnTo>
                  <a:lnTo>
                    <a:pt x="189949" y="42981"/>
                  </a:lnTo>
                  <a:lnTo>
                    <a:pt x="0" y="232930"/>
                  </a:lnTo>
                  <a:lnTo>
                    <a:pt x="22199" y="255128"/>
                  </a:lnTo>
                  <a:lnTo>
                    <a:pt x="212148" y="65258"/>
                  </a:lnTo>
                  <a:lnTo>
                    <a:pt x="255128" y="108160"/>
                  </a:lnTo>
                  <a:close/>
                </a:path>
              </a:pathLst>
            </a:custGeom>
            <a:grpFill/>
            <a:ln w="7838" cap="flat">
              <a:noFill/>
              <a:prstDash val="solid"/>
              <a:miter/>
            </a:ln>
          </p:spPr>
          <p:txBody>
            <a:bodyPr rtlCol="0" anchor="ctr"/>
            <a:lstStyle/>
            <a:p>
              <a:endParaRPr lang="en-US" noProof="1"/>
            </a:p>
          </p:txBody>
        </p:sp>
        <p:sp>
          <p:nvSpPr>
            <p:cNvPr id="73" name="TextBox 72">
              <a:extLst>
                <a:ext uri="{FF2B5EF4-FFF2-40B4-BE49-F238E27FC236}">
                  <a16:creationId xmlns:a16="http://schemas.microsoft.com/office/drawing/2014/main" id="{669302AB-2281-BD69-0456-6C650BFBBACB}"/>
                </a:ext>
              </a:extLst>
            </p:cNvPr>
            <p:cNvSpPr txBox="1"/>
            <p:nvPr/>
          </p:nvSpPr>
          <p:spPr>
            <a:xfrm>
              <a:off x="6052611" y="2467615"/>
              <a:ext cx="260008" cy="261610"/>
            </a:xfrm>
            <a:prstGeom prst="rect">
              <a:avLst/>
            </a:prstGeom>
            <a:noFill/>
          </p:spPr>
          <p:txBody>
            <a:bodyPr wrap="none" rtlCol="0">
              <a:spAutoFit/>
            </a:bodyPr>
            <a:lstStyle/>
            <a:p>
              <a:r>
                <a:rPr lang="en-US" sz="1100" noProof="1">
                  <a:solidFill>
                    <a:schemeClr val="bg1">
                      <a:lumMod val="85000"/>
                    </a:schemeClr>
                  </a:solidFill>
                </a:rPr>
                <a:t>$</a:t>
              </a:r>
              <a:endParaRPr lang="en-US" noProof="1">
                <a:solidFill>
                  <a:schemeClr val="bg1">
                    <a:lumMod val="85000"/>
                  </a:schemeClr>
                </a:solidFill>
              </a:endParaRPr>
            </a:p>
          </p:txBody>
        </p:sp>
        <p:sp>
          <p:nvSpPr>
            <p:cNvPr id="74" name="Freeform 73">
              <a:extLst>
                <a:ext uri="{FF2B5EF4-FFF2-40B4-BE49-F238E27FC236}">
                  <a16:creationId xmlns:a16="http://schemas.microsoft.com/office/drawing/2014/main" id="{5A426548-EC0B-9202-AF2F-D320968E06F3}"/>
                </a:ext>
              </a:extLst>
            </p:cNvPr>
            <p:cNvSpPr/>
            <p:nvPr/>
          </p:nvSpPr>
          <p:spPr>
            <a:xfrm>
              <a:off x="6091449" y="2516950"/>
              <a:ext cx="408085" cy="413999"/>
            </a:xfrm>
            <a:custGeom>
              <a:avLst/>
              <a:gdLst>
                <a:gd name="connsiteX0" fmla="*/ 47231 w 543161"/>
                <a:gd name="connsiteY0" fmla="*/ 0 h 551033"/>
                <a:gd name="connsiteX1" fmla="*/ 0 w 543161"/>
                <a:gd name="connsiteY1" fmla="*/ 0 h 551033"/>
                <a:gd name="connsiteX2" fmla="*/ 0 w 543161"/>
                <a:gd name="connsiteY2" fmla="*/ 551033 h 551033"/>
                <a:gd name="connsiteX3" fmla="*/ 543162 w 543161"/>
                <a:gd name="connsiteY3" fmla="*/ 551033 h 551033"/>
                <a:gd name="connsiteX4" fmla="*/ 543162 w 543161"/>
                <a:gd name="connsiteY4" fmla="*/ 503802 h 551033"/>
                <a:gd name="connsiteX5" fmla="*/ 47231 w 543161"/>
                <a:gd name="connsiteY5" fmla="*/ 503802 h 551033"/>
                <a:gd name="connsiteX6" fmla="*/ 47231 w 543161"/>
                <a:gd name="connsiteY6" fmla="*/ 0 h 551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161" h="551033">
                  <a:moveTo>
                    <a:pt x="47231" y="0"/>
                  </a:moveTo>
                  <a:lnTo>
                    <a:pt x="0" y="0"/>
                  </a:lnTo>
                  <a:lnTo>
                    <a:pt x="0" y="551033"/>
                  </a:lnTo>
                  <a:lnTo>
                    <a:pt x="543162" y="551033"/>
                  </a:lnTo>
                  <a:lnTo>
                    <a:pt x="543162" y="503802"/>
                  </a:lnTo>
                  <a:lnTo>
                    <a:pt x="47231" y="503802"/>
                  </a:lnTo>
                  <a:lnTo>
                    <a:pt x="47231" y="0"/>
                  </a:lnTo>
                  <a:close/>
                </a:path>
              </a:pathLst>
            </a:custGeom>
            <a:grpFill/>
            <a:ln w="7838" cap="flat">
              <a:noFill/>
              <a:prstDash val="solid"/>
              <a:miter/>
            </a:ln>
          </p:spPr>
          <p:txBody>
            <a:bodyPr rtlCol="0" anchor="ctr"/>
            <a:lstStyle/>
            <a:p>
              <a:endParaRPr lang="en-US" noProof="1"/>
            </a:p>
          </p:txBody>
        </p:sp>
      </p:grpSp>
      <p:grpSp>
        <p:nvGrpSpPr>
          <p:cNvPr id="85" name="Group 84">
            <a:extLst>
              <a:ext uri="{FF2B5EF4-FFF2-40B4-BE49-F238E27FC236}">
                <a16:creationId xmlns:a16="http://schemas.microsoft.com/office/drawing/2014/main" id="{BDD12BB6-448D-F87C-1F3E-FED1CD9835F8}"/>
              </a:ext>
            </a:extLst>
          </p:cNvPr>
          <p:cNvGrpSpPr/>
          <p:nvPr/>
        </p:nvGrpSpPr>
        <p:grpSpPr>
          <a:xfrm>
            <a:off x="3240707" y="5649278"/>
            <a:ext cx="2679240" cy="676090"/>
            <a:chOff x="5907707" y="2982278"/>
            <a:chExt cx="2679240" cy="676090"/>
          </a:xfrm>
        </p:grpSpPr>
        <p:sp>
          <p:nvSpPr>
            <p:cNvPr id="80" name="Rectangle 79">
              <a:extLst>
                <a:ext uri="{FF2B5EF4-FFF2-40B4-BE49-F238E27FC236}">
                  <a16:creationId xmlns:a16="http://schemas.microsoft.com/office/drawing/2014/main" id="{9CA3EE4E-2D3C-EBB1-83F8-90DA95B3A91E}"/>
                </a:ext>
              </a:extLst>
            </p:cNvPr>
            <p:cNvSpPr/>
            <p:nvPr/>
          </p:nvSpPr>
          <p:spPr>
            <a:xfrm>
              <a:off x="5945886" y="2982278"/>
              <a:ext cx="2468647" cy="676090"/>
            </a:xfrm>
            <a:prstGeom prst="rect">
              <a:avLst/>
            </a:prstGeom>
            <a:solidFill>
              <a:srgbClr val="F2F2F2"/>
            </a:solidFill>
            <a:ln w="1270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81" name="TextBox 80">
              <a:extLst>
                <a:ext uri="{FF2B5EF4-FFF2-40B4-BE49-F238E27FC236}">
                  <a16:creationId xmlns:a16="http://schemas.microsoft.com/office/drawing/2014/main" id="{84001095-1054-8000-8168-A22DCCEDD82E}"/>
                </a:ext>
              </a:extLst>
            </p:cNvPr>
            <p:cNvSpPr txBox="1"/>
            <p:nvPr/>
          </p:nvSpPr>
          <p:spPr>
            <a:xfrm>
              <a:off x="6014359" y="2983921"/>
              <a:ext cx="2468647" cy="253916"/>
            </a:xfrm>
            <a:prstGeom prst="rect">
              <a:avLst/>
            </a:prstGeom>
            <a:noFill/>
          </p:spPr>
          <p:txBody>
            <a:bodyPr wrap="square" rtlCol="0">
              <a:spAutoFit/>
            </a:bodyPr>
            <a:lstStyle/>
            <a:p>
              <a:pPr algn="ctr"/>
              <a:r>
                <a:rPr lang="en-US" sz="1050" b="1" noProof="1">
                  <a:solidFill>
                    <a:schemeClr val="bg1">
                      <a:lumMod val="85000"/>
                    </a:schemeClr>
                  </a:solidFill>
                  <a:latin typeface="Consolas" panose="020B0609020204030204" pitchFamily="49" charset="0"/>
                  <a:cs typeface="Consolas" panose="020B0609020204030204" pitchFamily="49" charset="0"/>
                </a:rPr>
                <a:t>Data</a:t>
              </a:r>
              <a:r>
                <a:rPr lang="en-US" sz="500" b="1" noProof="1">
                  <a:solidFill>
                    <a:schemeClr val="bg1">
                      <a:lumMod val="85000"/>
                    </a:schemeClr>
                  </a:solidFill>
                  <a:latin typeface="Consolas" panose="020B0609020204030204" pitchFamily="49" charset="0"/>
                  <a:cs typeface="Consolas" panose="020B0609020204030204" pitchFamily="49" charset="0"/>
                </a:rPr>
                <a:t> </a:t>
              </a:r>
              <a:r>
                <a:rPr lang="en-US" sz="1050" b="1" noProof="1">
                  <a:solidFill>
                    <a:schemeClr val="bg1">
                      <a:lumMod val="85000"/>
                    </a:schemeClr>
                  </a:solidFill>
                  <a:latin typeface="Consolas" panose="020B0609020204030204" pitchFamily="49" charset="0"/>
                  <a:cs typeface="Consolas" panose="020B0609020204030204" pitchFamily="49" charset="0"/>
                </a:rPr>
                <a:t>Properties</a:t>
              </a:r>
            </a:p>
          </p:txBody>
        </p:sp>
        <p:pic>
          <p:nvPicPr>
            <p:cNvPr id="82" name="Graphic 81" descr="Film strip with solid fill">
              <a:extLst>
                <a:ext uri="{FF2B5EF4-FFF2-40B4-BE49-F238E27FC236}">
                  <a16:creationId xmlns:a16="http://schemas.microsoft.com/office/drawing/2014/main" id="{8F5086C5-502B-468C-3F69-AAF8A7A4BCE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07707" y="3114293"/>
              <a:ext cx="516155" cy="516155"/>
            </a:xfrm>
            <a:prstGeom prst="rect">
              <a:avLst/>
            </a:prstGeom>
          </p:spPr>
        </p:pic>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18F0827-FC67-FC27-8E33-4106749D0EC2}"/>
                    </a:ext>
                  </a:extLst>
                </p:cNvPr>
                <p:cNvSpPr txBox="1"/>
                <p:nvPr/>
              </p:nvSpPr>
              <p:spPr>
                <a:xfrm>
                  <a:off x="6268797" y="3203805"/>
                  <a:ext cx="2318150" cy="400110"/>
                </a:xfrm>
                <a:prstGeom prst="rect">
                  <a:avLst/>
                </a:prstGeom>
                <a:noFill/>
              </p:spPr>
              <p:txBody>
                <a:bodyPr wrap="square" rtlCol="0">
                  <a:spAutoFit/>
                </a:bodyPr>
                <a:lstStyle/>
                <a:p>
                  <a:r>
                    <a:rPr lang="en-US" sz="1000" noProof="1">
                      <a:solidFill>
                        <a:schemeClr val="bg1">
                          <a:lumMod val="85000"/>
                        </a:schemeClr>
                      </a:solidFill>
                    </a:rPr>
                    <a:t>100 Main </a:t>
                  </a:r>
                  <a14:m>
                    <m:oMath xmlns:m="http://schemas.openxmlformats.org/officeDocument/2006/math">
                      <m:r>
                        <a:rPr lang="en-US" sz="1000" i="1" noProof="1" dirty="0">
                          <a:solidFill>
                            <a:schemeClr val="bg1">
                              <a:lumMod val="85000"/>
                            </a:schemeClr>
                          </a:solidFill>
                          <a:latin typeface="Cambria Math" panose="02040503050406030204" pitchFamily="18" charset="0"/>
                          <a:ea typeface="Cambria Math" panose="02040503050406030204" pitchFamily="18" charset="0"/>
                        </a:rPr>
                        <m:t>∧</m:t>
                      </m:r>
                    </m:oMath>
                  </a14:m>
                  <a:r>
                    <a:rPr lang="en-US" sz="1000" noProof="1">
                      <a:solidFill>
                        <a:schemeClr val="bg1">
                          <a:lumMod val="85000"/>
                        </a:schemeClr>
                      </a:solidFill>
                    </a:rPr>
                    <a:t> 40 Neutral Frames</a:t>
                  </a:r>
                  <a:r>
                    <a:rPr lang="en-US" sz="500" noProof="1">
                      <a:solidFill>
                        <a:schemeClr val="bg1">
                          <a:lumMod val="85000"/>
                        </a:schemeClr>
                      </a:solidFill>
                    </a:rPr>
                    <a:t> </a:t>
                  </a:r>
                  <a:r>
                    <a:rPr lang="en-US" sz="1000" noProof="1">
                      <a:solidFill>
                        <a:schemeClr val="bg1">
                          <a:lumMod val="85000"/>
                        </a:schemeClr>
                      </a:solidFill>
                    </a:rPr>
                    <a:t>/</a:t>
                  </a:r>
                  <a:r>
                    <a:rPr lang="en-US" sz="500" noProof="1">
                      <a:solidFill>
                        <a:schemeClr val="bg1">
                          <a:lumMod val="85000"/>
                        </a:schemeClr>
                      </a:solidFill>
                    </a:rPr>
                    <a:t> </a:t>
                  </a:r>
                  <a:r>
                    <a:rPr lang="en-US" sz="1000" noProof="1">
                      <a:solidFill>
                        <a:schemeClr val="bg1">
                          <a:lumMod val="85000"/>
                        </a:schemeClr>
                      </a:solidFill>
                    </a:rPr>
                    <a:t>Movie</a:t>
                  </a:r>
                </a:p>
                <a:p>
                  <a:r>
                    <a:rPr lang="en-US" sz="1000" noProof="1">
                      <a:solidFill>
                        <a:schemeClr val="bg1">
                          <a:lumMod val="85000"/>
                        </a:schemeClr>
                      </a:solidFill>
                    </a:rPr>
                    <a:t>Detailed VLM Caption / Frame</a:t>
                  </a:r>
                </a:p>
              </p:txBody>
            </p:sp>
          </mc:Choice>
          <mc:Fallback xmlns="">
            <p:sp>
              <p:nvSpPr>
                <p:cNvPr id="83" name="TextBox 82">
                  <a:extLst>
                    <a:ext uri="{FF2B5EF4-FFF2-40B4-BE49-F238E27FC236}">
                      <a16:creationId xmlns:a16="http://schemas.microsoft.com/office/drawing/2014/main" id="{618F0827-FC67-FC27-8E33-4106749D0EC2}"/>
                    </a:ext>
                  </a:extLst>
                </p:cNvPr>
                <p:cNvSpPr txBox="1">
                  <a:spLocks noRot="1" noChangeAspect="1" noMove="1" noResize="1" noEditPoints="1" noAdjustHandles="1" noChangeArrowheads="1" noChangeShapeType="1" noTextEdit="1"/>
                </p:cNvSpPr>
                <p:nvPr/>
              </p:nvSpPr>
              <p:spPr>
                <a:xfrm>
                  <a:off x="6268797" y="3203805"/>
                  <a:ext cx="2318150" cy="400110"/>
                </a:xfrm>
                <a:prstGeom prst="rect">
                  <a:avLst/>
                </a:prstGeom>
                <a:blipFill>
                  <a:blip r:embed="rId11"/>
                  <a:stretch>
                    <a:fillRect b="-9375"/>
                  </a:stretch>
                </a:blipFill>
              </p:spPr>
              <p:txBody>
                <a:bodyPr/>
                <a:lstStyle/>
                <a:p>
                  <a:r>
                    <a:rPr lang="en-US">
                      <a:noFill/>
                    </a:rPr>
                    <a:t> </a:t>
                  </a:r>
                </a:p>
              </p:txBody>
            </p:sp>
          </mc:Fallback>
        </mc:AlternateContent>
        <p:sp>
          <p:nvSpPr>
            <p:cNvPr id="84" name="AutoShape 2" descr="{\displaystyle \mathbb {E} }">
              <a:extLst>
                <a:ext uri="{FF2B5EF4-FFF2-40B4-BE49-F238E27FC236}">
                  <a16:creationId xmlns:a16="http://schemas.microsoft.com/office/drawing/2014/main" id="{11C129A0-D1A4-D331-168B-6B2BC42A6B9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noProof="1"/>
            </a:p>
          </p:txBody>
        </p:sp>
      </p:grpSp>
      <p:sp>
        <p:nvSpPr>
          <p:cNvPr id="20" name="Rounded Rectangle 19">
            <a:extLst>
              <a:ext uri="{FF2B5EF4-FFF2-40B4-BE49-F238E27FC236}">
                <a16:creationId xmlns:a16="http://schemas.microsoft.com/office/drawing/2014/main" id="{D7A37898-DA80-0F3E-0866-DCAA4F27C0C9}"/>
              </a:ext>
            </a:extLst>
          </p:cNvPr>
          <p:cNvSpPr/>
          <p:nvPr/>
        </p:nvSpPr>
        <p:spPr>
          <a:xfrm>
            <a:off x="5977582" y="4320527"/>
            <a:ext cx="1782993" cy="585454"/>
          </a:xfrm>
          <a:prstGeom prst="roundRect">
            <a:avLst>
              <a:gd name="adj" fmla="val 0"/>
            </a:avLst>
          </a:prstGeom>
          <a:solidFill>
            <a:srgbClr val="0D3512">
              <a:alpha val="9804"/>
            </a:srgbClr>
          </a:solidFill>
          <a:ln w="19050">
            <a:solidFill>
              <a:schemeClr val="tx1">
                <a:lumMod val="85000"/>
                <a:lumOff val="1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noProof="1">
                <a:solidFill>
                  <a:schemeClr val="tx1"/>
                </a:solidFill>
                <a:latin typeface="Consolas" panose="020B0609020204030204" pitchFamily="49" charset="0"/>
                <a:cs typeface="Consolas" panose="020B0609020204030204" pitchFamily="49" charset="0"/>
              </a:rPr>
              <a:t>Query</a:t>
            </a:r>
          </a:p>
          <a:p>
            <a:pPr algn="ctr"/>
            <a:r>
              <a:rPr lang="en-US" sz="1050" i="1" noProof="1">
                <a:solidFill>
                  <a:schemeClr val="tx1"/>
                </a:solidFill>
              </a:rPr>
              <a:t>Q: “What movie is this frame / description from?”</a:t>
            </a:r>
          </a:p>
        </p:txBody>
      </p:sp>
      <mc:AlternateContent xmlns:mc="http://schemas.openxmlformats.org/markup-compatibility/2006">
        <mc:Choice xmlns:a14="http://schemas.microsoft.com/office/drawing/2010/main" Requires="a14">
          <p:sp>
            <p:nvSpPr>
              <p:cNvPr id="21" name="Rectangle 20">
                <a:extLst>
                  <a:ext uri="{FF2B5EF4-FFF2-40B4-BE49-F238E27FC236}">
                    <a16:creationId xmlns:a16="http://schemas.microsoft.com/office/drawing/2014/main" id="{CD368D90-2A4E-6809-BCBA-5126BB8A2845}"/>
                  </a:ext>
                </a:extLst>
              </p:cNvPr>
              <p:cNvSpPr/>
              <p:nvPr/>
            </p:nvSpPr>
            <p:spPr>
              <a:xfrm>
                <a:off x="7829102" y="4320528"/>
                <a:ext cx="660300" cy="245523"/>
              </a:xfrm>
              <a:prstGeom prst="rect">
                <a:avLst/>
              </a:prstGeom>
              <a:solidFill>
                <a:srgbClr val="13501B">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noProof="1">
                    <a:solidFill>
                      <a:schemeClr val="tx1"/>
                    </a:solidFill>
                  </a:rPr>
                  <a:t>IMG </a:t>
                </a:r>
                <a14:m>
                  <m:oMath xmlns:m="http://schemas.openxmlformats.org/officeDocument/2006/math">
                    <m:r>
                      <a:rPr lang="en-US" sz="1100" i="1" noProof="1" dirty="0">
                        <a:solidFill>
                          <a:schemeClr val="tx1"/>
                        </a:solidFill>
                        <a:latin typeface="Cambria Math" panose="02040503050406030204" pitchFamily="18" charset="0"/>
                      </a:rPr>
                      <m:t>𝑖</m:t>
                    </m:r>
                  </m:oMath>
                </a14:m>
                <a:endParaRPr lang="en-US" sz="1400" noProof="1">
                  <a:solidFill>
                    <a:schemeClr val="tx1"/>
                  </a:solidFill>
                </a:endParaRPr>
              </a:p>
            </p:txBody>
          </p:sp>
        </mc:Choice>
        <mc:Fallback>
          <p:sp>
            <p:nvSpPr>
              <p:cNvPr id="21" name="Rectangle 20">
                <a:extLst>
                  <a:ext uri="{FF2B5EF4-FFF2-40B4-BE49-F238E27FC236}">
                    <a16:creationId xmlns:a16="http://schemas.microsoft.com/office/drawing/2014/main" id="{CD368D90-2A4E-6809-BCBA-5126BB8A2845}"/>
                  </a:ext>
                </a:extLst>
              </p:cNvPr>
              <p:cNvSpPr>
                <a:spLocks noRot="1" noChangeAspect="1" noMove="1" noResize="1" noEditPoints="1" noAdjustHandles="1" noChangeArrowheads="1" noChangeShapeType="1" noTextEdit="1"/>
              </p:cNvSpPr>
              <p:nvPr/>
            </p:nvSpPr>
            <p:spPr>
              <a:xfrm>
                <a:off x="7829102" y="4320528"/>
                <a:ext cx="660300" cy="245523"/>
              </a:xfrm>
              <a:prstGeom prst="rect">
                <a:avLst/>
              </a:prstGeom>
              <a:blipFill>
                <a:blip r:embed="rId12"/>
                <a:stretch>
                  <a:fillRect b="-13636"/>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7C94E370-AC3E-AB8F-B9AF-55ACFE77E7A8}"/>
              </a:ext>
            </a:extLst>
          </p:cNvPr>
          <p:cNvSpPr txBox="1"/>
          <p:nvPr/>
        </p:nvSpPr>
        <p:spPr>
          <a:xfrm>
            <a:off x="5987102" y="5359435"/>
            <a:ext cx="817516" cy="276999"/>
          </a:xfrm>
          <a:prstGeom prst="rect">
            <a:avLst/>
          </a:prstGeom>
          <a:noFill/>
        </p:spPr>
        <p:txBody>
          <a:bodyPr wrap="square">
            <a:spAutoFit/>
          </a:bodyPr>
          <a:lstStyle/>
          <a:p>
            <a:pPr algn="ctr"/>
            <a:r>
              <a:rPr lang="en-US" sz="1200" noProof="1">
                <a:solidFill>
                  <a:schemeClr val="bg1"/>
                </a:solidFill>
                <a:latin typeface="+mj-lt"/>
                <a:cs typeface="Calibri" panose="020F0502020204030204" pitchFamily="34" charset="0"/>
              </a:rPr>
              <a:t>ChatGPT</a:t>
            </a:r>
            <a:endParaRPr lang="en-US" sz="1200" noProof="1">
              <a:solidFill>
                <a:schemeClr val="bg1"/>
              </a:solidFill>
              <a:latin typeface="+mj-lt"/>
            </a:endParaRPr>
          </a:p>
        </p:txBody>
      </p:sp>
      <p:sp>
        <p:nvSpPr>
          <p:cNvPr id="24" name="Rounded Rectangle 23">
            <a:extLst>
              <a:ext uri="{FF2B5EF4-FFF2-40B4-BE49-F238E27FC236}">
                <a16:creationId xmlns:a16="http://schemas.microsoft.com/office/drawing/2014/main" id="{88DBA6BE-4829-4F6A-7AC8-02D6B8DFE979}"/>
              </a:ext>
            </a:extLst>
          </p:cNvPr>
          <p:cNvSpPr/>
          <p:nvPr/>
        </p:nvSpPr>
        <p:spPr>
          <a:xfrm>
            <a:off x="5987103" y="5068558"/>
            <a:ext cx="1770167" cy="685418"/>
          </a:xfrm>
          <a:prstGeom prst="roundRect">
            <a:avLst>
              <a:gd name="adj" fmla="val 6836"/>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400" noProof="1"/>
          </a:p>
        </p:txBody>
      </p:sp>
      <p:pic>
        <p:nvPicPr>
          <p:cNvPr id="25" name="Picture 2" descr="OpenAI logos &amp; Chatgpt icons | AI.LS">
            <a:extLst>
              <a:ext uri="{FF2B5EF4-FFF2-40B4-BE49-F238E27FC236}">
                <a16:creationId xmlns:a16="http://schemas.microsoft.com/office/drawing/2014/main" id="{B38DC426-570B-F31A-AB99-AB21F44A158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r="71923"/>
          <a:stretch/>
        </p:blipFill>
        <p:spPr bwMode="auto">
          <a:xfrm>
            <a:off x="6033995" y="5403841"/>
            <a:ext cx="347539" cy="336525"/>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1B13D611-3FC9-86DE-5CBC-D7A16A9862AC}"/>
              </a:ext>
            </a:extLst>
          </p:cNvPr>
          <p:cNvSpPr txBox="1"/>
          <p:nvPr/>
        </p:nvSpPr>
        <p:spPr>
          <a:xfrm>
            <a:off x="5987102" y="5000585"/>
            <a:ext cx="1794468" cy="461665"/>
          </a:xfrm>
          <a:prstGeom prst="rect">
            <a:avLst/>
          </a:prstGeom>
          <a:noFill/>
        </p:spPr>
        <p:txBody>
          <a:bodyPr wrap="square" lIns="0" rIns="0" rtlCol="0">
            <a:spAutoFit/>
          </a:bodyPr>
          <a:lstStyle/>
          <a:p>
            <a:pPr algn="ctr"/>
            <a:r>
              <a:rPr lang="en-US" sz="2400" b="1" noProof="1">
                <a:solidFill>
                  <a:schemeClr val="bg1"/>
                </a:solidFill>
                <a:cs typeface="Arial" panose="020B0604020202020204" pitchFamily="34" charset="0"/>
              </a:rPr>
              <a:t>Vision-LLM</a:t>
            </a:r>
          </a:p>
        </p:txBody>
      </p:sp>
      <p:pic>
        <p:nvPicPr>
          <p:cNvPr id="27" name="Picture 26" descr="A white and black logo&#10;&#10;Description automatically generated">
            <a:extLst>
              <a:ext uri="{FF2B5EF4-FFF2-40B4-BE49-F238E27FC236}">
                <a16:creationId xmlns:a16="http://schemas.microsoft.com/office/drawing/2014/main" id="{D89BC81B-824B-3854-7BF3-E9E8F0839802}"/>
              </a:ext>
            </a:extLst>
          </p:cNvPr>
          <p:cNvPicPr>
            <a:picLocks noChangeAspect="1"/>
          </p:cNvPicPr>
          <p:nvPr/>
        </p:nvPicPr>
        <p:blipFill>
          <a:blip r:embed="rId14"/>
          <a:stretch>
            <a:fillRect/>
          </a:stretch>
        </p:blipFill>
        <p:spPr>
          <a:xfrm>
            <a:off x="7388753" y="5393457"/>
            <a:ext cx="357293" cy="357293"/>
          </a:xfrm>
          <a:prstGeom prst="rect">
            <a:avLst/>
          </a:prstGeom>
        </p:spPr>
      </p:pic>
      <p:grpSp>
        <p:nvGrpSpPr>
          <p:cNvPr id="29" name="Group 28">
            <a:extLst>
              <a:ext uri="{FF2B5EF4-FFF2-40B4-BE49-F238E27FC236}">
                <a16:creationId xmlns:a16="http://schemas.microsoft.com/office/drawing/2014/main" id="{916D6749-937A-ED1A-F87E-512057C0D1AD}"/>
              </a:ext>
            </a:extLst>
          </p:cNvPr>
          <p:cNvGrpSpPr/>
          <p:nvPr/>
        </p:nvGrpSpPr>
        <p:grpSpPr>
          <a:xfrm>
            <a:off x="7886402" y="5252253"/>
            <a:ext cx="545703" cy="281531"/>
            <a:chOff x="8698961" y="2533890"/>
            <a:chExt cx="545703" cy="281531"/>
          </a:xfrm>
        </p:grpSpPr>
        <p:sp>
          <p:nvSpPr>
            <p:cNvPr id="30" name="Rectangle 29">
              <a:extLst>
                <a:ext uri="{FF2B5EF4-FFF2-40B4-BE49-F238E27FC236}">
                  <a16:creationId xmlns:a16="http://schemas.microsoft.com/office/drawing/2014/main" id="{88B96DB5-822D-CB92-520E-3937C98429F4}"/>
                </a:ext>
              </a:extLst>
            </p:cNvPr>
            <p:cNvSpPr/>
            <p:nvPr/>
          </p:nvSpPr>
          <p:spPr>
            <a:xfrm>
              <a:off x="8698961" y="2533890"/>
              <a:ext cx="545703" cy="281531"/>
            </a:xfrm>
            <a:prstGeom prst="rect">
              <a:avLst/>
            </a:prstGeom>
            <a:solidFill>
              <a:srgbClr val="EBEE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noProof="1">
                <a:solidFill>
                  <a:schemeClr val="tx1"/>
                </a:solidFill>
              </a:endParaRPr>
            </a:p>
          </p:txBody>
        </p:sp>
        <p:grpSp>
          <p:nvGrpSpPr>
            <p:cNvPr id="31" name="Group 30">
              <a:extLst>
                <a:ext uri="{FF2B5EF4-FFF2-40B4-BE49-F238E27FC236}">
                  <a16:creationId xmlns:a16="http://schemas.microsoft.com/office/drawing/2014/main" id="{4C32FACB-3362-C89E-E35F-3904408FF361}"/>
                </a:ext>
              </a:extLst>
            </p:cNvPr>
            <p:cNvGrpSpPr/>
            <p:nvPr/>
          </p:nvGrpSpPr>
          <p:grpSpPr>
            <a:xfrm rot="5400000">
              <a:off x="8863122" y="2539792"/>
              <a:ext cx="200564" cy="276326"/>
              <a:chOff x="5578149" y="333149"/>
              <a:chExt cx="200564" cy="276326"/>
            </a:xfrm>
          </p:grpSpPr>
          <p:sp>
            <p:nvSpPr>
              <p:cNvPr id="32" name="Freeform 31">
                <a:extLst>
                  <a:ext uri="{FF2B5EF4-FFF2-40B4-BE49-F238E27FC236}">
                    <a16:creationId xmlns:a16="http://schemas.microsoft.com/office/drawing/2014/main" id="{1A4DF191-7F61-95CF-8EF7-642FEAC9977B}"/>
                  </a:ext>
                </a:extLst>
              </p:cNvPr>
              <p:cNvSpPr/>
              <p:nvPr/>
            </p:nvSpPr>
            <p:spPr>
              <a:xfrm rot="16200000" flipH="1">
                <a:off x="5528097" y="383201"/>
                <a:ext cx="228936" cy="128832"/>
              </a:xfrm>
              <a:custGeom>
                <a:avLst/>
                <a:gdLst>
                  <a:gd name="connsiteX0" fmla="*/ 142872 w 368704"/>
                  <a:gd name="connsiteY0" fmla="*/ 136049 h 207485"/>
                  <a:gd name="connsiteX1" fmla="*/ 135960 w 368704"/>
                  <a:gd name="connsiteY1" fmla="*/ 129133 h 207485"/>
                  <a:gd name="connsiteX2" fmla="*/ 73992 w 368704"/>
                  <a:gd name="connsiteY2" fmla="*/ 191106 h 207485"/>
                  <a:gd name="connsiteX3" fmla="*/ 73923 w 368704"/>
                  <a:gd name="connsiteY3" fmla="*/ 191106 h 207485"/>
                  <a:gd name="connsiteX4" fmla="*/ 73909 w 368704"/>
                  <a:gd name="connsiteY4" fmla="*/ 191077 h 207485"/>
                  <a:gd name="connsiteX5" fmla="*/ 192947 w 368704"/>
                  <a:gd name="connsiteY5" fmla="*/ 12896 h 207485"/>
                  <a:gd name="connsiteX6" fmla="*/ 359848 w 368704"/>
                  <a:gd name="connsiteY6" fmla="*/ 97475 h 207485"/>
                  <a:gd name="connsiteX7" fmla="*/ 368705 w 368704"/>
                  <a:gd name="connsiteY7" fmla="*/ 93335 h 207485"/>
                  <a:gd name="connsiteX8" fmla="*/ 154495 w 368704"/>
                  <a:gd name="connsiteY8" fmla="*/ 15062 h 207485"/>
                  <a:gd name="connsiteX9" fmla="*/ 62960 w 368704"/>
                  <a:gd name="connsiteY9" fmla="*/ 185075 h 207485"/>
                  <a:gd name="connsiteX10" fmla="*/ 62934 w 368704"/>
                  <a:gd name="connsiteY10" fmla="*/ 185131 h 207485"/>
                  <a:gd name="connsiteX11" fmla="*/ 62882 w 368704"/>
                  <a:gd name="connsiteY11" fmla="*/ 185114 h 207485"/>
                  <a:gd name="connsiteX12" fmla="*/ 6911 w 368704"/>
                  <a:gd name="connsiteY12" fmla="*/ 129133 h 207485"/>
                  <a:gd name="connsiteX13" fmla="*/ 0 w 368704"/>
                  <a:gd name="connsiteY13" fmla="*/ 136049 h 207485"/>
                  <a:gd name="connsiteX14" fmla="*/ 71436 w 368704"/>
                  <a:gd name="connsiteY14" fmla="*/ 207485 h 20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8704" h="207485">
                    <a:moveTo>
                      <a:pt x="142872" y="136049"/>
                    </a:moveTo>
                    <a:lnTo>
                      <a:pt x="135960" y="129133"/>
                    </a:lnTo>
                    <a:lnTo>
                      <a:pt x="73992" y="191106"/>
                    </a:lnTo>
                    <a:cubicBezTo>
                      <a:pt x="73973" y="191125"/>
                      <a:pt x="73942" y="191125"/>
                      <a:pt x="73923" y="191106"/>
                    </a:cubicBezTo>
                    <a:cubicBezTo>
                      <a:pt x="73915" y="191098"/>
                      <a:pt x="73910" y="191088"/>
                      <a:pt x="73909" y="191077"/>
                    </a:cubicBezTo>
                    <a:cubicBezTo>
                      <a:pt x="57577" y="109002"/>
                      <a:pt x="110872" y="29228"/>
                      <a:pt x="192947" y="12896"/>
                    </a:cubicBezTo>
                    <a:cubicBezTo>
                      <a:pt x="261422" y="-730"/>
                      <a:pt x="330344" y="34197"/>
                      <a:pt x="359848" y="97475"/>
                    </a:cubicBezTo>
                    <a:lnTo>
                      <a:pt x="368705" y="93335"/>
                    </a:lnTo>
                    <a:cubicBezTo>
                      <a:pt x="331167" y="12568"/>
                      <a:pt x="235262" y="-22476"/>
                      <a:pt x="154495" y="15062"/>
                    </a:cubicBezTo>
                    <a:cubicBezTo>
                      <a:pt x="89679" y="45186"/>
                      <a:pt x="52425" y="114381"/>
                      <a:pt x="62960" y="185075"/>
                    </a:cubicBezTo>
                    <a:cubicBezTo>
                      <a:pt x="62969" y="185097"/>
                      <a:pt x="62957" y="185122"/>
                      <a:pt x="62934" y="185131"/>
                    </a:cubicBezTo>
                    <a:cubicBezTo>
                      <a:pt x="62915" y="185138"/>
                      <a:pt x="62893" y="185131"/>
                      <a:pt x="62882" y="185114"/>
                    </a:cubicBezTo>
                    <a:lnTo>
                      <a:pt x="6911" y="129133"/>
                    </a:lnTo>
                    <a:lnTo>
                      <a:pt x="0" y="136049"/>
                    </a:lnTo>
                    <a:lnTo>
                      <a:pt x="71436" y="207485"/>
                    </a:lnTo>
                    <a:close/>
                  </a:path>
                </a:pathLst>
              </a:custGeom>
              <a:solidFill>
                <a:schemeClr val="tx2">
                  <a:lumMod val="10000"/>
                  <a:lumOff val="90000"/>
                </a:schemeClr>
              </a:solidFill>
              <a:ln w="9723" cap="flat">
                <a:solidFill>
                  <a:schemeClr val="tx1">
                    <a:lumMod val="95000"/>
                    <a:lumOff val="5000"/>
                  </a:schemeClr>
                </a:solidFill>
                <a:prstDash val="solid"/>
                <a:miter/>
              </a:ln>
            </p:spPr>
            <p:txBody>
              <a:bodyPr rtlCol="0" anchor="ctr"/>
              <a:lstStyle/>
              <a:p>
                <a:endParaRPr lang="en-US" noProof="1"/>
              </a:p>
            </p:txBody>
          </p:sp>
          <p:sp>
            <p:nvSpPr>
              <p:cNvPr id="33" name="Freeform 32">
                <a:extLst>
                  <a:ext uri="{FF2B5EF4-FFF2-40B4-BE49-F238E27FC236}">
                    <a16:creationId xmlns:a16="http://schemas.microsoft.com/office/drawing/2014/main" id="{05ACFF82-06CA-A558-692E-0F84A8B2319F}"/>
                  </a:ext>
                </a:extLst>
              </p:cNvPr>
              <p:cNvSpPr/>
              <p:nvPr/>
            </p:nvSpPr>
            <p:spPr>
              <a:xfrm rot="16200000" flipH="1">
                <a:off x="5604121" y="434883"/>
                <a:ext cx="226656" cy="122528"/>
              </a:xfrm>
              <a:custGeom>
                <a:avLst/>
                <a:gdLst>
                  <a:gd name="connsiteX0" fmla="*/ 222153 w 365033"/>
                  <a:gd name="connsiteY0" fmla="*/ 71441 h 197333"/>
                  <a:gd name="connsiteX1" fmla="*/ 229064 w 365033"/>
                  <a:gd name="connsiteY1" fmla="*/ 78352 h 197333"/>
                  <a:gd name="connsiteX2" fmla="*/ 292410 w 365033"/>
                  <a:gd name="connsiteY2" fmla="*/ 15006 h 197333"/>
                  <a:gd name="connsiteX3" fmla="*/ 292479 w 365033"/>
                  <a:gd name="connsiteY3" fmla="*/ 15006 h 197333"/>
                  <a:gd name="connsiteX4" fmla="*/ 292493 w 365033"/>
                  <a:gd name="connsiteY4" fmla="*/ 15035 h 197333"/>
                  <a:gd name="connsiteX5" fmla="*/ 164698 w 365033"/>
                  <a:gd name="connsiteY5" fmla="*/ 185914 h 197333"/>
                  <a:gd name="connsiteX6" fmla="*/ 142515 w 365033"/>
                  <a:gd name="connsiteY6" fmla="*/ 187459 h 197333"/>
                  <a:gd name="connsiteX7" fmla="*/ 8632 w 365033"/>
                  <a:gd name="connsiteY7" fmla="*/ 106961 h 197333"/>
                  <a:gd name="connsiteX8" fmla="*/ 0 w 365033"/>
                  <a:gd name="connsiteY8" fmla="*/ 111546 h 197333"/>
                  <a:gd name="connsiteX9" fmla="*/ 218058 w 365033"/>
                  <a:gd name="connsiteY9" fmla="*/ 178517 h 197333"/>
                  <a:gd name="connsiteX10" fmla="*/ 303814 w 365033"/>
                  <a:gd name="connsiteY10" fmla="*/ 35935 h 197333"/>
                  <a:gd name="connsiteX11" fmla="*/ 303325 w 365033"/>
                  <a:gd name="connsiteY11" fmla="*/ 23667 h 197333"/>
                  <a:gd name="connsiteX12" fmla="*/ 303374 w 365033"/>
                  <a:gd name="connsiteY12" fmla="*/ 23618 h 197333"/>
                  <a:gd name="connsiteX13" fmla="*/ 303403 w 365033"/>
                  <a:gd name="connsiteY13" fmla="*/ 23628 h 197333"/>
                  <a:gd name="connsiteX14" fmla="*/ 358123 w 365033"/>
                  <a:gd name="connsiteY14" fmla="*/ 78372 h 197333"/>
                  <a:gd name="connsiteX15" fmla="*/ 365034 w 365033"/>
                  <a:gd name="connsiteY15" fmla="*/ 71460 h 197333"/>
                  <a:gd name="connsiteX16" fmla="*/ 293588 w 365033"/>
                  <a:gd name="connsiteY16" fmla="*/ 0 h 19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5033" h="197333">
                    <a:moveTo>
                      <a:pt x="222153" y="71441"/>
                    </a:moveTo>
                    <a:lnTo>
                      <a:pt x="229064" y="78352"/>
                    </a:lnTo>
                    <a:lnTo>
                      <a:pt x="292410" y="15006"/>
                    </a:lnTo>
                    <a:cubicBezTo>
                      <a:pt x="292429" y="14987"/>
                      <a:pt x="292460" y="14987"/>
                      <a:pt x="292479" y="15006"/>
                    </a:cubicBezTo>
                    <a:cubicBezTo>
                      <a:pt x="292487" y="15014"/>
                      <a:pt x="292492" y="15024"/>
                      <a:pt x="292493" y="15035"/>
                    </a:cubicBezTo>
                    <a:cubicBezTo>
                      <a:pt x="304391" y="97512"/>
                      <a:pt x="247175" y="174017"/>
                      <a:pt x="164698" y="185914"/>
                    </a:cubicBezTo>
                    <a:cubicBezTo>
                      <a:pt x="157352" y="186974"/>
                      <a:pt x="149938" y="187490"/>
                      <a:pt x="142515" y="187459"/>
                    </a:cubicBezTo>
                    <a:cubicBezTo>
                      <a:pt x="86418" y="187510"/>
                      <a:pt x="34893" y="156531"/>
                      <a:pt x="8632" y="106961"/>
                    </a:cubicBezTo>
                    <a:lnTo>
                      <a:pt x="0" y="111546"/>
                    </a:lnTo>
                    <a:cubicBezTo>
                      <a:pt x="41722" y="190254"/>
                      <a:pt x="139350" y="220238"/>
                      <a:pt x="218058" y="178517"/>
                    </a:cubicBezTo>
                    <a:cubicBezTo>
                      <a:pt x="270842" y="150538"/>
                      <a:pt x="303838" y="95676"/>
                      <a:pt x="303814" y="35935"/>
                    </a:cubicBezTo>
                    <a:cubicBezTo>
                      <a:pt x="303814" y="31844"/>
                      <a:pt x="303623" y="27748"/>
                      <a:pt x="303325" y="23667"/>
                    </a:cubicBezTo>
                    <a:cubicBezTo>
                      <a:pt x="303325" y="23640"/>
                      <a:pt x="303347" y="23618"/>
                      <a:pt x="303374" y="23618"/>
                    </a:cubicBezTo>
                    <a:cubicBezTo>
                      <a:pt x="303385" y="23618"/>
                      <a:pt x="303395" y="23621"/>
                      <a:pt x="303403" y="23628"/>
                    </a:cubicBezTo>
                    <a:lnTo>
                      <a:pt x="358123" y="78372"/>
                    </a:lnTo>
                    <a:lnTo>
                      <a:pt x="365034" y="71460"/>
                    </a:lnTo>
                    <a:lnTo>
                      <a:pt x="293588" y="0"/>
                    </a:lnTo>
                    <a:close/>
                  </a:path>
                </a:pathLst>
              </a:custGeom>
              <a:solidFill>
                <a:schemeClr val="tx2">
                  <a:lumMod val="10000"/>
                  <a:lumOff val="90000"/>
                </a:schemeClr>
              </a:solidFill>
              <a:ln w="9723" cap="flat">
                <a:solidFill>
                  <a:schemeClr val="tx1">
                    <a:lumMod val="95000"/>
                    <a:lumOff val="5000"/>
                  </a:schemeClr>
                </a:solidFill>
                <a:prstDash val="solid"/>
                <a:miter/>
              </a:ln>
            </p:spPr>
            <p:txBody>
              <a:bodyPr rtlCol="0" anchor="ctr"/>
              <a:lstStyle/>
              <a:p>
                <a:endParaRPr lang="en-US" noProof="1"/>
              </a:p>
            </p:txBody>
          </p:sp>
        </p:grpSp>
      </p:grpSp>
      <p:sp>
        <p:nvSpPr>
          <p:cNvPr id="34" name="Rectangle: Rounded Corners 1023">
            <a:extLst>
              <a:ext uri="{FF2B5EF4-FFF2-40B4-BE49-F238E27FC236}">
                <a16:creationId xmlns:a16="http://schemas.microsoft.com/office/drawing/2014/main" id="{16EAE33C-BFCE-3C02-1DB7-F7D0C2764C8A}"/>
              </a:ext>
            </a:extLst>
          </p:cNvPr>
          <p:cNvSpPr/>
          <p:nvPr/>
        </p:nvSpPr>
        <p:spPr>
          <a:xfrm>
            <a:off x="5915807" y="4226275"/>
            <a:ext cx="2640061" cy="2210013"/>
          </a:xfrm>
          <a:prstGeom prst="roundRect">
            <a:avLst>
              <a:gd name="adj" fmla="val 1884"/>
            </a:avLst>
          </a:prstGeom>
          <a:noFill/>
          <a:ln w="38100">
            <a:solidFill>
              <a:schemeClr val="tx1">
                <a:lumMod val="50000"/>
                <a:lumOff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cxnSp>
        <p:nvCxnSpPr>
          <p:cNvPr id="36" name="Straight Arrow Connector 35">
            <a:extLst>
              <a:ext uri="{FF2B5EF4-FFF2-40B4-BE49-F238E27FC236}">
                <a16:creationId xmlns:a16="http://schemas.microsoft.com/office/drawing/2014/main" id="{0198C458-B185-DF1B-E151-1550D4272039}"/>
              </a:ext>
            </a:extLst>
          </p:cNvPr>
          <p:cNvCxnSpPr>
            <a:cxnSpLocks/>
            <a:stCxn id="21" idx="2"/>
            <a:endCxn id="30" idx="0"/>
          </p:cNvCxnSpPr>
          <p:nvPr/>
        </p:nvCxnSpPr>
        <p:spPr>
          <a:xfrm>
            <a:off x="8159253" y="4566050"/>
            <a:ext cx="1" cy="686202"/>
          </a:xfrm>
          <a:prstGeom prst="straightConnector1">
            <a:avLst/>
          </a:prstGeom>
          <a:ln w="9525">
            <a:solidFill>
              <a:schemeClr val="tx1">
                <a:lumMod val="65000"/>
                <a:lumOff val="35000"/>
              </a:schemeClr>
            </a:solidFill>
            <a:headEnd type="none" w="med" len="med"/>
            <a:tailEnd type="triangle" w="sm" len="sm"/>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7527FB41-40AF-136D-6259-9D6EA00BAE2B}"/>
              </a:ext>
            </a:extLst>
          </p:cNvPr>
          <p:cNvCxnSpPr>
            <a:cxnSpLocks/>
          </p:cNvCxnSpPr>
          <p:nvPr/>
        </p:nvCxnSpPr>
        <p:spPr>
          <a:xfrm flipH="1">
            <a:off x="7773274" y="5393018"/>
            <a:ext cx="95863" cy="0"/>
          </a:xfrm>
          <a:prstGeom prst="straightConnector1">
            <a:avLst/>
          </a:prstGeom>
          <a:ln w="9525">
            <a:solidFill>
              <a:schemeClr val="tx1">
                <a:lumMod val="65000"/>
                <a:lumOff val="35000"/>
              </a:schemeClr>
            </a:solidFill>
            <a:headEnd type="none" w="med" len="med"/>
            <a:tailEnd type="triangle" w="sm" len="sm"/>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33EBFCC4-4C55-5A9B-1547-334A119637C3}"/>
              </a:ext>
            </a:extLst>
          </p:cNvPr>
          <p:cNvSpPr txBox="1"/>
          <p:nvPr/>
        </p:nvSpPr>
        <p:spPr>
          <a:xfrm>
            <a:off x="7826519" y="5524196"/>
            <a:ext cx="663964" cy="338554"/>
          </a:xfrm>
          <a:prstGeom prst="rect">
            <a:avLst/>
          </a:prstGeom>
          <a:noFill/>
        </p:spPr>
        <p:txBody>
          <a:bodyPr wrap="none" rtlCol="0">
            <a:spAutoFit/>
          </a:bodyPr>
          <a:lstStyle/>
          <a:p>
            <a:pPr algn="ctr"/>
            <a:r>
              <a:rPr lang="en-US" sz="800" noProof="1"/>
              <a:t>Repeat for </a:t>
            </a:r>
          </a:p>
          <a:p>
            <a:pPr algn="ctr"/>
            <a:r>
              <a:rPr lang="en-US" sz="800" noProof="1"/>
              <a:t>All Movies</a:t>
            </a:r>
          </a:p>
        </p:txBody>
      </p:sp>
      <p:sp>
        <p:nvSpPr>
          <p:cNvPr id="39" name="Rounded Rectangle 38">
            <a:extLst>
              <a:ext uri="{FF2B5EF4-FFF2-40B4-BE49-F238E27FC236}">
                <a16:creationId xmlns:a16="http://schemas.microsoft.com/office/drawing/2014/main" id="{F77BE97C-D5F2-F818-B212-1A4D203E2C29}"/>
              </a:ext>
            </a:extLst>
          </p:cNvPr>
          <p:cNvSpPr/>
          <p:nvPr/>
        </p:nvSpPr>
        <p:spPr>
          <a:xfrm>
            <a:off x="6077941" y="5905973"/>
            <a:ext cx="1612790" cy="442383"/>
          </a:xfrm>
          <a:prstGeom prst="roundRect">
            <a:avLst>
              <a:gd name="adj" fmla="val 0"/>
            </a:avLst>
          </a:prstGeom>
          <a:solidFill>
            <a:schemeClr val="tx2">
              <a:lumMod val="90000"/>
              <a:lumOff val="10000"/>
              <a:alpha val="9804"/>
            </a:schemeClr>
          </a:solidFill>
          <a:ln w="19050">
            <a:solidFill>
              <a:schemeClr val="tx1">
                <a:lumMod val="85000"/>
                <a:lumOff val="1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noProof="1">
                <a:solidFill>
                  <a:schemeClr val="tx1"/>
                </a:solidFill>
                <a:latin typeface="Consolas" panose="020B0609020204030204" pitchFamily="49" charset="0"/>
                <a:cs typeface="Consolas" panose="020B0609020204030204" pitchFamily="49" charset="0"/>
              </a:rPr>
              <a:t>Answer</a:t>
            </a:r>
          </a:p>
          <a:p>
            <a:pPr algn="ctr"/>
            <a:r>
              <a:rPr lang="en-US" sz="1050" i="1" noProof="1">
                <a:solidFill>
                  <a:schemeClr val="tx1"/>
                </a:solidFill>
              </a:rPr>
              <a:t>A: The movie is _______</a:t>
            </a:r>
          </a:p>
        </p:txBody>
      </p:sp>
      <p:sp>
        <p:nvSpPr>
          <p:cNvPr id="64" name="Rounded Rectangle 63">
            <a:extLst>
              <a:ext uri="{FF2B5EF4-FFF2-40B4-BE49-F238E27FC236}">
                <a16:creationId xmlns:a16="http://schemas.microsoft.com/office/drawing/2014/main" id="{926A48D1-6776-05E7-0BE6-18CDA705F984}"/>
              </a:ext>
            </a:extLst>
          </p:cNvPr>
          <p:cNvSpPr/>
          <p:nvPr/>
        </p:nvSpPr>
        <p:spPr>
          <a:xfrm>
            <a:off x="7846286" y="5906943"/>
            <a:ext cx="600859" cy="440920"/>
          </a:xfrm>
          <a:prstGeom prst="roundRect">
            <a:avLst>
              <a:gd name="adj" fmla="val 0"/>
            </a:avLst>
          </a:prstGeom>
          <a:solidFill>
            <a:schemeClr val="tx2">
              <a:lumMod val="90000"/>
              <a:lumOff val="10000"/>
              <a:alpha val="9804"/>
            </a:schemeClr>
          </a:solidFill>
          <a:ln w="19050">
            <a:solidFill>
              <a:schemeClr val="tx1">
                <a:lumMod val="85000"/>
                <a:lumOff val="1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900" noProof="1">
                <a:solidFill>
                  <a:schemeClr val="tx1"/>
                </a:solidFill>
              </a:rPr>
              <a:t>Free-Form</a:t>
            </a:r>
          </a:p>
          <a:p>
            <a:pPr algn="ctr"/>
            <a:r>
              <a:rPr lang="en-US" sz="900" i="1" noProof="1">
                <a:solidFill>
                  <a:schemeClr val="tx1"/>
                </a:solidFill>
              </a:rPr>
              <a:t>Generation</a:t>
            </a:r>
          </a:p>
        </p:txBody>
      </p:sp>
      <p:cxnSp>
        <p:nvCxnSpPr>
          <p:cNvPr id="65" name="Straight Arrow Connector 64">
            <a:extLst>
              <a:ext uri="{FF2B5EF4-FFF2-40B4-BE49-F238E27FC236}">
                <a16:creationId xmlns:a16="http://schemas.microsoft.com/office/drawing/2014/main" id="{D89D84D8-D1B7-52A8-1A85-A52614C54D6E}"/>
              </a:ext>
            </a:extLst>
          </p:cNvPr>
          <p:cNvCxnSpPr>
            <a:cxnSpLocks/>
          </p:cNvCxnSpPr>
          <p:nvPr/>
        </p:nvCxnSpPr>
        <p:spPr>
          <a:xfrm>
            <a:off x="6878261" y="4931044"/>
            <a:ext cx="0" cy="109695"/>
          </a:xfrm>
          <a:prstGeom prst="straightConnector1">
            <a:avLst/>
          </a:prstGeom>
          <a:ln w="9525">
            <a:solidFill>
              <a:schemeClr val="tx1">
                <a:lumMod val="65000"/>
                <a:lumOff val="35000"/>
              </a:schemeClr>
            </a:solidFill>
            <a:headEnd type="none" w="med" len="med"/>
            <a:tailEnd type="triangle" w="sm" len="sm"/>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7EDCBDC3-4836-BA09-BFD4-C6B5E8CE58A0}"/>
              </a:ext>
            </a:extLst>
          </p:cNvPr>
          <p:cNvCxnSpPr>
            <a:cxnSpLocks/>
          </p:cNvCxnSpPr>
          <p:nvPr/>
        </p:nvCxnSpPr>
        <p:spPr>
          <a:xfrm>
            <a:off x="6878262" y="5775139"/>
            <a:ext cx="1" cy="119651"/>
          </a:xfrm>
          <a:prstGeom prst="straightConnector1">
            <a:avLst/>
          </a:prstGeom>
          <a:ln w="9525">
            <a:solidFill>
              <a:schemeClr val="tx1">
                <a:lumMod val="65000"/>
                <a:lumOff val="35000"/>
              </a:schemeClr>
            </a:solidFill>
            <a:headEnd type="none" w="med" len="med"/>
            <a:tailEnd type="triangle" w="sm" len="sm"/>
          </a:ln>
        </p:spPr>
        <p:style>
          <a:lnRef idx="1">
            <a:schemeClr val="dk1"/>
          </a:lnRef>
          <a:fillRef idx="0">
            <a:schemeClr val="dk1"/>
          </a:fillRef>
          <a:effectRef idx="0">
            <a:schemeClr val="dk1"/>
          </a:effectRef>
          <a:fontRef idx="minor">
            <a:schemeClr val="tx1"/>
          </a:fontRef>
        </p:style>
      </p:cxnSp>
      <p:sp>
        <p:nvSpPr>
          <p:cNvPr id="67" name="Trapezoid 66">
            <a:extLst>
              <a:ext uri="{FF2B5EF4-FFF2-40B4-BE49-F238E27FC236}">
                <a16:creationId xmlns:a16="http://schemas.microsoft.com/office/drawing/2014/main" id="{682CA67D-7E96-7724-637A-F521D1D34BE6}"/>
              </a:ext>
            </a:extLst>
          </p:cNvPr>
          <p:cNvSpPr/>
          <p:nvPr/>
        </p:nvSpPr>
        <p:spPr>
          <a:xfrm rot="16200000">
            <a:off x="7614853" y="6048111"/>
            <a:ext cx="307778" cy="156021"/>
          </a:xfrm>
          <a:prstGeom prst="trapezoid">
            <a:avLst>
              <a:gd name="adj" fmla="val 66073"/>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pic>
        <p:nvPicPr>
          <p:cNvPr id="75" name="Graphic 74">
            <a:extLst>
              <a:ext uri="{FF2B5EF4-FFF2-40B4-BE49-F238E27FC236}">
                <a16:creationId xmlns:a16="http://schemas.microsoft.com/office/drawing/2014/main" id="{B002AB7C-44BD-5DD5-B737-CBFC592214E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01734" y="5425798"/>
            <a:ext cx="292608" cy="292608"/>
          </a:xfrm>
          <a:prstGeom prst="rect">
            <a:avLst/>
          </a:prstGeom>
        </p:spPr>
      </p:pic>
      <p:pic>
        <p:nvPicPr>
          <p:cNvPr id="77" name="Graphic 76">
            <a:extLst>
              <a:ext uri="{FF2B5EF4-FFF2-40B4-BE49-F238E27FC236}">
                <a16:creationId xmlns:a16="http://schemas.microsoft.com/office/drawing/2014/main" id="{3298BCBE-2A53-5879-1F81-055135B3EFFD}"/>
              </a:ext>
            </a:extLst>
          </p:cNvPr>
          <p:cNvPicPr>
            <a:picLocks noChangeAspect="1"/>
          </p:cNvPicPr>
          <p:nvPr/>
        </p:nvPicPr>
        <p:blipFill>
          <a:blip r:embed="rId17">
            <a:extLst>
              <a:ext uri="{96DAC541-7B7A-43D3-8B79-37D633B846F1}">
                <asvg:svgBlip xmlns:asvg="http://schemas.microsoft.com/office/drawing/2016/SVG/main" r:embed="rId18"/>
              </a:ext>
            </a:extLst>
          </a:blip>
          <a:srcRect r="69141"/>
          <a:stretch/>
        </p:blipFill>
        <p:spPr>
          <a:xfrm>
            <a:off x="6475945" y="5431523"/>
            <a:ext cx="431379" cy="281161"/>
          </a:xfrm>
          <a:prstGeom prst="rect">
            <a:avLst/>
          </a:prstGeom>
        </p:spPr>
      </p:pic>
      <p:sp>
        <p:nvSpPr>
          <p:cNvPr id="86" name="TextBox 85">
            <a:extLst>
              <a:ext uri="{FF2B5EF4-FFF2-40B4-BE49-F238E27FC236}">
                <a16:creationId xmlns:a16="http://schemas.microsoft.com/office/drawing/2014/main" id="{368893F5-3304-ABDE-09A3-987CFB0E5065}"/>
              </a:ext>
            </a:extLst>
          </p:cNvPr>
          <p:cNvSpPr txBox="1"/>
          <p:nvPr/>
        </p:nvSpPr>
        <p:spPr>
          <a:xfrm>
            <a:off x="5767847" y="3957329"/>
            <a:ext cx="2913597" cy="307777"/>
          </a:xfrm>
          <a:prstGeom prst="rect">
            <a:avLst/>
          </a:prstGeom>
          <a:noFill/>
        </p:spPr>
        <p:txBody>
          <a:bodyPr wrap="square">
            <a:spAutoFit/>
          </a:bodyPr>
          <a:lstStyle/>
          <a:p>
            <a:pPr algn="ctr"/>
            <a:r>
              <a:rPr lang="en-US" sz="1400" noProof="1">
                <a:latin typeface="Calibri" panose="020F0502020204030204" pitchFamily="34" charset="0"/>
                <a:cs typeface="Calibri" panose="020F0502020204030204" pitchFamily="34" charset="0"/>
              </a:rPr>
              <a:t>Baseline </a:t>
            </a:r>
            <a:r>
              <a:rPr lang="en-US" sz="1400" b="1" noProof="1">
                <a:latin typeface="Calibri" panose="020F0502020204030204" pitchFamily="34" charset="0"/>
                <a:cs typeface="Calibri" panose="020F0502020204030204" pitchFamily="34" charset="0"/>
              </a:rPr>
              <a:t>Performance </a:t>
            </a:r>
            <a:r>
              <a:rPr lang="en-US" sz="1400" noProof="1">
                <a:latin typeface="Calibri" panose="020F0502020204030204" pitchFamily="34" charset="0"/>
                <a:cs typeface="Calibri" panose="020F0502020204030204" pitchFamily="34" charset="0"/>
              </a:rPr>
              <a:t>Range</a:t>
            </a:r>
          </a:p>
        </p:txBody>
      </p:sp>
      <p:sp>
        <p:nvSpPr>
          <p:cNvPr id="19" name="Rectangle 18">
            <a:extLst>
              <a:ext uri="{FF2B5EF4-FFF2-40B4-BE49-F238E27FC236}">
                <a16:creationId xmlns:a16="http://schemas.microsoft.com/office/drawing/2014/main" id="{A780D95E-5F10-66FF-8423-0B718D2483B9}"/>
              </a:ext>
            </a:extLst>
          </p:cNvPr>
          <p:cNvSpPr/>
          <p:nvPr/>
        </p:nvSpPr>
        <p:spPr>
          <a:xfrm>
            <a:off x="7828351" y="4320191"/>
            <a:ext cx="660300" cy="245523"/>
          </a:xfrm>
          <a:prstGeom prst="rect">
            <a:avLst/>
          </a:prstGeom>
          <a:solidFill>
            <a:srgbClr val="13501B">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noProof="1">
              <a:solidFill>
                <a:schemeClr val="tx1"/>
              </a:solidFill>
            </a:endParaRPr>
          </a:p>
        </p:txBody>
      </p:sp>
    </p:spTree>
    <p:extLst>
      <p:ext uri="{BB962C8B-B14F-4D97-AF65-F5344CB8AC3E}">
        <p14:creationId xmlns:p14="http://schemas.microsoft.com/office/powerpoint/2010/main" val="17086486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0C5BE-02D9-0A61-0F65-9440BCBA5E4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14EBAA-A10B-8DFF-0A0A-8F4309294791}"/>
              </a:ext>
            </a:extLst>
          </p:cNvPr>
          <p:cNvSpPr>
            <a:spLocks noGrp="1"/>
          </p:cNvSpPr>
          <p:nvPr>
            <p:ph type="sldNum" sz="quarter" idx="12"/>
          </p:nvPr>
        </p:nvSpPr>
        <p:spPr/>
        <p:txBody>
          <a:bodyPr/>
          <a:lstStyle/>
          <a:p>
            <a:fld id="{28FA43E8-6E12-5244-BC34-D42229B1484F}" type="slidenum">
              <a:rPr lang="en-US" smtClean="0"/>
              <a:t>35</a:t>
            </a:fld>
            <a:endParaRPr lang="en-US" dirty="0"/>
          </a:p>
        </p:txBody>
      </p:sp>
      <p:sp>
        <p:nvSpPr>
          <p:cNvPr id="9" name="Content Placeholder 1">
            <a:extLst>
              <a:ext uri="{FF2B5EF4-FFF2-40B4-BE49-F238E27FC236}">
                <a16:creationId xmlns:a16="http://schemas.microsoft.com/office/drawing/2014/main" id="{2887474C-BA7D-FB46-D14D-C22813E23B05}"/>
              </a:ext>
            </a:extLst>
          </p:cNvPr>
          <p:cNvSpPr>
            <a:spLocks noGrp="1"/>
          </p:cNvSpPr>
          <p:nvPr>
            <p:ph idx="1"/>
          </p:nvPr>
        </p:nvSpPr>
        <p:spPr>
          <a:xfrm>
            <a:off x="-2021542" y="7418240"/>
            <a:ext cx="10901082" cy="1815881"/>
          </a:xfrm>
        </p:spPr>
        <p:txBody>
          <a:bodyPr>
            <a:noAutofit/>
          </a:bodyPr>
          <a:lstStyle/>
          <a:p>
            <a:pPr algn="just"/>
            <a:r>
              <a:rPr lang="en-US" dirty="0"/>
              <a:t>Though unreleased, at cutoff time, movies are already announced and acknowledged by the models.</a:t>
            </a:r>
          </a:p>
          <a:p>
            <a:pPr algn="just"/>
            <a:endParaRPr lang="en-US" sz="100" dirty="0"/>
          </a:p>
          <a:p>
            <a:pPr algn="just"/>
            <a:r>
              <a:rPr lang="en-US" dirty="0"/>
              <a:t>Models can sometimes produce correct completions.</a:t>
            </a:r>
          </a:p>
        </p:txBody>
      </p:sp>
      <p:sp>
        <p:nvSpPr>
          <p:cNvPr id="16" name="Title 1">
            <a:extLst>
              <a:ext uri="{FF2B5EF4-FFF2-40B4-BE49-F238E27FC236}">
                <a16:creationId xmlns:a16="http://schemas.microsoft.com/office/drawing/2014/main" id="{5B45930C-A20F-B9D4-86E0-EC16E4DF0D99}"/>
              </a:ext>
            </a:extLst>
          </p:cNvPr>
          <p:cNvSpPr>
            <a:spLocks noGrp="1"/>
          </p:cNvSpPr>
          <p:nvPr>
            <p:ph type="title"/>
          </p:nvPr>
        </p:nvSpPr>
        <p:spPr>
          <a:xfrm>
            <a:off x="-1828800" y="2694750"/>
            <a:ext cx="10148248" cy="1325563"/>
          </a:xfrm>
        </p:spPr>
        <p:txBody>
          <a:bodyPr/>
          <a:lstStyle/>
          <a:p>
            <a:r>
              <a:rPr lang="en-US" b="1" dirty="0">
                <a:solidFill>
                  <a:srgbClr val="9B3836"/>
                </a:solidFill>
                <a:ea typeface="Verdana" panose="020B0604030504040204" pitchFamily="34" charset="0"/>
                <a:cs typeface="Open Sans" panose="020B0606030504020204" pitchFamily="34" charset="0"/>
              </a:rPr>
              <a:t>Models Acknowledge Clean Movies</a:t>
            </a:r>
            <a:endParaRPr lang="en-US" dirty="0">
              <a:solidFill>
                <a:srgbClr val="9B3836"/>
              </a:solidFill>
              <a:latin typeface="Aptos" panose="020B0004020202020204" pitchFamily="34" charset="0"/>
            </a:endParaRPr>
          </a:p>
        </p:txBody>
      </p:sp>
      <p:sp>
        <p:nvSpPr>
          <p:cNvPr id="5" name="TextBox 4">
            <a:extLst>
              <a:ext uri="{FF2B5EF4-FFF2-40B4-BE49-F238E27FC236}">
                <a16:creationId xmlns:a16="http://schemas.microsoft.com/office/drawing/2014/main" id="{0706A1BB-9754-4B22-49E8-53CA383EC707}"/>
              </a:ext>
            </a:extLst>
          </p:cNvPr>
          <p:cNvSpPr txBox="1"/>
          <p:nvPr/>
        </p:nvSpPr>
        <p:spPr>
          <a:xfrm>
            <a:off x="-616526" y="4558893"/>
            <a:ext cx="8091053" cy="2554545"/>
          </a:xfrm>
          <a:prstGeom prst="rect">
            <a:avLst/>
          </a:prstGeom>
          <a:noFill/>
          <a:ln w="28575">
            <a:solidFill>
              <a:schemeClr val="accent1">
                <a:lumMod val="50000"/>
              </a:schemeClr>
            </a:solidFill>
          </a:ln>
        </p:spPr>
        <p:txBody>
          <a:bodyPr wrap="square">
            <a:spAutoFit/>
          </a:bodyPr>
          <a:lstStyle/>
          <a:p>
            <a:pPr algn="just"/>
            <a:r>
              <a:rPr lang="en-US" sz="1600" dirty="0">
                <a:latin typeface="Consolas" panose="020B0609020204030204" pitchFamily="49" charset="0"/>
                <a:cs typeface="Consolas" panose="020B0609020204030204" pitchFamily="49" charset="0"/>
              </a:rPr>
              <a:t>Yes, </a:t>
            </a:r>
            <a:r>
              <a:rPr lang="en-US" sz="1600" i="1" dirty="0" err="1">
                <a:latin typeface="Consolas" panose="020B0609020204030204" pitchFamily="49" charset="0"/>
                <a:cs typeface="Consolas" panose="020B0609020204030204" pitchFamily="49" charset="0"/>
              </a:rPr>
              <a:t>Aquaman</a:t>
            </a:r>
            <a:r>
              <a:rPr lang="en-US" sz="1600" i="1" dirty="0">
                <a:latin typeface="Consolas" panose="020B0609020204030204" pitchFamily="49" charset="0"/>
                <a:cs typeface="Consolas" panose="020B0609020204030204" pitchFamily="49" charset="0"/>
              </a:rPr>
              <a:t> 2</a:t>
            </a:r>
            <a:r>
              <a:rPr lang="en-US" sz="1600" dirty="0">
                <a:latin typeface="Consolas" panose="020B0609020204030204" pitchFamily="49" charset="0"/>
                <a:cs typeface="Consolas" panose="020B0609020204030204" pitchFamily="49" charset="0"/>
              </a:rPr>
              <a:t> is titled </a:t>
            </a:r>
            <a:r>
              <a:rPr lang="en-US" sz="1600" b="1" i="1" dirty="0" err="1">
                <a:latin typeface="Consolas" panose="020B0609020204030204" pitchFamily="49" charset="0"/>
                <a:cs typeface="Consolas" panose="020B0609020204030204" pitchFamily="49" charset="0"/>
              </a:rPr>
              <a:t>Aquaman</a:t>
            </a:r>
            <a:r>
              <a:rPr lang="en-US" sz="1600" b="1" i="1" dirty="0">
                <a:latin typeface="Consolas" panose="020B0609020204030204" pitchFamily="49" charset="0"/>
                <a:cs typeface="Consolas" panose="020B0609020204030204" pitchFamily="49" charset="0"/>
              </a:rPr>
              <a:t> and the Lost Kingdom</a:t>
            </a:r>
            <a:r>
              <a:rPr lang="en-US" sz="1600" dirty="0">
                <a:latin typeface="Consolas" panose="020B0609020204030204" pitchFamily="49" charset="0"/>
                <a:cs typeface="Consolas" panose="020B0609020204030204" pitchFamily="49" charset="0"/>
              </a:rPr>
              <a:t>. It's a </a:t>
            </a:r>
            <a:r>
              <a:rPr lang="en-US" sz="1600" b="1" dirty="0">
                <a:latin typeface="Consolas" panose="020B0609020204030204" pitchFamily="49" charset="0"/>
                <a:cs typeface="Consolas" panose="020B0609020204030204" pitchFamily="49" charset="0"/>
              </a:rPr>
              <a:t>sequel to the 2018 </a:t>
            </a:r>
            <a:r>
              <a:rPr lang="en-US" sz="1600" dirty="0">
                <a:latin typeface="Consolas" panose="020B0609020204030204" pitchFamily="49" charset="0"/>
                <a:cs typeface="Consolas" panose="020B0609020204030204" pitchFamily="49" charset="0"/>
              </a:rPr>
              <a:t>film </a:t>
            </a:r>
            <a:r>
              <a:rPr lang="en-US" sz="1600" i="1" dirty="0" err="1">
                <a:latin typeface="Consolas" panose="020B0609020204030204" pitchFamily="49" charset="0"/>
                <a:cs typeface="Consolas" panose="020B0609020204030204" pitchFamily="49" charset="0"/>
              </a:rPr>
              <a:t>Aquaman</a:t>
            </a:r>
            <a:r>
              <a:rPr lang="en-US" sz="1600" i="1" dirty="0">
                <a:latin typeface="Consolas" panose="020B0609020204030204" pitchFamily="49" charset="0"/>
                <a:cs typeface="Consolas" panose="020B0609020204030204" pitchFamily="49" charset="0"/>
              </a:rPr>
              <a:t> </a:t>
            </a:r>
          </a:p>
          <a:p>
            <a:pPr algn="just"/>
            <a:r>
              <a:rPr lang="en-US" sz="1600" dirty="0">
                <a:latin typeface="Consolas" panose="020B0609020204030204" pitchFamily="49" charset="0"/>
                <a:cs typeface="Consolas" panose="020B0609020204030204" pitchFamily="49" charset="0"/>
              </a:rPr>
              <a:t>…</a:t>
            </a:r>
          </a:p>
          <a:p>
            <a:pPr algn="just"/>
            <a:r>
              <a:rPr lang="en-US" sz="1600" b="1" dirty="0">
                <a:latin typeface="Consolas" panose="020B0609020204030204" pitchFamily="49" charset="0"/>
                <a:cs typeface="Consolas" panose="020B0609020204030204" pitchFamily="49" charset="0"/>
              </a:rPr>
              <a:t>The antagonist, Black Manta </a:t>
            </a:r>
            <a:r>
              <a:rPr lang="en-US" sz="1600" dirty="0">
                <a:latin typeface="Consolas" panose="020B0609020204030204" pitchFamily="49" charset="0"/>
                <a:cs typeface="Consolas" panose="020B0609020204030204" pitchFamily="49" charset="0"/>
              </a:rPr>
              <a:t>(Yahya Abdul-Mateen II), </a:t>
            </a:r>
            <a:r>
              <a:rPr lang="en-US" sz="1600" b="1" dirty="0">
                <a:latin typeface="Consolas" panose="020B0609020204030204" pitchFamily="49" charset="0"/>
                <a:cs typeface="Consolas" panose="020B0609020204030204" pitchFamily="49" charset="0"/>
              </a:rPr>
              <a:t>returns</a:t>
            </a:r>
            <a:r>
              <a:rPr lang="en-US" sz="1600" dirty="0">
                <a:latin typeface="Consolas" panose="020B0609020204030204" pitchFamily="49" charset="0"/>
                <a:cs typeface="Consolas" panose="020B0609020204030204" pitchFamily="49" charset="0"/>
              </a:rPr>
              <a:t> with a more powerful presence, driven by a quest for revenge against </a:t>
            </a:r>
            <a:r>
              <a:rPr lang="en-US" sz="1600" dirty="0" err="1">
                <a:latin typeface="Consolas" panose="020B0609020204030204" pitchFamily="49" charset="0"/>
                <a:cs typeface="Consolas" panose="020B0609020204030204" pitchFamily="49" charset="0"/>
              </a:rPr>
              <a:t>Aquaman</a:t>
            </a:r>
            <a:r>
              <a:rPr lang="en-US" sz="1600" dirty="0">
                <a:latin typeface="Consolas" panose="020B0609020204030204" pitchFamily="49" charset="0"/>
                <a:cs typeface="Consolas" panose="020B0609020204030204" pitchFamily="49" charset="0"/>
              </a:rPr>
              <a:t> for his father's death.</a:t>
            </a:r>
          </a:p>
          <a:p>
            <a:pPr algn="just"/>
            <a:r>
              <a:rPr lang="en-US" sz="1600" dirty="0">
                <a:latin typeface="Consolas" panose="020B0609020204030204" pitchFamily="49" charset="0"/>
                <a:cs typeface="Consolas" panose="020B0609020204030204" pitchFamily="49" charset="0"/>
              </a:rPr>
              <a:t>…</a:t>
            </a:r>
          </a:p>
          <a:p>
            <a:pPr algn="just"/>
            <a:r>
              <a:rPr lang="en-US" sz="1600" b="1" dirty="0">
                <a:latin typeface="Consolas" panose="020B0609020204030204" pitchFamily="49" charset="0"/>
                <a:cs typeface="Consolas" panose="020B0609020204030204" pitchFamily="49" charset="0"/>
              </a:rPr>
              <a:t>There'</a:t>
            </a:r>
            <a:r>
              <a:rPr lang="en-US" sz="1600" dirty="0">
                <a:latin typeface="Consolas" panose="020B0609020204030204" pitchFamily="49" charset="0"/>
                <a:cs typeface="Consolas" panose="020B0609020204030204" pitchFamily="49" charset="0"/>
              </a:rPr>
              <a:t>s also a </a:t>
            </a:r>
            <a:r>
              <a:rPr lang="en-US" sz="1600" b="1" dirty="0">
                <a:latin typeface="Consolas" panose="020B0609020204030204" pitchFamily="49" charset="0"/>
                <a:cs typeface="Consolas" panose="020B0609020204030204" pitchFamily="49" charset="0"/>
              </a:rPr>
              <a:t>focus</a:t>
            </a:r>
            <a:r>
              <a:rPr lang="en-US" sz="1600" dirty="0">
                <a:latin typeface="Consolas" panose="020B0609020204030204" pitchFamily="49" charset="0"/>
                <a:cs typeface="Consolas" panose="020B0609020204030204" pitchFamily="49" charset="0"/>
              </a:rPr>
              <a:t> on </a:t>
            </a:r>
            <a:r>
              <a:rPr lang="en-US" sz="1600" b="1" dirty="0">
                <a:latin typeface="Consolas" panose="020B0609020204030204" pitchFamily="49" charset="0"/>
                <a:cs typeface="Consolas" panose="020B0609020204030204" pitchFamily="49" charset="0"/>
              </a:rPr>
              <a:t>Atlantis' political struggles </a:t>
            </a:r>
            <a:r>
              <a:rPr lang="en-US" sz="1600" dirty="0">
                <a:latin typeface="Consolas" panose="020B0609020204030204" pitchFamily="49" charset="0"/>
                <a:cs typeface="Consolas" panose="020B0609020204030204" pitchFamily="49" charset="0"/>
              </a:rPr>
              <a:t>and the dangers of the </a:t>
            </a:r>
            <a:r>
              <a:rPr lang="en-US" sz="1600" i="1" dirty="0">
                <a:latin typeface="Consolas" panose="020B0609020204030204" pitchFamily="49" charset="0"/>
                <a:cs typeface="Consolas" panose="020B0609020204030204" pitchFamily="49" charset="0"/>
              </a:rPr>
              <a:t>"Lost Kingdom"</a:t>
            </a:r>
            <a:r>
              <a:rPr lang="en-US" sz="1600" dirty="0">
                <a:latin typeface="Consolas" panose="020B0609020204030204" pitchFamily="49" charset="0"/>
                <a:cs typeface="Consolas" panose="020B0609020204030204" pitchFamily="49" charset="0"/>
              </a:rPr>
              <a:t> an ancient and powerful civilization that may be tied to the fate of both worlds.</a:t>
            </a:r>
          </a:p>
        </p:txBody>
      </p:sp>
      <p:sp>
        <p:nvSpPr>
          <p:cNvPr id="6" name="TextBox 5">
            <a:extLst>
              <a:ext uri="{FF2B5EF4-FFF2-40B4-BE49-F238E27FC236}">
                <a16:creationId xmlns:a16="http://schemas.microsoft.com/office/drawing/2014/main" id="{146FC629-FCAC-17D3-AE02-1CDAE3BA29F7}"/>
              </a:ext>
            </a:extLst>
          </p:cNvPr>
          <p:cNvSpPr txBox="1"/>
          <p:nvPr/>
        </p:nvSpPr>
        <p:spPr>
          <a:xfrm>
            <a:off x="-616527" y="3889982"/>
            <a:ext cx="7301346" cy="584775"/>
          </a:xfrm>
          <a:prstGeom prst="rect">
            <a:avLst/>
          </a:prstGeom>
          <a:noFill/>
          <a:ln w="28575">
            <a:solidFill>
              <a:schemeClr val="accent1">
                <a:lumMod val="50000"/>
              </a:schemeClr>
            </a:solidFill>
          </a:ln>
        </p:spPr>
        <p:txBody>
          <a:bodyPr wrap="square">
            <a:spAutoFit/>
          </a:bodyPr>
          <a:lstStyle/>
          <a:p>
            <a:r>
              <a:rPr lang="en-US" sz="1600" dirty="0">
                <a:latin typeface="Consolas" panose="020B0609020204030204" pitchFamily="49" charset="0"/>
                <a:cs typeface="Consolas" panose="020B0609020204030204" pitchFamily="49" charset="0"/>
              </a:rPr>
              <a:t>Without searching the internet, do you know about the </a:t>
            </a:r>
            <a:r>
              <a:rPr lang="en-US" sz="1600" dirty="0" err="1">
                <a:latin typeface="Consolas" panose="020B0609020204030204" pitchFamily="49" charset="0"/>
                <a:cs typeface="Consolas" panose="020B0609020204030204" pitchFamily="49" charset="0"/>
              </a:rPr>
              <a:t>Aquaman</a:t>
            </a:r>
            <a:r>
              <a:rPr lang="en-US" sz="1600" dirty="0">
                <a:latin typeface="Consolas" panose="020B0609020204030204" pitchFamily="49" charset="0"/>
                <a:cs typeface="Consolas" panose="020B0609020204030204" pitchFamily="49" charset="0"/>
              </a:rPr>
              <a:t> 2 movie? What is it about?</a:t>
            </a:r>
          </a:p>
        </p:txBody>
      </p:sp>
      <p:pic>
        <p:nvPicPr>
          <p:cNvPr id="8" name="Graphic 7">
            <a:extLst>
              <a:ext uri="{FF2B5EF4-FFF2-40B4-BE49-F238E27FC236}">
                <a16:creationId xmlns:a16="http://schemas.microsoft.com/office/drawing/2014/main" id="{5F57F6C5-FEB8-D62E-D04C-15D7F9C308F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72708"/>
          <a:stretch/>
        </p:blipFill>
        <p:spPr>
          <a:xfrm>
            <a:off x="6785731" y="3837845"/>
            <a:ext cx="688797" cy="684419"/>
          </a:xfrm>
          <a:prstGeom prst="rect">
            <a:avLst/>
          </a:prstGeom>
        </p:spPr>
      </p:pic>
    </p:spTree>
    <p:extLst>
      <p:ext uri="{BB962C8B-B14F-4D97-AF65-F5344CB8AC3E}">
        <p14:creationId xmlns:p14="http://schemas.microsoft.com/office/powerpoint/2010/main" val="14018237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7FD69-DDD1-AA2D-8284-FF4B118BD8C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2C92ACC-DD71-723A-4432-9A0487B86568}"/>
              </a:ext>
            </a:extLst>
          </p:cNvPr>
          <p:cNvSpPr>
            <a:spLocks noGrp="1"/>
          </p:cNvSpPr>
          <p:nvPr>
            <p:ph type="sldNum" sz="quarter" idx="12"/>
          </p:nvPr>
        </p:nvSpPr>
        <p:spPr/>
        <p:txBody>
          <a:bodyPr/>
          <a:lstStyle/>
          <a:p>
            <a:fld id="{28FA43E8-6E12-5244-BC34-D42229B1484F}" type="slidenum">
              <a:rPr lang="en-US" noProof="1" smtClean="0"/>
              <a:t>36</a:t>
            </a:fld>
            <a:endParaRPr lang="en-US" noProof="1"/>
          </a:p>
        </p:txBody>
      </p:sp>
      <p:sp>
        <p:nvSpPr>
          <p:cNvPr id="5" name="Title 4">
            <a:extLst>
              <a:ext uri="{FF2B5EF4-FFF2-40B4-BE49-F238E27FC236}">
                <a16:creationId xmlns:a16="http://schemas.microsoft.com/office/drawing/2014/main" id="{C7331322-8830-D241-9F15-A1098BB8B2FB}"/>
              </a:ext>
            </a:extLst>
          </p:cNvPr>
          <p:cNvSpPr>
            <a:spLocks noGrp="1"/>
          </p:cNvSpPr>
          <p:nvPr>
            <p:ph type="title"/>
          </p:nvPr>
        </p:nvSpPr>
        <p:spPr/>
        <p:txBody>
          <a:bodyPr/>
          <a:lstStyle/>
          <a:p>
            <a:r>
              <a:rPr lang="en-US" b="1" noProof="1">
                <a:solidFill>
                  <a:srgbClr val="9B3836"/>
                </a:solidFill>
                <a:ea typeface="Verdana" panose="020B0604030504040204" pitchFamily="34" charset="0"/>
                <a:cs typeface="Open Sans" panose="020B0606030504020204" pitchFamily="34" charset="0"/>
              </a:rPr>
              <a:t>Proposed Method: </a:t>
            </a:r>
            <a:r>
              <a:rPr lang="en-US" b="1" noProof="1">
                <a:solidFill>
                  <a:schemeClr val="tx1">
                    <a:lumMod val="75000"/>
                    <a:lumOff val="25000"/>
                  </a:schemeClr>
                </a:solidFill>
                <a:ea typeface="Verdana" panose="020B0604030504040204" pitchFamily="34" charset="0"/>
                <a:cs typeface="Open Sans" panose="020B0606030504020204" pitchFamily="34" charset="0"/>
              </a:rPr>
              <a:t>DIS-CO</a:t>
            </a:r>
            <a:endParaRPr lang="en-US" noProof="1">
              <a:solidFill>
                <a:schemeClr val="tx1">
                  <a:lumMod val="75000"/>
                  <a:lumOff val="25000"/>
                </a:schemeClr>
              </a:solidFill>
            </a:endParaRPr>
          </a:p>
        </p:txBody>
      </p:sp>
      <p:sp>
        <p:nvSpPr>
          <p:cNvPr id="9" name="Rectangle: Rounded Corners 28">
            <a:extLst>
              <a:ext uri="{FF2B5EF4-FFF2-40B4-BE49-F238E27FC236}">
                <a16:creationId xmlns:a16="http://schemas.microsoft.com/office/drawing/2014/main" id="{26DDCAA8-9102-45A5-A335-9CA76EF1BEC0}"/>
              </a:ext>
            </a:extLst>
          </p:cNvPr>
          <p:cNvSpPr/>
          <p:nvPr/>
        </p:nvSpPr>
        <p:spPr>
          <a:xfrm>
            <a:off x="-1858817" y="3774876"/>
            <a:ext cx="10575635" cy="4642248"/>
          </a:xfrm>
          <a:prstGeom prst="roundRect">
            <a:avLst>
              <a:gd name="adj" fmla="val 0"/>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0" name="TextBox 9">
            <a:extLst>
              <a:ext uri="{FF2B5EF4-FFF2-40B4-BE49-F238E27FC236}">
                <a16:creationId xmlns:a16="http://schemas.microsoft.com/office/drawing/2014/main" id="{52DBF9CE-B184-8637-ECC7-5F8F0AC7EC2B}"/>
              </a:ext>
            </a:extLst>
          </p:cNvPr>
          <p:cNvSpPr txBox="1"/>
          <p:nvPr/>
        </p:nvSpPr>
        <p:spPr>
          <a:xfrm>
            <a:off x="-1772630" y="7367737"/>
            <a:ext cx="1555234" cy="369332"/>
          </a:xfrm>
          <a:prstGeom prst="rect">
            <a:avLst/>
          </a:prstGeom>
          <a:noFill/>
        </p:spPr>
        <p:txBody>
          <a:bodyPr wrap="none" rtlCol="0">
            <a:spAutoFit/>
          </a:bodyPr>
          <a:lstStyle/>
          <a:p>
            <a:pPr algn="ctr"/>
            <a:r>
              <a:rPr lang="en-US" noProof="1"/>
              <a:t>Suspect Book</a:t>
            </a:r>
          </a:p>
        </p:txBody>
      </p:sp>
      <p:sp>
        <p:nvSpPr>
          <p:cNvPr id="11" name="Rectangle: Rounded Corners 31">
            <a:extLst>
              <a:ext uri="{FF2B5EF4-FFF2-40B4-BE49-F238E27FC236}">
                <a16:creationId xmlns:a16="http://schemas.microsoft.com/office/drawing/2014/main" id="{C7663B35-81D1-841C-E8D2-C5D04F8CE3D4}"/>
              </a:ext>
            </a:extLst>
          </p:cNvPr>
          <p:cNvSpPr/>
          <p:nvPr/>
        </p:nvSpPr>
        <p:spPr>
          <a:xfrm>
            <a:off x="-1772630" y="6670917"/>
            <a:ext cx="10415558" cy="1667671"/>
          </a:xfrm>
          <a:prstGeom prst="roundRect">
            <a:avLst>
              <a:gd name="adj" fmla="val 2674"/>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2" name="Rectangle: Rounded Corners 30">
            <a:extLst>
              <a:ext uri="{FF2B5EF4-FFF2-40B4-BE49-F238E27FC236}">
                <a16:creationId xmlns:a16="http://schemas.microsoft.com/office/drawing/2014/main" id="{D57411F3-63EB-E8A3-993F-5267B5F23736}"/>
              </a:ext>
            </a:extLst>
          </p:cNvPr>
          <p:cNvSpPr/>
          <p:nvPr/>
        </p:nvSpPr>
        <p:spPr>
          <a:xfrm>
            <a:off x="-1772631" y="3862033"/>
            <a:ext cx="10415558" cy="2667989"/>
          </a:xfrm>
          <a:prstGeom prst="roundRect">
            <a:avLst>
              <a:gd name="adj" fmla="val 2674"/>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3" name="Rectangle: Rounded Corners 1023">
            <a:extLst>
              <a:ext uri="{FF2B5EF4-FFF2-40B4-BE49-F238E27FC236}">
                <a16:creationId xmlns:a16="http://schemas.microsoft.com/office/drawing/2014/main" id="{9E48D411-D896-8ABC-12D8-B5DD4B64115A}"/>
              </a:ext>
            </a:extLst>
          </p:cNvPr>
          <p:cNvSpPr/>
          <p:nvPr/>
        </p:nvSpPr>
        <p:spPr>
          <a:xfrm>
            <a:off x="-1568472" y="4234470"/>
            <a:ext cx="4660754" cy="2210013"/>
          </a:xfrm>
          <a:prstGeom prst="roundRect">
            <a:avLst>
              <a:gd name="adj" fmla="val 1884"/>
            </a:avLst>
          </a:prstGeom>
          <a:noFill/>
          <a:ln w="38100">
            <a:solidFill>
              <a:schemeClr val="tx1">
                <a:lumMod val="50000"/>
                <a:lumOff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4" name="TextBox 13">
            <a:extLst>
              <a:ext uri="{FF2B5EF4-FFF2-40B4-BE49-F238E27FC236}">
                <a16:creationId xmlns:a16="http://schemas.microsoft.com/office/drawing/2014/main" id="{FC6BBC2D-B37A-6E82-7F80-446BB93BBA89}"/>
              </a:ext>
            </a:extLst>
          </p:cNvPr>
          <p:cNvSpPr txBox="1"/>
          <p:nvPr/>
        </p:nvSpPr>
        <p:spPr>
          <a:xfrm>
            <a:off x="-1908504" y="3912256"/>
            <a:ext cx="5161106" cy="338554"/>
          </a:xfrm>
          <a:prstGeom prst="rect">
            <a:avLst/>
          </a:prstGeom>
          <a:noFill/>
        </p:spPr>
        <p:txBody>
          <a:bodyPr wrap="square" rtlCol="0">
            <a:spAutoFit/>
          </a:bodyPr>
          <a:lstStyle/>
          <a:p>
            <a:pPr algn="ctr"/>
            <a:r>
              <a:rPr lang="en-US" sz="1600" b="1" noProof="1">
                <a:solidFill>
                  <a:schemeClr val="bg1">
                    <a:lumMod val="85000"/>
                  </a:schemeClr>
                </a:solidFill>
                <a:latin typeface="Calibri" panose="020F0502020204030204" pitchFamily="34" charset="0"/>
                <a:cs typeface="Calibri" panose="020F0502020204030204" pitchFamily="34" charset="0"/>
              </a:rPr>
              <a:t>Data Collection: </a:t>
            </a:r>
            <a:r>
              <a:rPr lang="en-US" sz="1500" noProof="1">
                <a:solidFill>
                  <a:schemeClr val="bg1">
                    <a:lumMod val="85000"/>
                  </a:schemeClr>
                </a:solidFill>
                <a:latin typeface="Calibri" panose="020F0502020204030204" pitchFamily="34" charset="0"/>
                <a:cs typeface="Calibri" panose="020F0502020204030204" pitchFamily="34" charset="0"/>
              </a:rPr>
              <a:t>Frames can be of 2 different types.</a:t>
            </a:r>
          </a:p>
        </p:txBody>
      </p:sp>
      <p:sp>
        <p:nvSpPr>
          <p:cNvPr id="22" name="Rounded Rectangle 21">
            <a:extLst>
              <a:ext uri="{FF2B5EF4-FFF2-40B4-BE49-F238E27FC236}">
                <a16:creationId xmlns:a16="http://schemas.microsoft.com/office/drawing/2014/main" id="{80294C5C-D7DB-B41F-8CFC-315AD65F6A83}"/>
              </a:ext>
            </a:extLst>
          </p:cNvPr>
          <p:cNvSpPr/>
          <p:nvPr/>
        </p:nvSpPr>
        <p:spPr>
          <a:xfrm>
            <a:off x="-1511096" y="5367682"/>
            <a:ext cx="4542554" cy="1041408"/>
          </a:xfrm>
          <a:prstGeom prst="roundRect">
            <a:avLst>
              <a:gd name="adj"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28" name="Rounded Rectangle 27">
            <a:extLst>
              <a:ext uri="{FF2B5EF4-FFF2-40B4-BE49-F238E27FC236}">
                <a16:creationId xmlns:a16="http://schemas.microsoft.com/office/drawing/2014/main" id="{C044027B-BB0C-0D6C-461F-42F50DC43D73}"/>
              </a:ext>
            </a:extLst>
          </p:cNvPr>
          <p:cNvSpPr/>
          <p:nvPr/>
        </p:nvSpPr>
        <p:spPr>
          <a:xfrm>
            <a:off x="-1511096" y="4303397"/>
            <a:ext cx="4542554" cy="1041408"/>
          </a:xfrm>
          <a:prstGeom prst="roundRect">
            <a:avLst>
              <a:gd name="adj"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35" name="Rectangle: Rounded Corners 1023">
            <a:extLst>
              <a:ext uri="{FF2B5EF4-FFF2-40B4-BE49-F238E27FC236}">
                <a16:creationId xmlns:a16="http://schemas.microsoft.com/office/drawing/2014/main" id="{9A26BB7A-EBDB-0123-7A69-A9CF39F84C90}"/>
              </a:ext>
            </a:extLst>
          </p:cNvPr>
          <p:cNvSpPr/>
          <p:nvPr/>
        </p:nvSpPr>
        <p:spPr>
          <a:xfrm>
            <a:off x="3213795" y="4228567"/>
            <a:ext cx="2597580" cy="2210013"/>
          </a:xfrm>
          <a:prstGeom prst="roundRect">
            <a:avLst>
              <a:gd name="adj" fmla="val 1884"/>
            </a:avLst>
          </a:prstGeom>
          <a:noFill/>
          <a:ln w="38100">
            <a:solidFill>
              <a:schemeClr val="tx1">
                <a:lumMod val="50000"/>
                <a:lumOff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58" name="Rectangle: Rounded Corners 1023">
            <a:extLst>
              <a:ext uri="{FF2B5EF4-FFF2-40B4-BE49-F238E27FC236}">
                <a16:creationId xmlns:a16="http://schemas.microsoft.com/office/drawing/2014/main" id="{8F2D3917-E343-BDD7-6DE2-A9EF9EAD3CF4}"/>
              </a:ext>
            </a:extLst>
          </p:cNvPr>
          <p:cNvSpPr/>
          <p:nvPr/>
        </p:nvSpPr>
        <p:spPr>
          <a:xfrm>
            <a:off x="5915807" y="4226275"/>
            <a:ext cx="2640061" cy="2210013"/>
          </a:xfrm>
          <a:prstGeom prst="roundRect">
            <a:avLst>
              <a:gd name="adj" fmla="val 1884"/>
            </a:avLst>
          </a:prstGeom>
          <a:noFill/>
          <a:ln w="38100">
            <a:solidFill>
              <a:schemeClr val="tx1">
                <a:lumMod val="50000"/>
                <a:lumOff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2" name="Rounded Rectangle 1">
            <a:extLst>
              <a:ext uri="{FF2B5EF4-FFF2-40B4-BE49-F238E27FC236}">
                <a16:creationId xmlns:a16="http://schemas.microsoft.com/office/drawing/2014/main" id="{97F12CB3-4E50-3CD1-71A4-09343C68B0A6}"/>
              </a:ext>
            </a:extLst>
          </p:cNvPr>
          <p:cNvSpPr/>
          <p:nvPr/>
        </p:nvSpPr>
        <p:spPr>
          <a:xfrm>
            <a:off x="-1511096" y="4303397"/>
            <a:ext cx="4542554" cy="1041408"/>
          </a:xfrm>
          <a:prstGeom prst="roundRect">
            <a:avLst>
              <a:gd name="adj"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3" name="Content Placeholder 1">
            <a:extLst>
              <a:ext uri="{FF2B5EF4-FFF2-40B4-BE49-F238E27FC236}">
                <a16:creationId xmlns:a16="http://schemas.microsoft.com/office/drawing/2014/main" id="{F1709C17-8EAC-1DED-DF61-BFA1EE4D3713}"/>
              </a:ext>
            </a:extLst>
          </p:cNvPr>
          <p:cNvSpPr txBox="1">
            <a:spLocks/>
          </p:cNvSpPr>
          <p:nvPr/>
        </p:nvSpPr>
        <p:spPr>
          <a:xfrm>
            <a:off x="292380" y="4302960"/>
            <a:ext cx="2739360" cy="1036385"/>
          </a:xfrm>
          <a:prstGeom prst="rect">
            <a:avLst/>
          </a:prstGeom>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400" b="1" noProof="1">
                <a:solidFill>
                  <a:schemeClr val="bg1">
                    <a:lumMod val="85000"/>
                  </a:schemeClr>
                </a:solidFill>
                <a:latin typeface="Consolas" panose="020B0609020204030204" pitchFamily="49" charset="0"/>
                <a:cs typeface="Consolas" panose="020B0609020204030204" pitchFamily="49" charset="0"/>
              </a:rPr>
              <a:t>Main Frames</a:t>
            </a:r>
          </a:p>
          <a:p>
            <a:pPr algn="just">
              <a:lnSpc>
                <a:spcPct val="100000"/>
              </a:lnSpc>
              <a:spcBef>
                <a:spcPts val="0"/>
              </a:spcBef>
            </a:pPr>
            <a:endParaRPr lang="en-US" sz="300" b="1" noProof="1">
              <a:solidFill>
                <a:schemeClr val="bg1">
                  <a:lumMod val="85000"/>
                </a:schemeClr>
              </a:solidFill>
            </a:endParaRPr>
          </a:p>
          <a:p>
            <a:pPr algn="just">
              <a:lnSpc>
                <a:spcPct val="100000"/>
              </a:lnSpc>
              <a:spcBef>
                <a:spcPts val="0"/>
              </a:spcBef>
            </a:pPr>
            <a:r>
              <a:rPr lang="en-US" sz="1050" b="1" noProof="1">
                <a:solidFill>
                  <a:schemeClr val="bg1">
                    <a:lumMod val="85000"/>
                  </a:schemeClr>
                </a:solidFill>
              </a:rPr>
              <a:t>Contains Main Characters</a:t>
            </a:r>
          </a:p>
          <a:p>
            <a:pPr algn="just">
              <a:lnSpc>
                <a:spcPct val="100000"/>
              </a:lnSpc>
              <a:spcBef>
                <a:spcPts val="0"/>
              </a:spcBef>
            </a:pPr>
            <a:r>
              <a:rPr lang="en-US" sz="1000" noProof="1">
                <a:solidFill>
                  <a:schemeClr val="bg1">
                    <a:lumMod val="85000"/>
                  </a:schemeClr>
                </a:solidFill>
              </a:rPr>
              <a:t>Frames featuring key characters from the plot.</a:t>
            </a:r>
          </a:p>
          <a:p>
            <a:pPr algn="just">
              <a:lnSpc>
                <a:spcPct val="100000"/>
              </a:lnSpc>
              <a:spcBef>
                <a:spcPts val="0"/>
              </a:spcBef>
            </a:pPr>
            <a:endParaRPr lang="en-US" sz="200" noProof="1">
              <a:solidFill>
                <a:schemeClr val="bg1">
                  <a:lumMod val="85000"/>
                </a:schemeClr>
              </a:solidFill>
            </a:endParaRPr>
          </a:p>
          <a:p>
            <a:pPr algn="just">
              <a:lnSpc>
                <a:spcPct val="100000"/>
              </a:lnSpc>
              <a:spcBef>
                <a:spcPts val="0"/>
              </a:spcBef>
            </a:pPr>
            <a:r>
              <a:rPr lang="en-US" sz="1050" b="1" noProof="1">
                <a:solidFill>
                  <a:schemeClr val="bg1">
                    <a:lumMod val="85000"/>
                  </a:schemeClr>
                </a:solidFill>
              </a:rPr>
              <a:t>Easily Recognizable</a:t>
            </a:r>
          </a:p>
          <a:p>
            <a:pPr algn="just">
              <a:lnSpc>
                <a:spcPct val="100000"/>
              </a:lnSpc>
              <a:spcBef>
                <a:spcPts val="0"/>
              </a:spcBef>
            </a:pPr>
            <a:r>
              <a:rPr lang="en-US" sz="1000" noProof="1">
                <a:solidFill>
                  <a:schemeClr val="bg1">
                    <a:lumMod val="85000"/>
                  </a:schemeClr>
                </a:solidFill>
              </a:rPr>
              <a:t>Identifiable to viewers who saw the movie.</a:t>
            </a:r>
          </a:p>
        </p:txBody>
      </p:sp>
      <p:pic>
        <p:nvPicPr>
          <p:cNvPr id="6" name="Picture 5">
            <a:extLst>
              <a:ext uri="{FF2B5EF4-FFF2-40B4-BE49-F238E27FC236}">
                <a16:creationId xmlns:a16="http://schemas.microsoft.com/office/drawing/2014/main" id="{89D3C7A4-54B8-3D9F-7E23-2880C3AFD342}"/>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Lst>
          </a:blip>
          <a:srcRect l="16658" r="1"/>
          <a:stretch/>
        </p:blipFill>
        <p:spPr>
          <a:xfrm>
            <a:off x="-1445994" y="4364602"/>
            <a:ext cx="1726349" cy="918998"/>
          </a:xfrm>
          <a:prstGeom prst="rect">
            <a:avLst/>
          </a:prstGeom>
          <a:ln w="12700">
            <a:solidFill>
              <a:schemeClr val="tx1"/>
            </a:solidFill>
          </a:ln>
        </p:spPr>
      </p:pic>
      <p:sp>
        <p:nvSpPr>
          <p:cNvPr id="7" name="Rounded Rectangle 6">
            <a:extLst>
              <a:ext uri="{FF2B5EF4-FFF2-40B4-BE49-F238E27FC236}">
                <a16:creationId xmlns:a16="http://schemas.microsoft.com/office/drawing/2014/main" id="{F2F19104-9776-13BC-8B02-6C5895BC27C6}"/>
              </a:ext>
            </a:extLst>
          </p:cNvPr>
          <p:cNvSpPr/>
          <p:nvPr/>
        </p:nvSpPr>
        <p:spPr>
          <a:xfrm>
            <a:off x="-1511096" y="5367682"/>
            <a:ext cx="4542554" cy="1041408"/>
          </a:xfrm>
          <a:prstGeom prst="roundRect">
            <a:avLst>
              <a:gd name="adj"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5" name="Content Placeholder 1">
            <a:extLst>
              <a:ext uri="{FF2B5EF4-FFF2-40B4-BE49-F238E27FC236}">
                <a16:creationId xmlns:a16="http://schemas.microsoft.com/office/drawing/2014/main" id="{3AABFF3F-B80B-F196-F92A-DE9926D57F23}"/>
              </a:ext>
            </a:extLst>
          </p:cNvPr>
          <p:cNvSpPr txBox="1">
            <a:spLocks/>
          </p:cNvSpPr>
          <p:nvPr/>
        </p:nvSpPr>
        <p:spPr>
          <a:xfrm>
            <a:off x="292380" y="5382540"/>
            <a:ext cx="2739360" cy="1036385"/>
          </a:xfrm>
          <a:prstGeom prst="rect">
            <a:avLst/>
          </a:prstGeom>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400" b="1" noProof="1">
                <a:solidFill>
                  <a:schemeClr val="bg1">
                    <a:lumMod val="85000"/>
                  </a:schemeClr>
                </a:solidFill>
                <a:latin typeface="Consolas" panose="020B0609020204030204" pitchFamily="49" charset="0"/>
                <a:cs typeface="Consolas" panose="020B0609020204030204" pitchFamily="49" charset="0"/>
              </a:rPr>
              <a:t>Neutral Frames</a:t>
            </a:r>
          </a:p>
          <a:p>
            <a:pPr algn="just">
              <a:lnSpc>
                <a:spcPct val="100000"/>
              </a:lnSpc>
              <a:spcBef>
                <a:spcPts val="0"/>
              </a:spcBef>
            </a:pPr>
            <a:endParaRPr lang="en-US" sz="300" b="1" noProof="1">
              <a:solidFill>
                <a:schemeClr val="bg1">
                  <a:lumMod val="85000"/>
                </a:schemeClr>
              </a:solidFill>
            </a:endParaRPr>
          </a:p>
          <a:p>
            <a:pPr algn="just">
              <a:lnSpc>
                <a:spcPct val="100000"/>
              </a:lnSpc>
              <a:spcBef>
                <a:spcPts val="0"/>
              </a:spcBef>
            </a:pPr>
            <a:r>
              <a:rPr lang="en-US" sz="1050" b="1" noProof="1">
                <a:solidFill>
                  <a:schemeClr val="bg1">
                    <a:lumMod val="85000"/>
                  </a:schemeClr>
                </a:solidFill>
              </a:rPr>
              <a:t>Background / Neutral Elements</a:t>
            </a:r>
          </a:p>
          <a:p>
            <a:pPr algn="just">
              <a:lnSpc>
                <a:spcPct val="100000"/>
              </a:lnSpc>
              <a:spcBef>
                <a:spcPts val="0"/>
              </a:spcBef>
            </a:pPr>
            <a:r>
              <a:rPr lang="en-US" sz="1000" noProof="1">
                <a:solidFill>
                  <a:schemeClr val="bg1">
                    <a:lumMod val="85000"/>
                  </a:schemeClr>
                </a:solidFill>
              </a:rPr>
              <a:t>Neutral visuals like landscapes or objects.</a:t>
            </a:r>
          </a:p>
          <a:p>
            <a:pPr algn="just">
              <a:lnSpc>
                <a:spcPct val="100000"/>
              </a:lnSpc>
              <a:spcBef>
                <a:spcPts val="0"/>
              </a:spcBef>
            </a:pPr>
            <a:endParaRPr lang="en-US" sz="200" noProof="1">
              <a:solidFill>
                <a:schemeClr val="bg1">
                  <a:lumMod val="85000"/>
                </a:schemeClr>
              </a:solidFill>
            </a:endParaRPr>
          </a:p>
          <a:p>
            <a:pPr algn="just">
              <a:lnSpc>
                <a:spcPct val="100000"/>
              </a:lnSpc>
              <a:spcBef>
                <a:spcPts val="0"/>
              </a:spcBef>
            </a:pPr>
            <a:r>
              <a:rPr lang="en-US" sz="1050" b="1" noProof="1">
                <a:solidFill>
                  <a:schemeClr val="bg1">
                    <a:lumMod val="85000"/>
                  </a:schemeClr>
                </a:solidFill>
              </a:rPr>
              <a:t>Hardly Recognizable</a:t>
            </a:r>
          </a:p>
          <a:p>
            <a:pPr algn="just">
              <a:lnSpc>
                <a:spcPct val="100000"/>
              </a:lnSpc>
              <a:spcBef>
                <a:spcPts val="0"/>
              </a:spcBef>
            </a:pPr>
            <a:r>
              <a:rPr lang="en-US" sz="1000" noProof="1">
                <a:solidFill>
                  <a:schemeClr val="bg1">
                    <a:lumMod val="85000"/>
                  </a:schemeClr>
                </a:solidFill>
              </a:rPr>
              <a:t>Frames not easily tied to the movie's narrative.</a:t>
            </a:r>
            <a:endParaRPr lang="en-US" sz="1000" b="1" noProof="1">
              <a:solidFill>
                <a:schemeClr val="bg1">
                  <a:lumMod val="85000"/>
                </a:schemeClr>
              </a:solidFill>
            </a:endParaRPr>
          </a:p>
        </p:txBody>
      </p:sp>
      <p:pic>
        <p:nvPicPr>
          <p:cNvPr id="16" name="Picture 15" descr="A group of people walking in a city&#10;&#10;AI-generated content may be incorrect.">
            <a:extLst>
              <a:ext uri="{FF2B5EF4-FFF2-40B4-BE49-F238E27FC236}">
                <a16:creationId xmlns:a16="http://schemas.microsoft.com/office/drawing/2014/main" id="{0BCEE44F-101A-365C-F1BF-9D96E6AB0D5D}"/>
              </a:ext>
            </a:extLst>
          </p:cNvPr>
          <p:cNvPicPr>
            <a:picLocks/>
          </p:cNvPicPr>
          <p:nvPr/>
        </p:nvPicPr>
        <p:blipFill>
          <a:blip r:embed="rId5">
            <a:duotone>
              <a:schemeClr val="bg2">
                <a:shade val="45000"/>
                <a:satMod val="135000"/>
              </a:schemeClr>
              <a:prstClr val="white"/>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14970" t="5709" r="6328" b="1469"/>
          <a:stretch/>
        </p:blipFill>
        <p:spPr>
          <a:xfrm>
            <a:off x="-1446276" y="5435241"/>
            <a:ext cx="1726348" cy="923544"/>
          </a:xfrm>
          <a:prstGeom prst="rect">
            <a:avLst/>
          </a:prstGeom>
          <a:ln w="12700">
            <a:solidFill>
              <a:srgbClr val="3A3A3A"/>
            </a:solidFill>
          </a:ln>
        </p:spPr>
      </p:pic>
      <p:sp>
        <p:nvSpPr>
          <p:cNvPr id="8" name="TextBox 7">
            <a:extLst>
              <a:ext uri="{FF2B5EF4-FFF2-40B4-BE49-F238E27FC236}">
                <a16:creationId xmlns:a16="http://schemas.microsoft.com/office/drawing/2014/main" id="{96438BC4-5027-01CF-4197-B89C4E4D028C}"/>
              </a:ext>
            </a:extLst>
          </p:cNvPr>
          <p:cNvSpPr txBox="1"/>
          <p:nvPr/>
        </p:nvSpPr>
        <p:spPr>
          <a:xfrm>
            <a:off x="3009325" y="3934626"/>
            <a:ext cx="2909224" cy="338554"/>
          </a:xfrm>
          <a:prstGeom prst="rect">
            <a:avLst/>
          </a:prstGeom>
          <a:noFill/>
        </p:spPr>
        <p:txBody>
          <a:bodyPr wrap="square">
            <a:spAutoFit/>
          </a:bodyPr>
          <a:lstStyle/>
          <a:p>
            <a:pPr algn="ctr"/>
            <a:r>
              <a:rPr lang="en-US" sz="1600" noProof="1">
                <a:solidFill>
                  <a:schemeClr val="bg1">
                    <a:lumMod val="85000"/>
                  </a:schemeClr>
                </a:solidFill>
                <a:latin typeface="Calibri" panose="020F0502020204030204" pitchFamily="34" charset="0"/>
                <a:cs typeface="Calibri" panose="020F0502020204030204" pitchFamily="34" charset="0"/>
              </a:rPr>
              <a:t>Build</a:t>
            </a:r>
            <a:r>
              <a:rPr lang="en-US" sz="1600" b="1" noProof="1">
                <a:solidFill>
                  <a:schemeClr val="bg1">
                    <a:lumMod val="85000"/>
                  </a:schemeClr>
                </a:solidFill>
                <a:latin typeface="Calibri" panose="020F0502020204030204" pitchFamily="34" charset="0"/>
                <a:cs typeface="Calibri" panose="020F0502020204030204" pitchFamily="34" charset="0"/>
              </a:rPr>
              <a:t> </a:t>
            </a:r>
            <a:r>
              <a:rPr lang="en-US" sz="1600" noProof="1">
                <a:solidFill>
                  <a:schemeClr val="bg1">
                    <a:lumMod val="85000"/>
                  </a:schemeClr>
                </a:solidFill>
                <a:latin typeface="Calibri" panose="020F0502020204030204" pitchFamily="34" charset="0"/>
                <a:cs typeface="Calibri" panose="020F0502020204030204" pitchFamily="34" charset="0"/>
              </a:rPr>
              <a:t>MovieTection</a:t>
            </a:r>
            <a:r>
              <a:rPr lang="en-US" sz="1600" b="1" noProof="1">
                <a:solidFill>
                  <a:schemeClr val="bg1">
                    <a:lumMod val="85000"/>
                  </a:schemeClr>
                </a:solidFill>
                <a:latin typeface="Calibri" panose="020F0502020204030204" pitchFamily="34" charset="0"/>
                <a:cs typeface="Calibri" panose="020F0502020204030204" pitchFamily="34" charset="0"/>
              </a:rPr>
              <a:t> Dataset</a:t>
            </a:r>
          </a:p>
        </p:txBody>
      </p:sp>
      <p:sp>
        <p:nvSpPr>
          <p:cNvPr id="41" name="Rounded Rectangle 40">
            <a:extLst>
              <a:ext uri="{FF2B5EF4-FFF2-40B4-BE49-F238E27FC236}">
                <a16:creationId xmlns:a16="http://schemas.microsoft.com/office/drawing/2014/main" id="{DCD6D6CC-6E1B-344F-4ABF-1D02DBF88760}"/>
              </a:ext>
            </a:extLst>
          </p:cNvPr>
          <p:cNvSpPr/>
          <p:nvPr/>
        </p:nvSpPr>
        <p:spPr>
          <a:xfrm>
            <a:off x="4506474" y="4246799"/>
            <a:ext cx="1288267" cy="591416"/>
          </a:xfrm>
          <a:prstGeom prst="roundRect">
            <a:avLst>
              <a:gd name="adj" fmla="val 1434"/>
            </a:avLst>
          </a:prstGeom>
          <a:solidFill>
            <a:srgbClr val="E7E7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42" name="Group 41">
            <a:extLst>
              <a:ext uri="{FF2B5EF4-FFF2-40B4-BE49-F238E27FC236}">
                <a16:creationId xmlns:a16="http://schemas.microsoft.com/office/drawing/2014/main" id="{236C8F30-E5E2-EC3C-EBA7-16A87F544FFE}"/>
              </a:ext>
            </a:extLst>
          </p:cNvPr>
          <p:cNvGrpSpPr/>
          <p:nvPr/>
        </p:nvGrpSpPr>
        <p:grpSpPr>
          <a:xfrm>
            <a:off x="4831297" y="4464561"/>
            <a:ext cx="638618" cy="330078"/>
            <a:chOff x="6050099" y="1657385"/>
            <a:chExt cx="638618" cy="330078"/>
          </a:xfrm>
        </p:grpSpPr>
        <p:pic>
          <p:nvPicPr>
            <p:cNvPr id="44" name="Picture 43">
              <a:extLst>
                <a:ext uri="{FF2B5EF4-FFF2-40B4-BE49-F238E27FC236}">
                  <a16:creationId xmlns:a16="http://schemas.microsoft.com/office/drawing/2014/main" id="{DDCDA0B0-EF60-4E92-188A-5BD152795BF4}"/>
                </a:ext>
              </a:extLst>
            </p:cNvPr>
            <p:cNvPicPr>
              <a:picLocks noChangeAspect="1"/>
            </p:cNvPicPr>
            <p:nvPr/>
          </p:nvPicPr>
          <p:blipFill>
            <a:blip r:embed="rId7">
              <a:duotone>
                <a:schemeClr val="bg2">
                  <a:shade val="45000"/>
                  <a:satMod val="135000"/>
                </a:schemeClr>
                <a:prstClr val="white"/>
              </a:duotone>
            </a:blip>
            <a:stretch>
              <a:fillRect/>
            </a:stretch>
          </p:blipFill>
          <p:spPr>
            <a:xfrm>
              <a:off x="6050099" y="1657385"/>
              <a:ext cx="330078" cy="330078"/>
            </a:xfrm>
            <a:prstGeom prst="rect">
              <a:avLst/>
            </a:prstGeom>
          </p:spPr>
        </p:pic>
        <p:pic>
          <p:nvPicPr>
            <p:cNvPr id="45" name="Picture 44">
              <a:extLst>
                <a:ext uri="{FF2B5EF4-FFF2-40B4-BE49-F238E27FC236}">
                  <a16:creationId xmlns:a16="http://schemas.microsoft.com/office/drawing/2014/main" id="{8A84ACFC-84C2-D672-BA5D-58ED1251F7B1}"/>
                </a:ext>
              </a:extLst>
            </p:cNvPr>
            <p:cNvPicPr>
              <a:picLocks noChangeAspect="1"/>
            </p:cNvPicPr>
            <p:nvPr/>
          </p:nvPicPr>
          <p:blipFill>
            <a:blip r:embed="rId7">
              <a:duotone>
                <a:schemeClr val="bg2">
                  <a:shade val="45000"/>
                  <a:satMod val="135000"/>
                </a:schemeClr>
                <a:prstClr val="white"/>
              </a:duotone>
            </a:blip>
            <a:stretch>
              <a:fillRect/>
            </a:stretch>
          </p:blipFill>
          <p:spPr>
            <a:xfrm>
              <a:off x="6202781" y="1657385"/>
              <a:ext cx="330078" cy="330078"/>
            </a:xfrm>
            <a:prstGeom prst="rect">
              <a:avLst/>
            </a:prstGeom>
          </p:spPr>
        </p:pic>
        <p:pic>
          <p:nvPicPr>
            <p:cNvPr id="46" name="Picture 45">
              <a:extLst>
                <a:ext uri="{FF2B5EF4-FFF2-40B4-BE49-F238E27FC236}">
                  <a16:creationId xmlns:a16="http://schemas.microsoft.com/office/drawing/2014/main" id="{4FADB721-A0CC-0616-158C-C2A5D3040DB4}"/>
                </a:ext>
              </a:extLst>
            </p:cNvPr>
            <p:cNvPicPr>
              <a:picLocks noChangeAspect="1"/>
            </p:cNvPicPr>
            <p:nvPr/>
          </p:nvPicPr>
          <p:blipFill>
            <a:blip r:embed="rId7">
              <a:duotone>
                <a:schemeClr val="bg2">
                  <a:shade val="45000"/>
                  <a:satMod val="135000"/>
                </a:schemeClr>
                <a:prstClr val="white"/>
              </a:duotone>
            </a:blip>
            <a:stretch>
              <a:fillRect/>
            </a:stretch>
          </p:blipFill>
          <p:spPr>
            <a:xfrm>
              <a:off x="6358639" y="1657385"/>
              <a:ext cx="330078" cy="330078"/>
            </a:xfrm>
            <a:prstGeom prst="rect">
              <a:avLst/>
            </a:prstGeom>
          </p:spPr>
        </p:pic>
      </p:grpSp>
      <p:sp>
        <p:nvSpPr>
          <p:cNvPr id="43" name="TextBox 42">
            <a:extLst>
              <a:ext uri="{FF2B5EF4-FFF2-40B4-BE49-F238E27FC236}">
                <a16:creationId xmlns:a16="http://schemas.microsoft.com/office/drawing/2014/main" id="{D82EAC53-15E0-241C-6C3F-F14BEE2413E4}"/>
              </a:ext>
            </a:extLst>
          </p:cNvPr>
          <p:cNvSpPr txBox="1"/>
          <p:nvPr/>
        </p:nvSpPr>
        <p:spPr>
          <a:xfrm>
            <a:off x="4865914" y="4245207"/>
            <a:ext cx="569387" cy="261610"/>
          </a:xfrm>
          <a:prstGeom prst="rect">
            <a:avLst/>
          </a:prstGeom>
          <a:noFill/>
        </p:spPr>
        <p:txBody>
          <a:bodyPr wrap="none" rtlCol="0">
            <a:spAutoFit/>
          </a:bodyPr>
          <a:lstStyle/>
          <a:p>
            <a:r>
              <a:rPr lang="en-US" sz="1100" b="1" noProof="1">
                <a:solidFill>
                  <a:schemeClr val="bg1">
                    <a:lumMod val="85000"/>
                  </a:schemeClr>
                </a:solidFill>
                <a:latin typeface="Consolas" panose="020B0609020204030204" pitchFamily="49" charset="0"/>
                <a:cs typeface="Consolas" panose="020B0609020204030204" pitchFamily="49" charset="0"/>
              </a:rPr>
              <a:t>Clean</a:t>
            </a:r>
          </a:p>
        </p:txBody>
      </p:sp>
      <p:sp>
        <p:nvSpPr>
          <p:cNvPr id="48" name="Rounded Rectangle 47">
            <a:extLst>
              <a:ext uri="{FF2B5EF4-FFF2-40B4-BE49-F238E27FC236}">
                <a16:creationId xmlns:a16="http://schemas.microsoft.com/office/drawing/2014/main" id="{A34D1822-40C5-E5E8-5CE2-D20A5C3E33AD}"/>
              </a:ext>
            </a:extLst>
          </p:cNvPr>
          <p:cNvSpPr/>
          <p:nvPr/>
        </p:nvSpPr>
        <p:spPr>
          <a:xfrm flipH="1">
            <a:off x="3227445" y="4246799"/>
            <a:ext cx="1289999" cy="591416"/>
          </a:xfrm>
          <a:prstGeom prst="roundRect">
            <a:avLst>
              <a:gd name="adj" fmla="val 1434"/>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49" name="Group 48">
            <a:extLst>
              <a:ext uri="{FF2B5EF4-FFF2-40B4-BE49-F238E27FC236}">
                <a16:creationId xmlns:a16="http://schemas.microsoft.com/office/drawing/2014/main" id="{C4A1EC61-FB0B-B257-9BF6-E107B5208DC9}"/>
              </a:ext>
            </a:extLst>
          </p:cNvPr>
          <p:cNvGrpSpPr/>
          <p:nvPr/>
        </p:nvGrpSpPr>
        <p:grpSpPr>
          <a:xfrm>
            <a:off x="3548373" y="4464367"/>
            <a:ext cx="648143" cy="330078"/>
            <a:chOff x="6050099" y="1657385"/>
            <a:chExt cx="648143" cy="330078"/>
          </a:xfrm>
        </p:grpSpPr>
        <p:pic>
          <p:nvPicPr>
            <p:cNvPr id="51" name="Picture 50">
              <a:extLst>
                <a:ext uri="{FF2B5EF4-FFF2-40B4-BE49-F238E27FC236}">
                  <a16:creationId xmlns:a16="http://schemas.microsoft.com/office/drawing/2014/main" id="{4113136C-6E31-6A6B-9306-AAB2488BF44D}"/>
                </a:ext>
              </a:extLst>
            </p:cNvPr>
            <p:cNvPicPr>
              <a:picLocks noChangeAspect="1"/>
            </p:cNvPicPr>
            <p:nvPr/>
          </p:nvPicPr>
          <p:blipFill>
            <a:blip r:embed="rId7">
              <a:duotone>
                <a:schemeClr val="bg2">
                  <a:shade val="45000"/>
                  <a:satMod val="135000"/>
                </a:schemeClr>
                <a:prstClr val="white"/>
              </a:duotone>
            </a:blip>
            <a:stretch>
              <a:fillRect/>
            </a:stretch>
          </p:blipFill>
          <p:spPr>
            <a:xfrm>
              <a:off x="6050099" y="1657385"/>
              <a:ext cx="330078" cy="330078"/>
            </a:xfrm>
            <a:prstGeom prst="rect">
              <a:avLst/>
            </a:prstGeom>
          </p:spPr>
        </p:pic>
        <p:pic>
          <p:nvPicPr>
            <p:cNvPr id="52" name="Picture 51">
              <a:extLst>
                <a:ext uri="{FF2B5EF4-FFF2-40B4-BE49-F238E27FC236}">
                  <a16:creationId xmlns:a16="http://schemas.microsoft.com/office/drawing/2014/main" id="{8AEB09FF-C7F8-DC4F-B69C-312DBEEA55C2}"/>
                </a:ext>
              </a:extLst>
            </p:cNvPr>
            <p:cNvPicPr>
              <a:picLocks noChangeAspect="1"/>
            </p:cNvPicPr>
            <p:nvPr/>
          </p:nvPicPr>
          <p:blipFill>
            <a:blip r:embed="rId7">
              <a:duotone>
                <a:schemeClr val="bg2">
                  <a:shade val="45000"/>
                  <a:satMod val="135000"/>
                </a:schemeClr>
                <a:prstClr val="white"/>
              </a:duotone>
            </a:blip>
            <a:stretch>
              <a:fillRect/>
            </a:stretch>
          </p:blipFill>
          <p:spPr>
            <a:xfrm>
              <a:off x="6209131" y="1657385"/>
              <a:ext cx="330078" cy="330078"/>
            </a:xfrm>
            <a:prstGeom prst="rect">
              <a:avLst/>
            </a:prstGeom>
          </p:spPr>
        </p:pic>
        <p:pic>
          <p:nvPicPr>
            <p:cNvPr id="53" name="Picture 52">
              <a:extLst>
                <a:ext uri="{FF2B5EF4-FFF2-40B4-BE49-F238E27FC236}">
                  <a16:creationId xmlns:a16="http://schemas.microsoft.com/office/drawing/2014/main" id="{1C0EB4B0-5690-F2AD-D98E-EDBB4DE83748}"/>
                </a:ext>
              </a:extLst>
            </p:cNvPr>
            <p:cNvPicPr>
              <a:picLocks noChangeAspect="1"/>
            </p:cNvPicPr>
            <p:nvPr/>
          </p:nvPicPr>
          <p:blipFill>
            <a:blip r:embed="rId7">
              <a:duotone>
                <a:schemeClr val="bg2">
                  <a:shade val="45000"/>
                  <a:satMod val="135000"/>
                </a:schemeClr>
                <a:prstClr val="white"/>
              </a:duotone>
            </a:blip>
            <a:stretch>
              <a:fillRect/>
            </a:stretch>
          </p:blipFill>
          <p:spPr>
            <a:xfrm>
              <a:off x="6368164" y="1657385"/>
              <a:ext cx="330078" cy="330078"/>
            </a:xfrm>
            <a:prstGeom prst="rect">
              <a:avLst/>
            </a:prstGeom>
          </p:spPr>
        </p:pic>
      </p:grpSp>
      <p:sp>
        <p:nvSpPr>
          <p:cNvPr id="50" name="TextBox 49">
            <a:extLst>
              <a:ext uri="{FF2B5EF4-FFF2-40B4-BE49-F238E27FC236}">
                <a16:creationId xmlns:a16="http://schemas.microsoft.com/office/drawing/2014/main" id="{54B0D8BE-E5D5-66CB-78ED-BFEAEA956B0C}"/>
              </a:ext>
            </a:extLst>
          </p:cNvPr>
          <p:cNvSpPr txBox="1"/>
          <p:nvPr/>
        </p:nvSpPr>
        <p:spPr>
          <a:xfrm>
            <a:off x="3510807" y="4244731"/>
            <a:ext cx="723275" cy="261610"/>
          </a:xfrm>
          <a:prstGeom prst="rect">
            <a:avLst/>
          </a:prstGeom>
          <a:noFill/>
        </p:spPr>
        <p:txBody>
          <a:bodyPr wrap="none" rtlCol="0">
            <a:spAutoFit/>
          </a:bodyPr>
          <a:lstStyle/>
          <a:p>
            <a:r>
              <a:rPr lang="en-US" sz="1100" b="1" noProof="1">
                <a:solidFill>
                  <a:schemeClr val="bg1">
                    <a:lumMod val="85000"/>
                  </a:schemeClr>
                </a:solidFill>
                <a:latin typeface="Consolas" panose="020B0609020204030204" pitchFamily="49" charset="0"/>
                <a:cs typeface="Consolas" panose="020B0609020204030204" pitchFamily="49" charset="0"/>
              </a:rPr>
              <a:t>Suspect</a:t>
            </a:r>
          </a:p>
        </p:txBody>
      </p:sp>
      <p:sp>
        <p:nvSpPr>
          <p:cNvPr id="56" name="Oval 55">
            <a:extLst>
              <a:ext uri="{FF2B5EF4-FFF2-40B4-BE49-F238E27FC236}">
                <a16:creationId xmlns:a16="http://schemas.microsoft.com/office/drawing/2014/main" id="{BE547394-EB21-A8E5-8BEA-94789179D4DB}"/>
              </a:ext>
            </a:extLst>
          </p:cNvPr>
          <p:cNvSpPr/>
          <p:nvPr/>
        </p:nvSpPr>
        <p:spPr>
          <a:xfrm>
            <a:off x="4490695" y="4819497"/>
            <a:ext cx="45719" cy="45719"/>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97BC827B-2FBD-DA26-356C-CC3C5124E1C7}"/>
                  </a:ext>
                </a:extLst>
              </p:cNvPr>
              <p:cNvSpPr txBox="1"/>
              <p:nvPr/>
            </p:nvSpPr>
            <p:spPr>
              <a:xfrm>
                <a:off x="5589875" y="4690473"/>
                <a:ext cx="239746" cy="2000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700" i="1" noProof="1" dirty="0">
                          <a:solidFill>
                            <a:schemeClr val="bg1">
                              <a:lumMod val="85000"/>
                            </a:schemeClr>
                          </a:solidFill>
                          <a:latin typeface="Cambria Math" panose="02040503050406030204" pitchFamily="18" charset="0"/>
                        </a:rPr>
                        <m:t>𝑡</m:t>
                      </m:r>
                    </m:oMath>
                  </m:oMathPara>
                </a14:m>
                <a:endParaRPr lang="en-US" sz="1000" noProof="1">
                  <a:solidFill>
                    <a:schemeClr val="bg1">
                      <a:lumMod val="85000"/>
                    </a:schemeClr>
                  </a:solidFill>
                </a:endParaRPr>
              </a:p>
            </p:txBody>
          </p:sp>
        </mc:Choice>
        <mc:Fallback>
          <p:sp>
            <p:nvSpPr>
              <p:cNvPr id="57" name="TextBox 56">
                <a:extLst>
                  <a:ext uri="{FF2B5EF4-FFF2-40B4-BE49-F238E27FC236}">
                    <a16:creationId xmlns:a16="http://schemas.microsoft.com/office/drawing/2014/main" id="{97BC827B-2FBD-DA26-356C-CC3C5124E1C7}"/>
                  </a:ext>
                </a:extLst>
              </p:cNvPr>
              <p:cNvSpPr txBox="1">
                <a:spLocks noRot="1" noChangeAspect="1" noMove="1" noResize="1" noEditPoints="1" noAdjustHandles="1" noChangeArrowheads="1" noChangeShapeType="1" noTextEdit="1"/>
              </p:cNvSpPr>
              <p:nvPr/>
            </p:nvSpPr>
            <p:spPr>
              <a:xfrm>
                <a:off x="5589875" y="4690473"/>
                <a:ext cx="239746" cy="200055"/>
              </a:xfrm>
              <a:prstGeom prst="rect">
                <a:avLst/>
              </a:prstGeom>
              <a:blipFill>
                <a:blip r:embed="rId8"/>
                <a:stretch>
                  <a:fillRect/>
                </a:stretch>
              </a:blipFill>
            </p:spPr>
            <p:txBody>
              <a:bodyPr/>
              <a:lstStyle/>
              <a:p>
                <a:r>
                  <a:rPr lang="en-US">
                    <a:noFill/>
                  </a:rPr>
                  <a:t> </a:t>
                </a:r>
              </a:p>
            </p:txBody>
          </p:sp>
        </mc:Fallback>
      </mc:AlternateContent>
      <p:cxnSp>
        <p:nvCxnSpPr>
          <p:cNvPr id="59" name="Straight Arrow Connector 58">
            <a:extLst>
              <a:ext uri="{FF2B5EF4-FFF2-40B4-BE49-F238E27FC236}">
                <a16:creationId xmlns:a16="http://schemas.microsoft.com/office/drawing/2014/main" id="{2C414F84-50E1-7594-641A-6261CE671A6A}"/>
              </a:ext>
            </a:extLst>
          </p:cNvPr>
          <p:cNvCxnSpPr>
            <a:cxnSpLocks/>
          </p:cNvCxnSpPr>
          <p:nvPr/>
        </p:nvCxnSpPr>
        <p:spPr>
          <a:xfrm>
            <a:off x="3213795" y="4842227"/>
            <a:ext cx="2574096" cy="0"/>
          </a:xfrm>
          <a:prstGeom prst="straightConnector1">
            <a:avLst/>
          </a:prstGeom>
          <a:ln w="9525">
            <a:solidFill>
              <a:schemeClr val="tx1">
                <a:lumMod val="65000"/>
                <a:lumOff val="35000"/>
              </a:schemeClr>
            </a:solidFill>
            <a:headEnd type="none" w="med" len="med"/>
            <a:tailEnd type="triangle" w="sm" len="sm"/>
          </a:ln>
        </p:spPr>
        <p:style>
          <a:lnRef idx="1">
            <a:schemeClr val="dk1"/>
          </a:lnRef>
          <a:fillRef idx="0">
            <a:schemeClr val="dk1"/>
          </a:fillRef>
          <a:effectRef idx="0">
            <a:schemeClr val="dk1"/>
          </a:effectRef>
          <a:fontRef idx="minor">
            <a:schemeClr val="tx1"/>
          </a:fontRef>
        </p:style>
      </p:cxnSp>
      <p:sp>
        <p:nvSpPr>
          <p:cNvPr id="61" name="Rectangle 60">
            <a:extLst>
              <a:ext uri="{FF2B5EF4-FFF2-40B4-BE49-F238E27FC236}">
                <a16:creationId xmlns:a16="http://schemas.microsoft.com/office/drawing/2014/main" id="{DC2C53C5-4413-ADAC-74BE-8CA912D41CD5}"/>
              </a:ext>
            </a:extLst>
          </p:cNvPr>
          <p:cNvSpPr/>
          <p:nvPr/>
        </p:nvSpPr>
        <p:spPr>
          <a:xfrm>
            <a:off x="3276824" y="4888884"/>
            <a:ext cx="2481366" cy="668801"/>
          </a:xfrm>
          <a:prstGeom prst="rect">
            <a:avLst/>
          </a:prstGeom>
          <a:solidFill>
            <a:srgbClr val="F2F2F2"/>
          </a:solidFill>
          <a:ln w="1270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62" name="TextBox 61">
            <a:extLst>
              <a:ext uri="{FF2B5EF4-FFF2-40B4-BE49-F238E27FC236}">
                <a16:creationId xmlns:a16="http://schemas.microsoft.com/office/drawing/2014/main" id="{80A8E11D-B927-8AEB-68F6-A902EE0AF115}"/>
              </a:ext>
            </a:extLst>
          </p:cNvPr>
          <p:cNvSpPr txBox="1"/>
          <p:nvPr/>
        </p:nvSpPr>
        <p:spPr>
          <a:xfrm>
            <a:off x="3565973" y="4890656"/>
            <a:ext cx="1947672" cy="253916"/>
          </a:xfrm>
          <a:prstGeom prst="rect">
            <a:avLst/>
          </a:prstGeom>
          <a:noFill/>
        </p:spPr>
        <p:txBody>
          <a:bodyPr wrap="square" rtlCol="0">
            <a:spAutoFit/>
          </a:bodyPr>
          <a:lstStyle/>
          <a:p>
            <a:pPr algn="ctr"/>
            <a:r>
              <a:rPr lang="en-US" sz="1050" b="1" noProof="1">
                <a:solidFill>
                  <a:schemeClr val="bg1">
                    <a:lumMod val="85000"/>
                  </a:schemeClr>
                </a:solidFill>
                <a:latin typeface="Consolas" panose="020B0609020204030204" pitchFamily="49" charset="0"/>
                <a:cs typeface="Consolas" panose="020B0609020204030204" pitchFamily="49" charset="0"/>
              </a:rPr>
              <a:t>Box Office Hits</a:t>
            </a:r>
          </a:p>
        </p:txBody>
      </p:sp>
      <p:sp>
        <p:nvSpPr>
          <p:cNvPr id="63" name="TextBox 62">
            <a:extLst>
              <a:ext uri="{FF2B5EF4-FFF2-40B4-BE49-F238E27FC236}">
                <a16:creationId xmlns:a16="http://schemas.microsoft.com/office/drawing/2014/main" id="{9B2D073D-65EA-0917-944A-E96E0CB23FEE}"/>
              </a:ext>
            </a:extLst>
          </p:cNvPr>
          <p:cNvSpPr txBox="1"/>
          <p:nvPr/>
        </p:nvSpPr>
        <p:spPr>
          <a:xfrm>
            <a:off x="3725856" y="5114353"/>
            <a:ext cx="1942660" cy="400110"/>
          </a:xfrm>
          <a:prstGeom prst="rect">
            <a:avLst/>
          </a:prstGeom>
          <a:noFill/>
        </p:spPr>
        <p:txBody>
          <a:bodyPr wrap="square" rtlCol="0">
            <a:spAutoFit/>
          </a:bodyPr>
          <a:lstStyle/>
          <a:p>
            <a:r>
              <a:rPr lang="en-US" sz="1000" noProof="1">
                <a:solidFill>
                  <a:schemeClr val="bg1">
                    <a:lumMod val="85000"/>
                  </a:schemeClr>
                </a:solidFill>
              </a:rPr>
              <a:t>50 Suspect | 50 Clean</a:t>
            </a:r>
          </a:p>
          <a:p>
            <a:r>
              <a:rPr lang="en-US" sz="1000" noProof="1">
                <a:solidFill>
                  <a:schemeClr val="bg1">
                    <a:lumMod val="85000"/>
                  </a:schemeClr>
                </a:solidFill>
              </a:rPr>
              <a:t>At least $200M Worldwide B.O.</a:t>
            </a:r>
          </a:p>
        </p:txBody>
      </p:sp>
      <p:grpSp>
        <p:nvGrpSpPr>
          <p:cNvPr id="68" name="Group 67">
            <a:extLst>
              <a:ext uri="{FF2B5EF4-FFF2-40B4-BE49-F238E27FC236}">
                <a16:creationId xmlns:a16="http://schemas.microsoft.com/office/drawing/2014/main" id="{E958AFAD-C71C-A440-05D4-2DCADFBDA5FC}"/>
              </a:ext>
            </a:extLst>
          </p:cNvPr>
          <p:cNvGrpSpPr/>
          <p:nvPr/>
        </p:nvGrpSpPr>
        <p:grpSpPr>
          <a:xfrm>
            <a:off x="3291606" y="5053334"/>
            <a:ext cx="446923" cy="463334"/>
            <a:chOff x="6052611" y="2467615"/>
            <a:chExt cx="446923" cy="463334"/>
          </a:xfrm>
          <a:solidFill>
            <a:srgbClr val="E7E7E7"/>
          </a:solidFill>
        </p:grpSpPr>
        <p:sp>
          <p:nvSpPr>
            <p:cNvPr id="69" name="Freeform 68">
              <a:extLst>
                <a:ext uri="{FF2B5EF4-FFF2-40B4-BE49-F238E27FC236}">
                  <a16:creationId xmlns:a16="http://schemas.microsoft.com/office/drawing/2014/main" id="{29282CF2-5AA3-6E65-ABC2-4420BE9C96DD}"/>
                </a:ext>
              </a:extLst>
            </p:cNvPr>
            <p:cNvSpPr/>
            <p:nvPr/>
          </p:nvSpPr>
          <p:spPr>
            <a:xfrm rot="10800000">
              <a:off x="6410820" y="2537200"/>
              <a:ext cx="88714" cy="343027"/>
            </a:xfrm>
            <a:custGeom>
              <a:avLst/>
              <a:gdLst>
                <a:gd name="connsiteX0" fmla="*/ 0 w 118078"/>
                <a:gd name="connsiteY0" fmla="*/ 0 h 456570"/>
                <a:gd name="connsiteX1" fmla="*/ 118079 w 118078"/>
                <a:gd name="connsiteY1" fmla="*/ 0 h 456570"/>
                <a:gd name="connsiteX2" fmla="*/ 118079 w 118078"/>
                <a:gd name="connsiteY2" fmla="*/ 456571 h 456570"/>
                <a:gd name="connsiteX3" fmla="*/ 0 w 118078"/>
                <a:gd name="connsiteY3" fmla="*/ 456571 h 456570"/>
              </a:gdLst>
              <a:ahLst/>
              <a:cxnLst>
                <a:cxn ang="0">
                  <a:pos x="connsiteX0" y="connsiteY0"/>
                </a:cxn>
                <a:cxn ang="0">
                  <a:pos x="connsiteX1" y="connsiteY1"/>
                </a:cxn>
                <a:cxn ang="0">
                  <a:pos x="connsiteX2" y="connsiteY2"/>
                </a:cxn>
                <a:cxn ang="0">
                  <a:pos x="connsiteX3" y="connsiteY3"/>
                </a:cxn>
              </a:cxnLst>
              <a:rect l="l" t="t" r="r" b="b"/>
              <a:pathLst>
                <a:path w="118078" h="456570">
                  <a:moveTo>
                    <a:pt x="0" y="0"/>
                  </a:moveTo>
                  <a:lnTo>
                    <a:pt x="118079" y="0"/>
                  </a:lnTo>
                  <a:lnTo>
                    <a:pt x="118079" y="456571"/>
                  </a:lnTo>
                  <a:lnTo>
                    <a:pt x="0" y="456571"/>
                  </a:lnTo>
                  <a:close/>
                </a:path>
              </a:pathLst>
            </a:custGeom>
            <a:grpFill/>
            <a:ln w="7838" cap="flat">
              <a:noFill/>
              <a:prstDash val="solid"/>
              <a:miter/>
            </a:ln>
          </p:spPr>
          <p:txBody>
            <a:bodyPr rtlCol="0" anchor="ctr"/>
            <a:lstStyle/>
            <a:p>
              <a:endParaRPr lang="en-US" noProof="1"/>
            </a:p>
          </p:txBody>
        </p:sp>
        <p:sp>
          <p:nvSpPr>
            <p:cNvPr id="70" name="Freeform 69">
              <a:extLst>
                <a:ext uri="{FF2B5EF4-FFF2-40B4-BE49-F238E27FC236}">
                  <a16:creationId xmlns:a16="http://schemas.microsoft.com/office/drawing/2014/main" id="{2870AD50-4077-61B2-E18C-B4BC2D8819D6}"/>
                </a:ext>
              </a:extLst>
            </p:cNvPr>
            <p:cNvSpPr/>
            <p:nvPr/>
          </p:nvSpPr>
          <p:spPr>
            <a:xfrm rot="10800000">
              <a:off x="6286620" y="2655486"/>
              <a:ext cx="88714" cy="224742"/>
            </a:xfrm>
            <a:custGeom>
              <a:avLst/>
              <a:gdLst>
                <a:gd name="connsiteX0" fmla="*/ 0 w 118078"/>
                <a:gd name="connsiteY0" fmla="*/ 0 h 299132"/>
                <a:gd name="connsiteX1" fmla="*/ 118079 w 118078"/>
                <a:gd name="connsiteY1" fmla="*/ 0 h 299132"/>
                <a:gd name="connsiteX2" fmla="*/ 118079 w 118078"/>
                <a:gd name="connsiteY2" fmla="*/ 299132 h 299132"/>
                <a:gd name="connsiteX3" fmla="*/ 0 w 118078"/>
                <a:gd name="connsiteY3" fmla="*/ 299132 h 299132"/>
              </a:gdLst>
              <a:ahLst/>
              <a:cxnLst>
                <a:cxn ang="0">
                  <a:pos x="connsiteX0" y="connsiteY0"/>
                </a:cxn>
                <a:cxn ang="0">
                  <a:pos x="connsiteX1" y="connsiteY1"/>
                </a:cxn>
                <a:cxn ang="0">
                  <a:pos x="connsiteX2" y="connsiteY2"/>
                </a:cxn>
                <a:cxn ang="0">
                  <a:pos x="connsiteX3" y="connsiteY3"/>
                </a:cxn>
              </a:cxnLst>
              <a:rect l="l" t="t" r="r" b="b"/>
              <a:pathLst>
                <a:path w="118078" h="299132">
                  <a:moveTo>
                    <a:pt x="0" y="0"/>
                  </a:moveTo>
                  <a:lnTo>
                    <a:pt x="118079" y="0"/>
                  </a:lnTo>
                  <a:lnTo>
                    <a:pt x="118079" y="299132"/>
                  </a:lnTo>
                  <a:lnTo>
                    <a:pt x="0" y="299132"/>
                  </a:lnTo>
                  <a:close/>
                </a:path>
              </a:pathLst>
            </a:custGeom>
            <a:grpFill/>
            <a:ln w="7838" cap="flat">
              <a:noFill/>
              <a:prstDash val="solid"/>
              <a:miter/>
            </a:ln>
          </p:spPr>
          <p:txBody>
            <a:bodyPr rtlCol="0" anchor="ctr"/>
            <a:lstStyle/>
            <a:p>
              <a:endParaRPr lang="en-US" noProof="1"/>
            </a:p>
          </p:txBody>
        </p:sp>
        <p:sp>
          <p:nvSpPr>
            <p:cNvPr id="71" name="Freeform 70">
              <a:extLst>
                <a:ext uri="{FF2B5EF4-FFF2-40B4-BE49-F238E27FC236}">
                  <a16:creationId xmlns:a16="http://schemas.microsoft.com/office/drawing/2014/main" id="{08C1692B-0900-587E-190B-0D52C3C03EE8}"/>
                </a:ext>
              </a:extLst>
            </p:cNvPr>
            <p:cNvSpPr/>
            <p:nvPr/>
          </p:nvSpPr>
          <p:spPr>
            <a:xfrm rot="10800000">
              <a:off x="6162420" y="2761943"/>
              <a:ext cx="88714" cy="118285"/>
            </a:xfrm>
            <a:custGeom>
              <a:avLst/>
              <a:gdLst>
                <a:gd name="connsiteX0" fmla="*/ 0 w 118078"/>
                <a:gd name="connsiteY0" fmla="*/ 0 h 157438"/>
                <a:gd name="connsiteX1" fmla="*/ 118079 w 118078"/>
                <a:gd name="connsiteY1" fmla="*/ 0 h 157438"/>
                <a:gd name="connsiteX2" fmla="*/ 118079 w 118078"/>
                <a:gd name="connsiteY2" fmla="*/ 157438 h 157438"/>
                <a:gd name="connsiteX3" fmla="*/ 0 w 118078"/>
                <a:gd name="connsiteY3" fmla="*/ 157438 h 157438"/>
              </a:gdLst>
              <a:ahLst/>
              <a:cxnLst>
                <a:cxn ang="0">
                  <a:pos x="connsiteX0" y="connsiteY0"/>
                </a:cxn>
                <a:cxn ang="0">
                  <a:pos x="connsiteX1" y="connsiteY1"/>
                </a:cxn>
                <a:cxn ang="0">
                  <a:pos x="connsiteX2" y="connsiteY2"/>
                </a:cxn>
                <a:cxn ang="0">
                  <a:pos x="connsiteX3" y="connsiteY3"/>
                </a:cxn>
              </a:cxnLst>
              <a:rect l="l" t="t" r="r" b="b"/>
              <a:pathLst>
                <a:path w="118078" h="157438">
                  <a:moveTo>
                    <a:pt x="0" y="0"/>
                  </a:moveTo>
                  <a:lnTo>
                    <a:pt x="118079" y="0"/>
                  </a:lnTo>
                  <a:lnTo>
                    <a:pt x="118079" y="157438"/>
                  </a:lnTo>
                  <a:lnTo>
                    <a:pt x="0" y="157438"/>
                  </a:lnTo>
                  <a:close/>
                </a:path>
              </a:pathLst>
            </a:custGeom>
            <a:grpFill/>
            <a:ln w="7838" cap="flat">
              <a:noFill/>
              <a:prstDash val="solid"/>
              <a:miter/>
            </a:ln>
          </p:spPr>
          <p:txBody>
            <a:bodyPr rtlCol="0" anchor="ctr"/>
            <a:lstStyle/>
            <a:p>
              <a:endParaRPr lang="en-US" noProof="1"/>
            </a:p>
          </p:txBody>
        </p:sp>
        <p:sp>
          <p:nvSpPr>
            <p:cNvPr id="72" name="Freeform 71">
              <a:extLst>
                <a:ext uri="{FF2B5EF4-FFF2-40B4-BE49-F238E27FC236}">
                  <a16:creationId xmlns:a16="http://schemas.microsoft.com/office/drawing/2014/main" id="{1F80D989-5E57-14AB-AC18-E95E88835F60}"/>
                </a:ext>
              </a:extLst>
            </p:cNvPr>
            <p:cNvSpPr/>
            <p:nvPr/>
          </p:nvSpPr>
          <p:spPr>
            <a:xfrm>
              <a:off x="6159996" y="2537200"/>
              <a:ext cx="191682" cy="191681"/>
            </a:xfrm>
            <a:custGeom>
              <a:avLst/>
              <a:gdLst>
                <a:gd name="connsiteX0" fmla="*/ 255128 w 255128"/>
                <a:gd name="connsiteY0" fmla="*/ 108160 h 255128"/>
                <a:gd name="connsiteX1" fmla="*/ 255128 w 255128"/>
                <a:gd name="connsiteY1" fmla="*/ 0 h 255128"/>
                <a:gd name="connsiteX2" fmla="*/ 146968 w 255128"/>
                <a:gd name="connsiteY2" fmla="*/ 0 h 255128"/>
                <a:gd name="connsiteX3" fmla="*/ 189949 w 255128"/>
                <a:gd name="connsiteY3" fmla="*/ 42981 h 255128"/>
                <a:gd name="connsiteX4" fmla="*/ 0 w 255128"/>
                <a:gd name="connsiteY4" fmla="*/ 232930 h 255128"/>
                <a:gd name="connsiteX5" fmla="*/ 22199 w 255128"/>
                <a:gd name="connsiteY5" fmla="*/ 255128 h 255128"/>
                <a:gd name="connsiteX6" fmla="*/ 212148 w 255128"/>
                <a:gd name="connsiteY6" fmla="*/ 65258 h 255128"/>
                <a:gd name="connsiteX7" fmla="*/ 255128 w 255128"/>
                <a:gd name="connsiteY7" fmla="*/ 108160 h 25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128" h="255128">
                  <a:moveTo>
                    <a:pt x="255128" y="108160"/>
                  </a:moveTo>
                  <a:lnTo>
                    <a:pt x="255128" y="0"/>
                  </a:lnTo>
                  <a:lnTo>
                    <a:pt x="146968" y="0"/>
                  </a:lnTo>
                  <a:lnTo>
                    <a:pt x="189949" y="42981"/>
                  </a:lnTo>
                  <a:lnTo>
                    <a:pt x="0" y="232930"/>
                  </a:lnTo>
                  <a:lnTo>
                    <a:pt x="22199" y="255128"/>
                  </a:lnTo>
                  <a:lnTo>
                    <a:pt x="212148" y="65258"/>
                  </a:lnTo>
                  <a:lnTo>
                    <a:pt x="255128" y="108160"/>
                  </a:lnTo>
                  <a:close/>
                </a:path>
              </a:pathLst>
            </a:custGeom>
            <a:grpFill/>
            <a:ln w="7838" cap="flat">
              <a:noFill/>
              <a:prstDash val="solid"/>
              <a:miter/>
            </a:ln>
          </p:spPr>
          <p:txBody>
            <a:bodyPr rtlCol="0" anchor="ctr"/>
            <a:lstStyle/>
            <a:p>
              <a:endParaRPr lang="en-US" noProof="1"/>
            </a:p>
          </p:txBody>
        </p:sp>
        <p:sp>
          <p:nvSpPr>
            <p:cNvPr id="73" name="TextBox 72">
              <a:extLst>
                <a:ext uri="{FF2B5EF4-FFF2-40B4-BE49-F238E27FC236}">
                  <a16:creationId xmlns:a16="http://schemas.microsoft.com/office/drawing/2014/main" id="{17ED5F57-41BB-2015-26BD-47653999F7D6}"/>
                </a:ext>
              </a:extLst>
            </p:cNvPr>
            <p:cNvSpPr txBox="1"/>
            <p:nvPr/>
          </p:nvSpPr>
          <p:spPr>
            <a:xfrm>
              <a:off x="6052611" y="2467615"/>
              <a:ext cx="260008" cy="261610"/>
            </a:xfrm>
            <a:prstGeom prst="rect">
              <a:avLst/>
            </a:prstGeom>
            <a:noFill/>
          </p:spPr>
          <p:txBody>
            <a:bodyPr wrap="none" rtlCol="0">
              <a:spAutoFit/>
            </a:bodyPr>
            <a:lstStyle/>
            <a:p>
              <a:r>
                <a:rPr lang="en-US" sz="1100" noProof="1">
                  <a:solidFill>
                    <a:schemeClr val="bg1">
                      <a:lumMod val="85000"/>
                    </a:schemeClr>
                  </a:solidFill>
                </a:rPr>
                <a:t>$</a:t>
              </a:r>
              <a:endParaRPr lang="en-US" noProof="1">
                <a:solidFill>
                  <a:schemeClr val="bg1">
                    <a:lumMod val="85000"/>
                  </a:schemeClr>
                </a:solidFill>
              </a:endParaRPr>
            </a:p>
          </p:txBody>
        </p:sp>
        <p:sp>
          <p:nvSpPr>
            <p:cNvPr id="74" name="Freeform 73">
              <a:extLst>
                <a:ext uri="{FF2B5EF4-FFF2-40B4-BE49-F238E27FC236}">
                  <a16:creationId xmlns:a16="http://schemas.microsoft.com/office/drawing/2014/main" id="{AB12CA55-4F95-7B73-C755-2BECBCEEC0A1}"/>
                </a:ext>
              </a:extLst>
            </p:cNvPr>
            <p:cNvSpPr/>
            <p:nvPr/>
          </p:nvSpPr>
          <p:spPr>
            <a:xfrm>
              <a:off x="6091449" y="2516950"/>
              <a:ext cx="408085" cy="413999"/>
            </a:xfrm>
            <a:custGeom>
              <a:avLst/>
              <a:gdLst>
                <a:gd name="connsiteX0" fmla="*/ 47231 w 543161"/>
                <a:gd name="connsiteY0" fmla="*/ 0 h 551033"/>
                <a:gd name="connsiteX1" fmla="*/ 0 w 543161"/>
                <a:gd name="connsiteY1" fmla="*/ 0 h 551033"/>
                <a:gd name="connsiteX2" fmla="*/ 0 w 543161"/>
                <a:gd name="connsiteY2" fmla="*/ 551033 h 551033"/>
                <a:gd name="connsiteX3" fmla="*/ 543162 w 543161"/>
                <a:gd name="connsiteY3" fmla="*/ 551033 h 551033"/>
                <a:gd name="connsiteX4" fmla="*/ 543162 w 543161"/>
                <a:gd name="connsiteY4" fmla="*/ 503802 h 551033"/>
                <a:gd name="connsiteX5" fmla="*/ 47231 w 543161"/>
                <a:gd name="connsiteY5" fmla="*/ 503802 h 551033"/>
                <a:gd name="connsiteX6" fmla="*/ 47231 w 543161"/>
                <a:gd name="connsiteY6" fmla="*/ 0 h 551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161" h="551033">
                  <a:moveTo>
                    <a:pt x="47231" y="0"/>
                  </a:moveTo>
                  <a:lnTo>
                    <a:pt x="0" y="0"/>
                  </a:lnTo>
                  <a:lnTo>
                    <a:pt x="0" y="551033"/>
                  </a:lnTo>
                  <a:lnTo>
                    <a:pt x="543162" y="551033"/>
                  </a:lnTo>
                  <a:lnTo>
                    <a:pt x="543162" y="503802"/>
                  </a:lnTo>
                  <a:lnTo>
                    <a:pt x="47231" y="503802"/>
                  </a:lnTo>
                  <a:lnTo>
                    <a:pt x="47231" y="0"/>
                  </a:lnTo>
                  <a:close/>
                </a:path>
              </a:pathLst>
            </a:custGeom>
            <a:grpFill/>
            <a:ln w="7838" cap="flat">
              <a:noFill/>
              <a:prstDash val="solid"/>
              <a:miter/>
            </a:ln>
          </p:spPr>
          <p:txBody>
            <a:bodyPr rtlCol="0" anchor="ctr"/>
            <a:lstStyle/>
            <a:p>
              <a:endParaRPr lang="en-US" noProof="1"/>
            </a:p>
          </p:txBody>
        </p:sp>
      </p:grpSp>
      <p:grpSp>
        <p:nvGrpSpPr>
          <p:cNvPr id="85" name="Group 84">
            <a:extLst>
              <a:ext uri="{FF2B5EF4-FFF2-40B4-BE49-F238E27FC236}">
                <a16:creationId xmlns:a16="http://schemas.microsoft.com/office/drawing/2014/main" id="{F5484687-BCE7-4D28-1BA4-78C1B83C2C68}"/>
              </a:ext>
            </a:extLst>
          </p:cNvPr>
          <p:cNvGrpSpPr/>
          <p:nvPr/>
        </p:nvGrpSpPr>
        <p:grpSpPr>
          <a:xfrm>
            <a:off x="3240707" y="5649278"/>
            <a:ext cx="2679240" cy="676090"/>
            <a:chOff x="5907707" y="2982278"/>
            <a:chExt cx="2679240" cy="676090"/>
          </a:xfrm>
        </p:grpSpPr>
        <p:sp>
          <p:nvSpPr>
            <p:cNvPr id="80" name="Rectangle 79">
              <a:extLst>
                <a:ext uri="{FF2B5EF4-FFF2-40B4-BE49-F238E27FC236}">
                  <a16:creationId xmlns:a16="http://schemas.microsoft.com/office/drawing/2014/main" id="{0037125C-877D-E8E7-ED3F-E96A0BEB5FAC}"/>
                </a:ext>
              </a:extLst>
            </p:cNvPr>
            <p:cNvSpPr/>
            <p:nvPr/>
          </p:nvSpPr>
          <p:spPr>
            <a:xfrm>
              <a:off x="5945886" y="2982278"/>
              <a:ext cx="2468647" cy="676090"/>
            </a:xfrm>
            <a:prstGeom prst="rect">
              <a:avLst/>
            </a:prstGeom>
            <a:solidFill>
              <a:srgbClr val="F2F2F2"/>
            </a:solidFill>
            <a:ln w="1270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81" name="TextBox 80">
              <a:extLst>
                <a:ext uri="{FF2B5EF4-FFF2-40B4-BE49-F238E27FC236}">
                  <a16:creationId xmlns:a16="http://schemas.microsoft.com/office/drawing/2014/main" id="{27BF1340-A540-6F72-7AB1-A3F063E95A01}"/>
                </a:ext>
              </a:extLst>
            </p:cNvPr>
            <p:cNvSpPr txBox="1"/>
            <p:nvPr/>
          </p:nvSpPr>
          <p:spPr>
            <a:xfrm>
              <a:off x="6014359" y="2983921"/>
              <a:ext cx="2468647" cy="253916"/>
            </a:xfrm>
            <a:prstGeom prst="rect">
              <a:avLst/>
            </a:prstGeom>
            <a:noFill/>
          </p:spPr>
          <p:txBody>
            <a:bodyPr wrap="square" rtlCol="0">
              <a:spAutoFit/>
            </a:bodyPr>
            <a:lstStyle/>
            <a:p>
              <a:pPr algn="ctr"/>
              <a:r>
                <a:rPr lang="en-US" sz="1050" b="1" noProof="1">
                  <a:solidFill>
                    <a:schemeClr val="bg1">
                      <a:lumMod val="85000"/>
                    </a:schemeClr>
                  </a:solidFill>
                  <a:latin typeface="Consolas" panose="020B0609020204030204" pitchFamily="49" charset="0"/>
                  <a:cs typeface="Consolas" panose="020B0609020204030204" pitchFamily="49" charset="0"/>
                </a:rPr>
                <a:t>Data</a:t>
              </a:r>
              <a:r>
                <a:rPr lang="en-US" sz="500" b="1" noProof="1">
                  <a:solidFill>
                    <a:schemeClr val="bg1">
                      <a:lumMod val="85000"/>
                    </a:schemeClr>
                  </a:solidFill>
                  <a:latin typeface="Consolas" panose="020B0609020204030204" pitchFamily="49" charset="0"/>
                  <a:cs typeface="Consolas" panose="020B0609020204030204" pitchFamily="49" charset="0"/>
                </a:rPr>
                <a:t> </a:t>
              </a:r>
              <a:r>
                <a:rPr lang="en-US" sz="1050" b="1" noProof="1">
                  <a:solidFill>
                    <a:schemeClr val="bg1">
                      <a:lumMod val="85000"/>
                    </a:schemeClr>
                  </a:solidFill>
                  <a:latin typeface="Consolas" panose="020B0609020204030204" pitchFamily="49" charset="0"/>
                  <a:cs typeface="Consolas" panose="020B0609020204030204" pitchFamily="49" charset="0"/>
                </a:rPr>
                <a:t>Properties</a:t>
              </a:r>
            </a:p>
          </p:txBody>
        </p:sp>
        <p:pic>
          <p:nvPicPr>
            <p:cNvPr id="82" name="Graphic 81" descr="Film strip with solid fill">
              <a:extLst>
                <a:ext uri="{FF2B5EF4-FFF2-40B4-BE49-F238E27FC236}">
                  <a16:creationId xmlns:a16="http://schemas.microsoft.com/office/drawing/2014/main" id="{2E11113F-4662-5D73-3873-BC836A1695B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07707" y="3114293"/>
              <a:ext cx="516155" cy="516155"/>
            </a:xfrm>
            <a:prstGeom prst="rect">
              <a:avLst/>
            </a:prstGeom>
          </p:spPr>
        </p:pic>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3D3343E8-470D-04A6-33E9-6876DC8A49D9}"/>
                    </a:ext>
                  </a:extLst>
                </p:cNvPr>
                <p:cNvSpPr txBox="1"/>
                <p:nvPr/>
              </p:nvSpPr>
              <p:spPr>
                <a:xfrm>
                  <a:off x="6268797" y="3203805"/>
                  <a:ext cx="2318150" cy="400110"/>
                </a:xfrm>
                <a:prstGeom prst="rect">
                  <a:avLst/>
                </a:prstGeom>
                <a:noFill/>
              </p:spPr>
              <p:txBody>
                <a:bodyPr wrap="square" rtlCol="0">
                  <a:spAutoFit/>
                </a:bodyPr>
                <a:lstStyle/>
                <a:p>
                  <a:r>
                    <a:rPr lang="en-US" sz="1000" noProof="1">
                      <a:solidFill>
                        <a:schemeClr val="bg1">
                          <a:lumMod val="85000"/>
                        </a:schemeClr>
                      </a:solidFill>
                    </a:rPr>
                    <a:t>100 Main </a:t>
                  </a:r>
                  <a14:m>
                    <m:oMath xmlns:m="http://schemas.openxmlformats.org/officeDocument/2006/math">
                      <m:r>
                        <a:rPr lang="en-US" sz="1000" i="1" noProof="1" dirty="0">
                          <a:solidFill>
                            <a:schemeClr val="bg1">
                              <a:lumMod val="85000"/>
                            </a:schemeClr>
                          </a:solidFill>
                          <a:latin typeface="Cambria Math" panose="02040503050406030204" pitchFamily="18" charset="0"/>
                          <a:ea typeface="Cambria Math" panose="02040503050406030204" pitchFamily="18" charset="0"/>
                        </a:rPr>
                        <m:t>∧</m:t>
                      </m:r>
                    </m:oMath>
                  </a14:m>
                  <a:r>
                    <a:rPr lang="en-US" sz="1000" noProof="1">
                      <a:solidFill>
                        <a:schemeClr val="bg1">
                          <a:lumMod val="85000"/>
                        </a:schemeClr>
                      </a:solidFill>
                    </a:rPr>
                    <a:t> 40 Neutral Frames</a:t>
                  </a:r>
                  <a:r>
                    <a:rPr lang="en-US" sz="500" noProof="1">
                      <a:solidFill>
                        <a:schemeClr val="bg1">
                          <a:lumMod val="85000"/>
                        </a:schemeClr>
                      </a:solidFill>
                    </a:rPr>
                    <a:t> </a:t>
                  </a:r>
                  <a:r>
                    <a:rPr lang="en-US" sz="1000" noProof="1">
                      <a:solidFill>
                        <a:schemeClr val="bg1">
                          <a:lumMod val="85000"/>
                        </a:schemeClr>
                      </a:solidFill>
                    </a:rPr>
                    <a:t>/</a:t>
                  </a:r>
                  <a:r>
                    <a:rPr lang="en-US" sz="500" noProof="1">
                      <a:solidFill>
                        <a:schemeClr val="bg1">
                          <a:lumMod val="85000"/>
                        </a:schemeClr>
                      </a:solidFill>
                    </a:rPr>
                    <a:t> </a:t>
                  </a:r>
                  <a:r>
                    <a:rPr lang="en-US" sz="1000" noProof="1">
                      <a:solidFill>
                        <a:schemeClr val="bg1">
                          <a:lumMod val="85000"/>
                        </a:schemeClr>
                      </a:solidFill>
                    </a:rPr>
                    <a:t>Movie</a:t>
                  </a:r>
                </a:p>
                <a:p>
                  <a:r>
                    <a:rPr lang="en-US" sz="1000" noProof="1">
                      <a:solidFill>
                        <a:schemeClr val="bg1">
                          <a:lumMod val="85000"/>
                        </a:schemeClr>
                      </a:solidFill>
                    </a:rPr>
                    <a:t>Detailed VLM Caption / Frame</a:t>
                  </a:r>
                </a:p>
              </p:txBody>
            </p:sp>
          </mc:Choice>
          <mc:Fallback xmlns="">
            <p:sp>
              <p:nvSpPr>
                <p:cNvPr id="83" name="TextBox 82">
                  <a:extLst>
                    <a:ext uri="{FF2B5EF4-FFF2-40B4-BE49-F238E27FC236}">
                      <a16:creationId xmlns:a16="http://schemas.microsoft.com/office/drawing/2014/main" id="{3D3343E8-470D-04A6-33E9-6876DC8A49D9}"/>
                    </a:ext>
                  </a:extLst>
                </p:cNvPr>
                <p:cNvSpPr txBox="1">
                  <a:spLocks noRot="1" noChangeAspect="1" noMove="1" noResize="1" noEditPoints="1" noAdjustHandles="1" noChangeArrowheads="1" noChangeShapeType="1" noTextEdit="1"/>
                </p:cNvSpPr>
                <p:nvPr/>
              </p:nvSpPr>
              <p:spPr>
                <a:xfrm>
                  <a:off x="6268797" y="3203805"/>
                  <a:ext cx="2318150" cy="400110"/>
                </a:xfrm>
                <a:prstGeom prst="rect">
                  <a:avLst/>
                </a:prstGeom>
                <a:blipFill>
                  <a:blip r:embed="rId11"/>
                  <a:stretch>
                    <a:fillRect b="-9375"/>
                  </a:stretch>
                </a:blipFill>
              </p:spPr>
              <p:txBody>
                <a:bodyPr/>
                <a:lstStyle/>
                <a:p>
                  <a:r>
                    <a:rPr lang="en-US">
                      <a:noFill/>
                    </a:rPr>
                    <a:t> </a:t>
                  </a:r>
                </a:p>
              </p:txBody>
            </p:sp>
          </mc:Fallback>
        </mc:AlternateContent>
        <p:sp>
          <p:nvSpPr>
            <p:cNvPr id="84" name="AutoShape 2" descr="{\displaystyle \mathbb {E} }">
              <a:extLst>
                <a:ext uri="{FF2B5EF4-FFF2-40B4-BE49-F238E27FC236}">
                  <a16:creationId xmlns:a16="http://schemas.microsoft.com/office/drawing/2014/main" id="{C9F0EC26-E17E-0324-2DE4-54EC0623D31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noProof="1"/>
            </a:p>
          </p:txBody>
        </p:sp>
      </p:grpSp>
      <p:sp>
        <p:nvSpPr>
          <p:cNvPr id="20" name="Rounded Rectangle 19">
            <a:extLst>
              <a:ext uri="{FF2B5EF4-FFF2-40B4-BE49-F238E27FC236}">
                <a16:creationId xmlns:a16="http://schemas.microsoft.com/office/drawing/2014/main" id="{0C42998B-DE76-B16C-6EC6-3842F38A25EF}"/>
              </a:ext>
            </a:extLst>
          </p:cNvPr>
          <p:cNvSpPr/>
          <p:nvPr/>
        </p:nvSpPr>
        <p:spPr>
          <a:xfrm>
            <a:off x="5977582" y="4320527"/>
            <a:ext cx="1782993" cy="585454"/>
          </a:xfrm>
          <a:prstGeom prst="roundRect">
            <a:avLst>
              <a:gd name="adj" fmla="val 0"/>
            </a:avLst>
          </a:prstGeom>
          <a:solidFill>
            <a:srgbClr val="0D3512">
              <a:alpha val="9804"/>
            </a:srgbClr>
          </a:solidFill>
          <a:ln w="19050">
            <a:solidFill>
              <a:schemeClr val="tx1">
                <a:lumMod val="85000"/>
                <a:lumOff val="1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noProof="1">
                <a:solidFill>
                  <a:schemeClr val="tx1"/>
                </a:solidFill>
                <a:latin typeface="Consolas" panose="020B0609020204030204" pitchFamily="49" charset="0"/>
                <a:cs typeface="Consolas" panose="020B0609020204030204" pitchFamily="49" charset="0"/>
              </a:rPr>
              <a:t>Query</a:t>
            </a:r>
          </a:p>
          <a:p>
            <a:pPr algn="ctr"/>
            <a:r>
              <a:rPr lang="en-US" sz="1050" i="1" noProof="1">
                <a:solidFill>
                  <a:schemeClr val="tx1"/>
                </a:solidFill>
              </a:rPr>
              <a:t>Q: “What movie is this frame / description from?”</a:t>
            </a:r>
          </a:p>
        </p:txBody>
      </p:sp>
      <p:sp>
        <p:nvSpPr>
          <p:cNvPr id="23" name="TextBox 22">
            <a:extLst>
              <a:ext uri="{FF2B5EF4-FFF2-40B4-BE49-F238E27FC236}">
                <a16:creationId xmlns:a16="http://schemas.microsoft.com/office/drawing/2014/main" id="{C0DB2569-86E1-500C-6001-AAD1D45B1111}"/>
              </a:ext>
            </a:extLst>
          </p:cNvPr>
          <p:cNvSpPr txBox="1"/>
          <p:nvPr/>
        </p:nvSpPr>
        <p:spPr>
          <a:xfrm>
            <a:off x="5987102" y="5359435"/>
            <a:ext cx="817516" cy="276999"/>
          </a:xfrm>
          <a:prstGeom prst="rect">
            <a:avLst/>
          </a:prstGeom>
          <a:noFill/>
        </p:spPr>
        <p:txBody>
          <a:bodyPr wrap="square">
            <a:spAutoFit/>
          </a:bodyPr>
          <a:lstStyle/>
          <a:p>
            <a:pPr algn="ctr"/>
            <a:r>
              <a:rPr lang="en-US" sz="1200" noProof="1">
                <a:solidFill>
                  <a:schemeClr val="bg1"/>
                </a:solidFill>
                <a:latin typeface="+mj-lt"/>
                <a:cs typeface="Calibri" panose="020F0502020204030204" pitchFamily="34" charset="0"/>
              </a:rPr>
              <a:t>ChatGPT</a:t>
            </a:r>
            <a:endParaRPr lang="en-US" sz="1200" noProof="1">
              <a:solidFill>
                <a:schemeClr val="bg1"/>
              </a:solidFill>
              <a:latin typeface="+mj-lt"/>
            </a:endParaRPr>
          </a:p>
        </p:txBody>
      </p:sp>
      <p:sp>
        <p:nvSpPr>
          <p:cNvPr id="24" name="Rounded Rectangle 23">
            <a:extLst>
              <a:ext uri="{FF2B5EF4-FFF2-40B4-BE49-F238E27FC236}">
                <a16:creationId xmlns:a16="http://schemas.microsoft.com/office/drawing/2014/main" id="{577697A2-71BF-EC0D-53FF-5317AC4371EB}"/>
              </a:ext>
            </a:extLst>
          </p:cNvPr>
          <p:cNvSpPr/>
          <p:nvPr/>
        </p:nvSpPr>
        <p:spPr>
          <a:xfrm>
            <a:off x="5987103" y="5068558"/>
            <a:ext cx="1770167" cy="685418"/>
          </a:xfrm>
          <a:prstGeom prst="roundRect">
            <a:avLst>
              <a:gd name="adj" fmla="val 6836"/>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400" noProof="1"/>
          </a:p>
        </p:txBody>
      </p:sp>
      <p:pic>
        <p:nvPicPr>
          <p:cNvPr id="25" name="Picture 2" descr="OpenAI logos &amp; Chatgpt icons | AI.LS">
            <a:extLst>
              <a:ext uri="{FF2B5EF4-FFF2-40B4-BE49-F238E27FC236}">
                <a16:creationId xmlns:a16="http://schemas.microsoft.com/office/drawing/2014/main" id="{47CE6925-3D35-B03E-1284-077A1610BA56}"/>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71923"/>
          <a:stretch/>
        </p:blipFill>
        <p:spPr bwMode="auto">
          <a:xfrm>
            <a:off x="6033995" y="5403841"/>
            <a:ext cx="347539" cy="336525"/>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7D0D5012-2C80-D100-2F60-CDD9A8998D37}"/>
              </a:ext>
            </a:extLst>
          </p:cNvPr>
          <p:cNvSpPr txBox="1"/>
          <p:nvPr/>
        </p:nvSpPr>
        <p:spPr>
          <a:xfrm>
            <a:off x="5987102" y="5000585"/>
            <a:ext cx="1794468" cy="461665"/>
          </a:xfrm>
          <a:prstGeom prst="rect">
            <a:avLst/>
          </a:prstGeom>
          <a:noFill/>
        </p:spPr>
        <p:txBody>
          <a:bodyPr wrap="square" lIns="0" rIns="0" rtlCol="0">
            <a:spAutoFit/>
          </a:bodyPr>
          <a:lstStyle/>
          <a:p>
            <a:pPr algn="ctr"/>
            <a:r>
              <a:rPr lang="en-US" sz="2400" b="1" noProof="1">
                <a:solidFill>
                  <a:schemeClr val="bg1"/>
                </a:solidFill>
                <a:cs typeface="Arial" panose="020B0604020202020204" pitchFamily="34" charset="0"/>
              </a:rPr>
              <a:t>Vision-LLM</a:t>
            </a:r>
          </a:p>
        </p:txBody>
      </p:sp>
      <p:pic>
        <p:nvPicPr>
          <p:cNvPr id="27" name="Picture 26" descr="A white and black logo&#10;&#10;Description automatically generated">
            <a:extLst>
              <a:ext uri="{FF2B5EF4-FFF2-40B4-BE49-F238E27FC236}">
                <a16:creationId xmlns:a16="http://schemas.microsoft.com/office/drawing/2014/main" id="{B4B47634-DAD8-9B59-998B-E9A1B8975853}"/>
              </a:ext>
            </a:extLst>
          </p:cNvPr>
          <p:cNvPicPr>
            <a:picLocks noChangeAspect="1"/>
          </p:cNvPicPr>
          <p:nvPr/>
        </p:nvPicPr>
        <p:blipFill>
          <a:blip r:embed="rId13"/>
          <a:stretch>
            <a:fillRect/>
          </a:stretch>
        </p:blipFill>
        <p:spPr>
          <a:xfrm>
            <a:off x="7388753" y="5393457"/>
            <a:ext cx="357293" cy="357293"/>
          </a:xfrm>
          <a:prstGeom prst="rect">
            <a:avLst/>
          </a:prstGeom>
        </p:spPr>
      </p:pic>
      <p:grpSp>
        <p:nvGrpSpPr>
          <p:cNvPr id="29" name="Group 28">
            <a:extLst>
              <a:ext uri="{FF2B5EF4-FFF2-40B4-BE49-F238E27FC236}">
                <a16:creationId xmlns:a16="http://schemas.microsoft.com/office/drawing/2014/main" id="{4C6F281A-B656-7405-C612-CFBAF7081D41}"/>
              </a:ext>
            </a:extLst>
          </p:cNvPr>
          <p:cNvGrpSpPr/>
          <p:nvPr/>
        </p:nvGrpSpPr>
        <p:grpSpPr>
          <a:xfrm>
            <a:off x="7886402" y="5252253"/>
            <a:ext cx="545703" cy="281531"/>
            <a:chOff x="8698961" y="2533890"/>
            <a:chExt cx="545703" cy="281531"/>
          </a:xfrm>
        </p:grpSpPr>
        <p:sp>
          <p:nvSpPr>
            <p:cNvPr id="30" name="Rectangle 29">
              <a:extLst>
                <a:ext uri="{FF2B5EF4-FFF2-40B4-BE49-F238E27FC236}">
                  <a16:creationId xmlns:a16="http://schemas.microsoft.com/office/drawing/2014/main" id="{C0FD205F-62EA-F222-C2DF-EE3E256955B6}"/>
                </a:ext>
              </a:extLst>
            </p:cNvPr>
            <p:cNvSpPr/>
            <p:nvPr/>
          </p:nvSpPr>
          <p:spPr>
            <a:xfrm>
              <a:off x="8698961" y="2533890"/>
              <a:ext cx="545703" cy="281531"/>
            </a:xfrm>
            <a:prstGeom prst="rect">
              <a:avLst/>
            </a:prstGeom>
            <a:solidFill>
              <a:srgbClr val="EBEE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noProof="1">
                <a:solidFill>
                  <a:schemeClr val="tx1"/>
                </a:solidFill>
              </a:endParaRPr>
            </a:p>
          </p:txBody>
        </p:sp>
        <p:grpSp>
          <p:nvGrpSpPr>
            <p:cNvPr id="31" name="Group 30">
              <a:extLst>
                <a:ext uri="{FF2B5EF4-FFF2-40B4-BE49-F238E27FC236}">
                  <a16:creationId xmlns:a16="http://schemas.microsoft.com/office/drawing/2014/main" id="{A5361535-D5C2-4041-1836-2430D6FABF3D}"/>
                </a:ext>
              </a:extLst>
            </p:cNvPr>
            <p:cNvGrpSpPr/>
            <p:nvPr/>
          </p:nvGrpSpPr>
          <p:grpSpPr>
            <a:xfrm rot="5400000">
              <a:off x="8863122" y="2539792"/>
              <a:ext cx="200564" cy="276326"/>
              <a:chOff x="5578149" y="333149"/>
              <a:chExt cx="200564" cy="276326"/>
            </a:xfrm>
          </p:grpSpPr>
          <p:sp>
            <p:nvSpPr>
              <p:cNvPr id="32" name="Freeform 31">
                <a:extLst>
                  <a:ext uri="{FF2B5EF4-FFF2-40B4-BE49-F238E27FC236}">
                    <a16:creationId xmlns:a16="http://schemas.microsoft.com/office/drawing/2014/main" id="{C6D9F8B3-A1EF-DB9F-029A-BF59A97BF824}"/>
                  </a:ext>
                </a:extLst>
              </p:cNvPr>
              <p:cNvSpPr/>
              <p:nvPr/>
            </p:nvSpPr>
            <p:spPr>
              <a:xfrm rot="16200000" flipH="1">
                <a:off x="5528097" y="383201"/>
                <a:ext cx="228936" cy="128832"/>
              </a:xfrm>
              <a:custGeom>
                <a:avLst/>
                <a:gdLst>
                  <a:gd name="connsiteX0" fmla="*/ 142872 w 368704"/>
                  <a:gd name="connsiteY0" fmla="*/ 136049 h 207485"/>
                  <a:gd name="connsiteX1" fmla="*/ 135960 w 368704"/>
                  <a:gd name="connsiteY1" fmla="*/ 129133 h 207485"/>
                  <a:gd name="connsiteX2" fmla="*/ 73992 w 368704"/>
                  <a:gd name="connsiteY2" fmla="*/ 191106 h 207485"/>
                  <a:gd name="connsiteX3" fmla="*/ 73923 w 368704"/>
                  <a:gd name="connsiteY3" fmla="*/ 191106 h 207485"/>
                  <a:gd name="connsiteX4" fmla="*/ 73909 w 368704"/>
                  <a:gd name="connsiteY4" fmla="*/ 191077 h 207485"/>
                  <a:gd name="connsiteX5" fmla="*/ 192947 w 368704"/>
                  <a:gd name="connsiteY5" fmla="*/ 12896 h 207485"/>
                  <a:gd name="connsiteX6" fmla="*/ 359848 w 368704"/>
                  <a:gd name="connsiteY6" fmla="*/ 97475 h 207485"/>
                  <a:gd name="connsiteX7" fmla="*/ 368705 w 368704"/>
                  <a:gd name="connsiteY7" fmla="*/ 93335 h 207485"/>
                  <a:gd name="connsiteX8" fmla="*/ 154495 w 368704"/>
                  <a:gd name="connsiteY8" fmla="*/ 15062 h 207485"/>
                  <a:gd name="connsiteX9" fmla="*/ 62960 w 368704"/>
                  <a:gd name="connsiteY9" fmla="*/ 185075 h 207485"/>
                  <a:gd name="connsiteX10" fmla="*/ 62934 w 368704"/>
                  <a:gd name="connsiteY10" fmla="*/ 185131 h 207485"/>
                  <a:gd name="connsiteX11" fmla="*/ 62882 w 368704"/>
                  <a:gd name="connsiteY11" fmla="*/ 185114 h 207485"/>
                  <a:gd name="connsiteX12" fmla="*/ 6911 w 368704"/>
                  <a:gd name="connsiteY12" fmla="*/ 129133 h 207485"/>
                  <a:gd name="connsiteX13" fmla="*/ 0 w 368704"/>
                  <a:gd name="connsiteY13" fmla="*/ 136049 h 207485"/>
                  <a:gd name="connsiteX14" fmla="*/ 71436 w 368704"/>
                  <a:gd name="connsiteY14" fmla="*/ 207485 h 20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8704" h="207485">
                    <a:moveTo>
                      <a:pt x="142872" y="136049"/>
                    </a:moveTo>
                    <a:lnTo>
                      <a:pt x="135960" y="129133"/>
                    </a:lnTo>
                    <a:lnTo>
                      <a:pt x="73992" y="191106"/>
                    </a:lnTo>
                    <a:cubicBezTo>
                      <a:pt x="73973" y="191125"/>
                      <a:pt x="73942" y="191125"/>
                      <a:pt x="73923" y="191106"/>
                    </a:cubicBezTo>
                    <a:cubicBezTo>
                      <a:pt x="73915" y="191098"/>
                      <a:pt x="73910" y="191088"/>
                      <a:pt x="73909" y="191077"/>
                    </a:cubicBezTo>
                    <a:cubicBezTo>
                      <a:pt x="57577" y="109002"/>
                      <a:pt x="110872" y="29228"/>
                      <a:pt x="192947" y="12896"/>
                    </a:cubicBezTo>
                    <a:cubicBezTo>
                      <a:pt x="261422" y="-730"/>
                      <a:pt x="330344" y="34197"/>
                      <a:pt x="359848" y="97475"/>
                    </a:cubicBezTo>
                    <a:lnTo>
                      <a:pt x="368705" y="93335"/>
                    </a:lnTo>
                    <a:cubicBezTo>
                      <a:pt x="331167" y="12568"/>
                      <a:pt x="235262" y="-22476"/>
                      <a:pt x="154495" y="15062"/>
                    </a:cubicBezTo>
                    <a:cubicBezTo>
                      <a:pt x="89679" y="45186"/>
                      <a:pt x="52425" y="114381"/>
                      <a:pt x="62960" y="185075"/>
                    </a:cubicBezTo>
                    <a:cubicBezTo>
                      <a:pt x="62969" y="185097"/>
                      <a:pt x="62957" y="185122"/>
                      <a:pt x="62934" y="185131"/>
                    </a:cubicBezTo>
                    <a:cubicBezTo>
                      <a:pt x="62915" y="185138"/>
                      <a:pt x="62893" y="185131"/>
                      <a:pt x="62882" y="185114"/>
                    </a:cubicBezTo>
                    <a:lnTo>
                      <a:pt x="6911" y="129133"/>
                    </a:lnTo>
                    <a:lnTo>
                      <a:pt x="0" y="136049"/>
                    </a:lnTo>
                    <a:lnTo>
                      <a:pt x="71436" y="207485"/>
                    </a:lnTo>
                    <a:close/>
                  </a:path>
                </a:pathLst>
              </a:custGeom>
              <a:solidFill>
                <a:schemeClr val="tx2">
                  <a:lumMod val="10000"/>
                  <a:lumOff val="90000"/>
                </a:schemeClr>
              </a:solidFill>
              <a:ln w="9723" cap="flat">
                <a:solidFill>
                  <a:schemeClr val="tx1">
                    <a:lumMod val="95000"/>
                    <a:lumOff val="5000"/>
                  </a:schemeClr>
                </a:solidFill>
                <a:prstDash val="solid"/>
                <a:miter/>
              </a:ln>
            </p:spPr>
            <p:txBody>
              <a:bodyPr rtlCol="0" anchor="ctr"/>
              <a:lstStyle/>
              <a:p>
                <a:endParaRPr lang="en-US" noProof="1"/>
              </a:p>
            </p:txBody>
          </p:sp>
          <p:sp>
            <p:nvSpPr>
              <p:cNvPr id="33" name="Freeform 32">
                <a:extLst>
                  <a:ext uri="{FF2B5EF4-FFF2-40B4-BE49-F238E27FC236}">
                    <a16:creationId xmlns:a16="http://schemas.microsoft.com/office/drawing/2014/main" id="{5673B796-693C-1CF6-6582-72925ADFB407}"/>
                  </a:ext>
                </a:extLst>
              </p:cNvPr>
              <p:cNvSpPr/>
              <p:nvPr/>
            </p:nvSpPr>
            <p:spPr>
              <a:xfrm rot="16200000" flipH="1">
                <a:off x="5604121" y="434883"/>
                <a:ext cx="226656" cy="122528"/>
              </a:xfrm>
              <a:custGeom>
                <a:avLst/>
                <a:gdLst>
                  <a:gd name="connsiteX0" fmla="*/ 222153 w 365033"/>
                  <a:gd name="connsiteY0" fmla="*/ 71441 h 197333"/>
                  <a:gd name="connsiteX1" fmla="*/ 229064 w 365033"/>
                  <a:gd name="connsiteY1" fmla="*/ 78352 h 197333"/>
                  <a:gd name="connsiteX2" fmla="*/ 292410 w 365033"/>
                  <a:gd name="connsiteY2" fmla="*/ 15006 h 197333"/>
                  <a:gd name="connsiteX3" fmla="*/ 292479 w 365033"/>
                  <a:gd name="connsiteY3" fmla="*/ 15006 h 197333"/>
                  <a:gd name="connsiteX4" fmla="*/ 292493 w 365033"/>
                  <a:gd name="connsiteY4" fmla="*/ 15035 h 197333"/>
                  <a:gd name="connsiteX5" fmla="*/ 164698 w 365033"/>
                  <a:gd name="connsiteY5" fmla="*/ 185914 h 197333"/>
                  <a:gd name="connsiteX6" fmla="*/ 142515 w 365033"/>
                  <a:gd name="connsiteY6" fmla="*/ 187459 h 197333"/>
                  <a:gd name="connsiteX7" fmla="*/ 8632 w 365033"/>
                  <a:gd name="connsiteY7" fmla="*/ 106961 h 197333"/>
                  <a:gd name="connsiteX8" fmla="*/ 0 w 365033"/>
                  <a:gd name="connsiteY8" fmla="*/ 111546 h 197333"/>
                  <a:gd name="connsiteX9" fmla="*/ 218058 w 365033"/>
                  <a:gd name="connsiteY9" fmla="*/ 178517 h 197333"/>
                  <a:gd name="connsiteX10" fmla="*/ 303814 w 365033"/>
                  <a:gd name="connsiteY10" fmla="*/ 35935 h 197333"/>
                  <a:gd name="connsiteX11" fmla="*/ 303325 w 365033"/>
                  <a:gd name="connsiteY11" fmla="*/ 23667 h 197333"/>
                  <a:gd name="connsiteX12" fmla="*/ 303374 w 365033"/>
                  <a:gd name="connsiteY12" fmla="*/ 23618 h 197333"/>
                  <a:gd name="connsiteX13" fmla="*/ 303403 w 365033"/>
                  <a:gd name="connsiteY13" fmla="*/ 23628 h 197333"/>
                  <a:gd name="connsiteX14" fmla="*/ 358123 w 365033"/>
                  <a:gd name="connsiteY14" fmla="*/ 78372 h 197333"/>
                  <a:gd name="connsiteX15" fmla="*/ 365034 w 365033"/>
                  <a:gd name="connsiteY15" fmla="*/ 71460 h 197333"/>
                  <a:gd name="connsiteX16" fmla="*/ 293588 w 365033"/>
                  <a:gd name="connsiteY16" fmla="*/ 0 h 19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5033" h="197333">
                    <a:moveTo>
                      <a:pt x="222153" y="71441"/>
                    </a:moveTo>
                    <a:lnTo>
                      <a:pt x="229064" y="78352"/>
                    </a:lnTo>
                    <a:lnTo>
                      <a:pt x="292410" y="15006"/>
                    </a:lnTo>
                    <a:cubicBezTo>
                      <a:pt x="292429" y="14987"/>
                      <a:pt x="292460" y="14987"/>
                      <a:pt x="292479" y="15006"/>
                    </a:cubicBezTo>
                    <a:cubicBezTo>
                      <a:pt x="292487" y="15014"/>
                      <a:pt x="292492" y="15024"/>
                      <a:pt x="292493" y="15035"/>
                    </a:cubicBezTo>
                    <a:cubicBezTo>
                      <a:pt x="304391" y="97512"/>
                      <a:pt x="247175" y="174017"/>
                      <a:pt x="164698" y="185914"/>
                    </a:cubicBezTo>
                    <a:cubicBezTo>
                      <a:pt x="157352" y="186974"/>
                      <a:pt x="149938" y="187490"/>
                      <a:pt x="142515" y="187459"/>
                    </a:cubicBezTo>
                    <a:cubicBezTo>
                      <a:pt x="86418" y="187510"/>
                      <a:pt x="34893" y="156531"/>
                      <a:pt x="8632" y="106961"/>
                    </a:cubicBezTo>
                    <a:lnTo>
                      <a:pt x="0" y="111546"/>
                    </a:lnTo>
                    <a:cubicBezTo>
                      <a:pt x="41722" y="190254"/>
                      <a:pt x="139350" y="220238"/>
                      <a:pt x="218058" y="178517"/>
                    </a:cubicBezTo>
                    <a:cubicBezTo>
                      <a:pt x="270842" y="150538"/>
                      <a:pt x="303838" y="95676"/>
                      <a:pt x="303814" y="35935"/>
                    </a:cubicBezTo>
                    <a:cubicBezTo>
                      <a:pt x="303814" y="31844"/>
                      <a:pt x="303623" y="27748"/>
                      <a:pt x="303325" y="23667"/>
                    </a:cubicBezTo>
                    <a:cubicBezTo>
                      <a:pt x="303325" y="23640"/>
                      <a:pt x="303347" y="23618"/>
                      <a:pt x="303374" y="23618"/>
                    </a:cubicBezTo>
                    <a:cubicBezTo>
                      <a:pt x="303385" y="23618"/>
                      <a:pt x="303395" y="23621"/>
                      <a:pt x="303403" y="23628"/>
                    </a:cubicBezTo>
                    <a:lnTo>
                      <a:pt x="358123" y="78372"/>
                    </a:lnTo>
                    <a:lnTo>
                      <a:pt x="365034" y="71460"/>
                    </a:lnTo>
                    <a:lnTo>
                      <a:pt x="293588" y="0"/>
                    </a:lnTo>
                    <a:close/>
                  </a:path>
                </a:pathLst>
              </a:custGeom>
              <a:solidFill>
                <a:schemeClr val="tx2">
                  <a:lumMod val="10000"/>
                  <a:lumOff val="90000"/>
                </a:schemeClr>
              </a:solidFill>
              <a:ln w="9723" cap="flat">
                <a:solidFill>
                  <a:schemeClr val="tx1">
                    <a:lumMod val="95000"/>
                    <a:lumOff val="5000"/>
                  </a:schemeClr>
                </a:solidFill>
                <a:prstDash val="solid"/>
                <a:miter/>
              </a:ln>
            </p:spPr>
            <p:txBody>
              <a:bodyPr rtlCol="0" anchor="ctr"/>
              <a:lstStyle/>
              <a:p>
                <a:endParaRPr lang="en-US" noProof="1"/>
              </a:p>
            </p:txBody>
          </p:sp>
        </p:grpSp>
      </p:grpSp>
      <p:sp>
        <p:nvSpPr>
          <p:cNvPr id="34" name="Rectangle: Rounded Corners 1023">
            <a:extLst>
              <a:ext uri="{FF2B5EF4-FFF2-40B4-BE49-F238E27FC236}">
                <a16:creationId xmlns:a16="http://schemas.microsoft.com/office/drawing/2014/main" id="{72648D9B-A743-5384-D8E8-363E4D84D913}"/>
              </a:ext>
            </a:extLst>
          </p:cNvPr>
          <p:cNvSpPr/>
          <p:nvPr/>
        </p:nvSpPr>
        <p:spPr>
          <a:xfrm>
            <a:off x="5915807" y="4226275"/>
            <a:ext cx="2640061" cy="2210013"/>
          </a:xfrm>
          <a:prstGeom prst="roundRect">
            <a:avLst>
              <a:gd name="adj" fmla="val 1884"/>
            </a:avLst>
          </a:prstGeom>
          <a:noFill/>
          <a:ln w="38100">
            <a:solidFill>
              <a:schemeClr val="tx1">
                <a:lumMod val="50000"/>
                <a:lumOff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cxnSp>
        <p:nvCxnSpPr>
          <p:cNvPr id="36" name="Straight Arrow Connector 35">
            <a:extLst>
              <a:ext uri="{FF2B5EF4-FFF2-40B4-BE49-F238E27FC236}">
                <a16:creationId xmlns:a16="http://schemas.microsoft.com/office/drawing/2014/main" id="{CFFB563F-40AD-E8F1-22FE-D212B1D2B656}"/>
              </a:ext>
            </a:extLst>
          </p:cNvPr>
          <p:cNvCxnSpPr>
            <a:cxnSpLocks/>
            <a:stCxn id="78" idx="2"/>
            <a:endCxn id="30" idx="0"/>
          </p:cNvCxnSpPr>
          <p:nvPr/>
        </p:nvCxnSpPr>
        <p:spPr>
          <a:xfrm>
            <a:off x="8159253" y="4907512"/>
            <a:ext cx="1" cy="344741"/>
          </a:xfrm>
          <a:prstGeom prst="straightConnector1">
            <a:avLst/>
          </a:prstGeom>
          <a:ln w="9525">
            <a:solidFill>
              <a:schemeClr val="tx1">
                <a:lumMod val="65000"/>
                <a:lumOff val="35000"/>
              </a:schemeClr>
            </a:solidFill>
            <a:headEnd type="none" w="med" len="med"/>
            <a:tailEnd type="triangle" w="sm" len="sm"/>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EFE7545E-3088-BDF4-A416-BCB40673936B}"/>
              </a:ext>
            </a:extLst>
          </p:cNvPr>
          <p:cNvCxnSpPr>
            <a:cxnSpLocks/>
          </p:cNvCxnSpPr>
          <p:nvPr/>
        </p:nvCxnSpPr>
        <p:spPr>
          <a:xfrm flipH="1">
            <a:off x="7773274" y="5393018"/>
            <a:ext cx="95863" cy="0"/>
          </a:xfrm>
          <a:prstGeom prst="straightConnector1">
            <a:avLst/>
          </a:prstGeom>
          <a:ln w="9525">
            <a:solidFill>
              <a:schemeClr val="tx1">
                <a:lumMod val="65000"/>
                <a:lumOff val="35000"/>
              </a:schemeClr>
            </a:solidFill>
            <a:headEnd type="none" w="med" len="med"/>
            <a:tailEnd type="triangle" w="sm" len="sm"/>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7FEC8729-AB55-2191-B8AF-95FCA0AAA9D1}"/>
              </a:ext>
            </a:extLst>
          </p:cNvPr>
          <p:cNvSpPr txBox="1"/>
          <p:nvPr/>
        </p:nvSpPr>
        <p:spPr>
          <a:xfrm>
            <a:off x="7826519" y="5524196"/>
            <a:ext cx="663964" cy="338554"/>
          </a:xfrm>
          <a:prstGeom prst="rect">
            <a:avLst/>
          </a:prstGeom>
          <a:noFill/>
        </p:spPr>
        <p:txBody>
          <a:bodyPr wrap="none" rtlCol="0">
            <a:spAutoFit/>
          </a:bodyPr>
          <a:lstStyle/>
          <a:p>
            <a:pPr algn="ctr"/>
            <a:r>
              <a:rPr lang="en-US" sz="800" noProof="1"/>
              <a:t>Repeat for </a:t>
            </a:r>
          </a:p>
          <a:p>
            <a:pPr algn="ctr"/>
            <a:r>
              <a:rPr lang="en-US" sz="800" noProof="1"/>
              <a:t>All Movies</a:t>
            </a:r>
          </a:p>
        </p:txBody>
      </p:sp>
      <p:sp>
        <p:nvSpPr>
          <p:cNvPr id="39" name="Rounded Rectangle 38">
            <a:extLst>
              <a:ext uri="{FF2B5EF4-FFF2-40B4-BE49-F238E27FC236}">
                <a16:creationId xmlns:a16="http://schemas.microsoft.com/office/drawing/2014/main" id="{E0BEA258-AD24-1C54-07A7-D082C0167091}"/>
              </a:ext>
            </a:extLst>
          </p:cNvPr>
          <p:cNvSpPr/>
          <p:nvPr/>
        </p:nvSpPr>
        <p:spPr>
          <a:xfrm>
            <a:off x="6077941" y="5905973"/>
            <a:ext cx="1612790" cy="442383"/>
          </a:xfrm>
          <a:prstGeom prst="roundRect">
            <a:avLst>
              <a:gd name="adj" fmla="val 0"/>
            </a:avLst>
          </a:prstGeom>
          <a:solidFill>
            <a:schemeClr val="tx2">
              <a:lumMod val="90000"/>
              <a:lumOff val="10000"/>
              <a:alpha val="9804"/>
            </a:schemeClr>
          </a:solidFill>
          <a:ln w="19050">
            <a:solidFill>
              <a:schemeClr val="tx1">
                <a:lumMod val="85000"/>
                <a:lumOff val="1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noProof="1">
                <a:solidFill>
                  <a:schemeClr val="tx1"/>
                </a:solidFill>
                <a:latin typeface="Consolas" panose="020B0609020204030204" pitchFamily="49" charset="0"/>
                <a:cs typeface="Consolas" panose="020B0609020204030204" pitchFamily="49" charset="0"/>
              </a:rPr>
              <a:t>Answer</a:t>
            </a:r>
          </a:p>
          <a:p>
            <a:pPr algn="ctr"/>
            <a:r>
              <a:rPr lang="en-US" sz="1050" i="1" noProof="1">
                <a:solidFill>
                  <a:schemeClr val="tx1"/>
                </a:solidFill>
              </a:rPr>
              <a:t>A: The movie is _______</a:t>
            </a:r>
          </a:p>
        </p:txBody>
      </p:sp>
      <p:sp>
        <p:nvSpPr>
          <p:cNvPr id="64" name="Rounded Rectangle 63">
            <a:extLst>
              <a:ext uri="{FF2B5EF4-FFF2-40B4-BE49-F238E27FC236}">
                <a16:creationId xmlns:a16="http://schemas.microsoft.com/office/drawing/2014/main" id="{A1F4F609-0F20-7526-299D-4E08738AA744}"/>
              </a:ext>
            </a:extLst>
          </p:cNvPr>
          <p:cNvSpPr/>
          <p:nvPr/>
        </p:nvSpPr>
        <p:spPr>
          <a:xfrm>
            <a:off x="7846286" y="5906943"/>
            <a:ext cx="600859" cy="440920"/>
          </a:xfrm>
          <a:prstGeom prst="roundRect">
            <a:avLst>
              <a:gd name="adj" fmla="val 0"/>
            </a:avLst>
          </a:prstGeom>
          <a:solidFill>
            <a:schemeClr val="tx2">
              <a:lumMod val="90000"/>
              <a:lumOff val="10000"/>
              <a:alpha val="9804"/>
            </a:schemeClr>
          </a:solidFill>
          <a:ln w="19050">
            <a:solidFill>
              <a:schemeClr val="tx1">
                <a:lumMod val="85000"/>
                <a:lumOff val="1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900" noProof="1">
                <a:solidFill>
                  <a:schemeClr val="tx1"/>
                </a:solidFill>
              </a:rPr>
              <a:t>Free-Form</a:t>
            </a:r>
          </a:p>
          <a:p>
            <a:pPr algn="ctr"/>
            <a:r>
              <a:rPr lang="en-US" sz="900" i="1" noProof="1">
                <a:solidFill>
                  <a:schemeClr val="tx1"/>
                </a:solidFill>
              </a:rPr>
              <a:t>Generation</a:t>
            </a:r>
          </a:p>
        </p:txBody>
      </p:sp>
      <p:cxnSp>
        <p:nvCxnSpPr>
          <p:cNvPr id="65" name="Straight Arrow Connector 64">
            <a:extLst>
              <a:ext uri="{FF2B5EF4-FFF2-40B4-BE49-F238E27FC236}">
                <a16:creationId xmlns:a16="http://schemas.microsoft.com/office/drawing/2014/main" id="{8F4B0B19-7604-C237-4308-E97764188C1B}"/>
              </a:ext>
            </a:extLst>
          </p:cNvPr>
          <p:cNvCxnSpPr>
            <a:cxnSpLocks/>
          </p:cNvCxnSpPr>
          <p:nvPr/>
        </p:nvCxnSpPr>
        <p:spPr>
          <a:xfrm>
            <a:off x="6878261" y="4931044"/>
            <a:ext cx="0" cy="109695"/>
          </a:xfrm>
          <a:prstGeom prst="straightConnector1">
            <a:avLst/>
          </a:prstGeom>
          <a:ln w="9525">
            <a:solidFill>
              <a:schemeClr val="tx1">
                <a:lumMod val="65000"/>
                <a:lumOff val="35000"/>
              </a:schemeClr>
            </a:solidFill>
            <a:headEnd type="none" w="med" len="med"/>
            <a:tailEnd type="triangle" w="sm" len="sm"/>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A5AFAF15-44CF-1749-8DD5-8C1BD49A65C4}"/>
              </a:ext>
            </a:extLst>
          </p:cNvPr>
          <p:cNvCxnSpPr>
            <a:cxnSpLocks/>
          </p:cNvCxnSpPr>
          <p:nvPr/>
        </p:nvCxnSpPr>
        <p:spPr>
          <a:xfrm>
            <a:off x="6878262" y="5775139"/>
            <a:ext cx="1" cy="119651"/>
          </a:xfrm>
          <a:prstGeom prst="straightConnector1">
            <a:avLst/>
          </a:prstGeom>
          <a:ln w="9525">
            <a:solidFill>
              <a:schemeClr val="tx1">
                <a:lumMod val="65000"/>
                <a:lumOff val="35000"/>
              </a:schemeClr>
            </a:solidFill>
            <a:headEnd type="none" w="med" len="med"/>
            <a:tailEnd type="triangle" w="sm" len="sm"/>
          </a:ln>
        </p:spPr>
        <p:style>
          <a:lnRef idx="1">
            <a:schemeClr val="dk1"/>
          </a:lnRef>
          <a:fillRef idx="0">
            <a:schemeClr val="dk1"/>
          </a:fillRef>
          <a:effectRef idx="0">
            <a:schemeClr val="dk1"/>
          </a:effectRef>
          <a:fontRef idx="minor">
            <a:schemeClr val="tx1"/>
          </a:fontRef>
        </p:style>
      </p:cxnSp>
      <p:sp>
        <p:nvSpPr>
          <p:cNvPr id="67" name="Trapezoid 66">
            <a:extLst>
              <a:ext uri="{FF2B5EF4-FFF2-40B4-BE49-F238E27FC236}">
                <a16:creationId xmlns:a16="http://schemas.microsoft.com/office/drawing/2014/main" id="{DB207A9D-7412-B1CD-F042-FCAB8F8169DC}"/>
              </a:ext>
            </a:extLst>
          </p:cNvPr>
          <p:cNvSpPr/>
          <p:nvPr/>
        </p:nvSpPr>
        <p:spPr>
          <a:xfrm rot="16200000">
            <a:off x="7614853" y="6048111"/>
            <a:ext cx="307778" cy="156021"/>
          </a:xfrm>
          <a:prstGeom prst="trapezoid">
            <a:avLst>
              <a:gd name="adj" fmla="val 66073"/>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pic>
        <p:nvPicPr>
          <p:cNvPr id="75" name="Graphic 74">
            <a:extLst>
              <a:ext uri="{FF2B5EF4-FFF2-40B4-BE49-F238E27FC236}">
                <a16:creationId xmlns:a16="http://schemas.microsoft.com/office/drawing/2014/main" id="{1A524524-3D33-E011-2068-201997A2A92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001734" y="5425798"/>
            <a:ext cx="292608" cy="292608"/>
          </a:xfrm>
          <a:prstGeom prst="rect">
            <a:avLst/>
          </a:prstGeom>
        </p:spPr>
      </p:pic>
      <p:pic>
        <p:nvPicPr>
          <p:cNvPr id="77" name="Graphic 76">
            <a:extLst>
              <a:ext uri="{FF2B5EF4-FFF2-40B4-BE49-F238E27FC236}">
                <a16:creationId xmlns:a16="http://schemas.microsoft.com/office/drawing/2014/main" id="{010FA29C-2272-39D8-F075-A26BFCDDDF48}"/>
              </a:ext>
            </a:extLst>
          </p:cNvPr>
          <p:cNvPicPr>
            <a:picLocks noChangeAspect="1"/>
          </p:cNvPicPr>
          <p:nvPr/>
        </p:nvPicPr>
        <p:blipFill>
          <a:blip r:embed="rId16">
            <a:extLst>
              <a:ext uri="{96DAC541-7B7A-43D3-8B79-37D633B846F1}">
                <asvg:svgBlip xmlns:asvg="http://schemas.microsoft.com/office/drawing/2016/SVG/main" r:embed="rId17"/>
              </a:ext>
            </a:extLst>
          </a:blip>
          <a:srcRect r="69141"/>
          <a:stretch/>
        </p:blipFill>
        <p:spPr>
          <a:xfrm>
            <a:off x="6475945" y="5431523"/>
            <a:ext cx="431379" cy="281161"/>
          </a:xfrm>
          <a:prstGeom prst="rect">
            <a:avLst/>
          </a:prstGeom>
        </p:spPr>
      </p:pic>
      <mc:AlternateContent xmlns:mc="http://schemas.openxmlformats.org/markup-compatibility/2006">
        <mc:Choice xmlns:a14="http://schemas.microsoft.com/office/drawing/2010/main" Requires="a14">
          <p:sp>
            <p:nvSpPr>
              <p:cNvPr id="78" name="Rectangle 77">
                <a:extLst>
                  <a:ext uri="{FF2B5EF4-FFF2-40B4-BE49-F238E27FC236}">
                    <a16:creationId xmlns:a16="http://schemas.microsoft.com/office/drawing/2014/main" id="{066906DD-5617-1DD4-159F-40C1E5F3E665}"/>
                  </a:ext>
                </a:extLst>
              </p:cNvPr>
              <p:cNvSpPr/>
              <p:nvPr/>
            </p:nvSpPr>
            <p:spPr>
              <a:xfrm>
                <a:off x="7829102" y="4661989"/>
                <a:ext cx="660300" cy="245523"/>
              </a:xfrm>
              <a:prstGeom prst="rect">
                <a:avLst/>
              </a:prstGeom>
              <a:solidFill>
                <a:srgbClr val="FF0000">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b"/>
              <a:lstStyle/>
              <a:p>
                <a:pPr algn="ctr"/>
                <a:r>
                  <a:rPr lang="en-US" sz="1100" noProof="1">
                    <a:solidFill>
                      <a:schemeClr val="tx1"/>
                    </a:solidFill>
                  </a:rPr>
                  <a:t>Caption </a:t>
                </a:r>
                <a14:m>
                  <m:oMath xmlns:m="http://schemas.openxmlformats.org/officeDocument/2006/math">
                    <m:r>
                      <a:rPr lang="en-US" sz="1100" i="1" noProof="1" dirty="0">
                        <a:solidFill>
                          <a:schemeClr val="tx1"/>
                        </a:solidFill>
                        <a:latin typeface="Cambria Math" panose="02040503050406030204" pitchFamily="18" charset="0"/>
                      </a:rPr>
                      <m:t>𝑖</m:t>
                    </m:r>
                  </m:oMath>
                </a14:m>
                <a:endParaRPr lang="en-US" sz="1400" noProof="1">
                  <a:solidFill>
                    <a:schemeClr val="tx1"/>
                  </a:solidFill>
                </a:endParaRPr>
              </a:p>
            </p:txBody>
          </p:sp>
        </mc:Choice>
        <mc:Fallback>
          <p:sp>
            <p:nvSpPr>
              <p:cNvPr id="78" name="Rectangle 77">
                <a:extLst>
                  <a:ext uri="{FF2B5EF4-FFF2-40B4-BE49-F238E27FC236}">
                    <a16:creationId xmlns:a16="http://schemas.microsoft.com/office/drawing/2014/main" id="{066906DD-5617-1DD4-159F-40C1E5F3E665}"/>
                  </a:ext>
                </a:extLst>
              </p:cNvPr>
              <p:cNvSpPr>
                <a:spLocks noRot="1" noChangeAspect="1" noMove="1" noResize="1" noEditPoints="1" noAdjustHandles="1" noChangeArrowheads="1" noChangeShapeType="1" noTextEdit="1"/>
              </p:cNvSpPr>
              <p:nvPr/>
            </p:nvSpPr>
            <p:spPr>
              <a:xfrm>
                <a:off x="7829102" y="4661989"/>
                <a:ext cx="660300" cy="245523"/>
              </a:xfrm>
              <a:prstGeom prst="rect">
                <a:avLst/>
              </a:prstGeom>
              <a:blipFill>
                <a:blip r:embed="rId18"/>
                <a:stretch>
                  <a:fillRect l="-3636" b="-9091"/>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25EAA9CB-89FC-711D-7176-699A119818B7}"/>
              </a:ext>
            </a:extLst>
          </p:cNvPr>
          <p:cNvSpPr/>
          <p:nvPr/>
        </p:nvSpPr>
        <p:spPr>
          <a:xfrm>
            <a:off x="7829102" y="4660458"/>
            <a:ext cx="660300" cy="245523"/>
          </a:xfrm>
          <a:prstGeom prst="rect">
            <a:avLst/>
          </a:prstGeom>
          <a:solidFill>
            <a:srgbClr val="13501B">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noProof="1">
              <a:solidFill>
                <a:schemeClr val="tx1"/>
              </a:solidFill>
            </a:endParaRPr>
          </a:p>
        </p:txBody>
      </p:sp>
      <p:sp>
        <p:nvSpPr>
          <p:cNvPr id="86" name="TextBox 85">
            <a:extLst>
              <a:ext uri="{FF2B5EF4-FFF2-40B4-BE49-F238E27FC236}">
                <a16:creationId xmlns:a16="http://schemas.microsoft.com/office/drawing/2014/main" id="{5D64B7E5-DF1E-5E76-AA33-F2D4A6FFA8B2}"/>
              </a:ext>
            </a:extLst>
          </p:cNvPr>
          <p:cNvSpPr txBox="1"/>
          <p:nvPr/>
        </p:nvSpPr>
        <p:spPr>
          <a:xfrm>
            <a:off x="5767847" y="3957329"/>
            <a:ext cx="2913597" cy="307777"/>
          </a:xfrm>
          <a:prstGeom prst="rect">
            <a:avLst/>
          </a:prstGeom>
          <a:noFill/>
        </p:spPr>
        <p:txBody>
          <a:bodyPr wrap="square">
            <a:spAutoFit/>
          </a:bodyPr>
          <a:lstStyle/>
          <a:p>
            <a:pPr algn="ctr"/>
            <a:r>
              <a:rPr lang="en-US" sz="1400" noProof="1">
                <a:latin typeface="Calibri" panose="020F0502020204030204" pitchFamily="34" charset="0"/>
                <a:cs typeface="Calibri" panose="020F0502020204030204" pitchFamily="34" charset="0"/>
              </a:rPr>
              <a:t>Baseline </a:t>
            </a:r>
            <a:r>
              <a:rPr lang="en-US" sz="1400" b="1" noProof="1">
                <a:latin typeface="Calibri" panose="020F0502020204030204" pitchFamily="34" charset="0"/>
                <a:cs typeface="Calibri" panose="020F0502020204030204" pitchFamily="34" charset="0"/>
              </a:rPr>
              <a:t>Performance </a:t>
            </a:r>
            <a:r>
              <a:rPr lang="en-US" sz="1400" noProof="1">
                <a:latin typeface="Calibri" panose="020F0502020204030204" pitchFamily="34" charset="0"/>
                <a:cs typeface="Calibri" panose="020F0502020204030204" pitchFamily="34" charset="0"/>
              </a:rPr>
              <a:t>Range</a:t>
            </a:r>
          </a:p>
        </p:txBody>
      </p:sp>
    </p:spTree>
    <p:extLst>
      <p:ext uri="{BB962C8B-B14F-4D97-AF65-F5344CB8AC3E}">
        <p14:creationId xmlns:p14="http://schemas.microsoft.com/office/powerpoint/2010/main" val="1446880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01AF6D-3AF8-3D9B-7C11-916E59E0904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F840944-E80E-949A-FF48-98AF96B6282D}"/>
              </a:ext>
            </a:extLst>
          </p:cNvPr>
          <p:cNvSpPr>
            <a:spLocks noGrp="1"/>
          </p:cNvSpPr>
          <p:nvPr>
            <p:ph type="sldNum" sz="quarter" idx="12"/>
          </p:nvPr>
        </p:nvSpPr>
        <p:spPr/>
        <p:txBody>
          <a:bodyPr/>
          <a:lstStyle/>
          <a:p>
            <a:fld id="{28FA43E8-6E12-5244-BC34-D42229B1484F}" type="slidenum">
              <a:rPr lang="en-US" noProof="1" smtClean="0"/>
              <a:t>37</a:t>
            </a:fld>
            <a:endParaRPr lang="en-US" noProof="1"/>
          </a:p>
        </p:txBody>
      </p:sp>
      <p:sp>
        <p:nvSpPr>
          <p:cNvPr id="8" name="Content Placeholder 1">
            <a:extLst>
              <a:ext uri="{FF2B5EF4-FFF2-40B4-BE49-F238E27FC236}">
                <a16:creationId xmlns:a16="http://schemas.microsoft.com/office/drawing/2014/main" id="{643D0273-165B-56F5-3129-93153A9F6C3C}"/>
              </a:ext>
            </a:extLst>
          </p:cNvPr>
          <p:cNvSpPr>
            <a:spLocks noGrp="1"/>
          </p:cNvSpPr>
          <p:nvPr>
            <p:ph idx="1"/>
          </p:nvPr>
        </p:nvSpPr>
        <p:spPr>
          <a:xfrm>
            <a:off x="-1828800" y="4020313"/>
            <a:ext cx="10901082" cy="5017587"/>
          </a:xfrm>
        </p:spPr>
        <p:txBody>
          <a:bodyPr>
            <a:noAutofit/>
          </a:bodyPr>
          <a:lstStyle/>
          <a:p>
            <a:pPr algn="just"/>
            <a:r>
              <a:rPr lang="en-US" sz="3200" dirty="0"/>
              <a:t>In general terms, the older a movie is, the greater the likelihood that a model has residual knowledge about it.</a:t>
            </a:r>
          </a:p>
          <a:p>
            <a:pPr algn="just"/>
            <a:endParaRPr lang="en-US" sz="3200" dirty="0"/>
          </a:p>
          <a:p>
            <a:pPr algn="just"/>
            <a:r>
              <a:rPr lang="en-US" sz="3200" dirty="0"/>
              <a:t>Knowledge</a:t>
            </a:r>
            <a:r>
              <a:rPr lang="en-US" sz="1800" dirty="0"/>
              <a:t> </a:t>
            </a:r>
            <a:r>
              <a:rPr lang="en-US" sz="3200" dirty="0"/>
              <a:t>can come from publicly available online content.</a:t>
            </a:r>
          </a:p>
          <a:p>
            <a:pPr lvl="1" algn="just"/>
            <a:r>
              <a:rPr lang="en-US" sz="2800" dirty="0"/>
              <a:t>Movie posters, trailers, or datasets like OpenSubtitles</a:t>
            </a:r>
          </a:p>
          <a:p>
            <a:pPr lvl="1" algn="just"/>
            <a:endParaRPr lang="en-US" sz="2800" dirty="0"/>
          </a:p>
          <a:p>
            <a:pPr algn="just"/>
            <a:r>
              <a:rPr lang="en-US" sz="3200" dirty="0"/>
              <a:t>Making correct predictions using captions instead of images in the prompt in unlikely to be problematic</a:t>
            </a:r>
          </a:p>
          <a:p>
            <a:pPr lvl="1" algn="just"/>
            <a:r>
              <a:rPr lang="en-US" sz="2800" dirty="0"/>
              <a:t>Allows us to assess up to what extent there is residual movie knowledge.</a:t>
            </a:r>
          </a:p>
          <a:p>
            <a:pPr algn="just"/>
            <a:endParaRPr lang="en-US" sz="3200" dirty="0"/>
          </a:p>
          <a:p>
            <a:pPr marL="0" indent="0" algn="just">
              <a:buNone/>
            </a:pPr>
            <a:endParaRPr lang="en-US" sz="4000" noProof="1"/>
          </a:p>
          <a:p>
            <a:pPr algn="just"/>
            <a:endParaRPr lang="en-US" sz="4000" noProof="1"/>
          </a:p>
        </p:txBody>
      </p:sp>
      <p:sp>
        <p:nvSpPr>
          <p:cNvPr id="2" name="Title 1">
            <a:extLst>
              <a:ext uri="{FF2B5EF4-FFF2-40B4-BE49-F238E27FC236}">
                <a16:creationId xmlns:a16="http://schemas.microsoft.com/office/drawing/2014/main" id="{2BE562FD-8429-F7C2-0B9C-C5C11C127176}"/>
              </a:ext>
            </a:extLst>
          </p:cNvPr>
          <p:cNvSpPr>
            <a:spLocks noGrp="1"/>
          </p:cNvSpPr>
          <p:nvPr>
            <p:ph type="title"/>
          </p:nvPr>
        </p:nvSpPr>
        <p:spPr/>
        <p:txBody>
          <a:bodyPr/>
          <a:lstStyle/>
          <a:p>
            <a:r>
              <a:rPr lang="en-US" b="1" noProof="1">
                <a:solidFill>
                  <a:srgbClr val="9B3836"/>
                </a:solidFill>
                <a:ea typeface="Verdana" panose="020B0604030504040204" pitchFamily="34" charset="0"/>
                <a:cs typeface="Open Sans" panose="020B0606030504020204" pitchFamily="34" charset="0"/>
              </a:rPr>
              <a:t>Caption Generation</a:t>
            </a:r>
            <a:endParaRPr lang="en-US" noProof="1">
              <a:solidFill>
                <a:srgbClr val="9B3836"/>
              </a:solidFill>
              <a:latin typeface="Aptos" panose="020B0004020202020204" pitchFamily="34" charset="0"/>
            </a:endParaRPr>
          </a:p>
        </p:txBody>
      </p:sp>
      <p:sp>
        <p:nvSpPr>
          <p:cNvPr id="309" name="Content Placeholder 35">
            <a:extLst>
              <a:ext uri="{FF2B5EF4-FFF2-40B4-BE49-F238E27FC236}">
                <a16:creationId xmlns:a16="http://schemas.microsoft.com/office/drawing/2014/main" id="{7D77AA07-8D30-9994-3313-9B46E9EF9BC2}"/>
              </a:ext>
            </a:extLst>
          </p:cNvPr>
          <p:cNvSpPr txBox="1">
            <a:spLocks/>
          </p:cNvSpPr>
          <p:nvPr/>
        </p:nvSpPr>
        <p:spPr>
          <a:xfrm>
            <a:off x="-1817623" y="5006191"/>
            <a:ext cx="6648450" cy="39301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25000"/>
                  </a:schemeClr>
                </a:solidFill>
                <a:latin typeface="Montserrat" panose="00000500000000000000" pitchFamily="2"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Verdana" panose="020B0604030504040204" pitchFamily="34" charset="0"/>
              <a:buChar char="−"/>
              <a:defRPr sz="2400" kern="1200">
                <a:solidFill>
                  <a:schemeClr val="bg2">
                    <a:lumMod val="25000"/>
                  </a:schemeClr>
                </a:solidFill>
                <a:latin typeface="Montserrat" panose="00000500000000000000" pitchFamily="2"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defRPr/>
            </a:pPr>
            <a:endParaRPr lang="en-US" noProof="1"/>
          </a:p>
        </p:txBody>
      </p:sp>
    </p:spTree>
    <p:extLst>
      <p:ext uri="{BB962C8B-B14F-4D97-AF65-F5344CB8AC3E}">
        <p14:creationId xmlns:p14="http://schemas.microsoft.com/office/powerpoint/2010/main" val="76906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1E62B33-02EB-150B-D58C-955D9C8CE7E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D9D6E9-CD41-AD4F-63B8-254C1E9F6B17}"/>
              </a:ext>
            </a:extLst>
          </p:cNvPr>
          <p:cNvSpPr>
            <a:spLocks noGrp="1"/>
          </p:cNvSpPr>
          <p:nvPr>
            <p:ph type="sldNum" sz="quarter" idx="12"/>
          </p:nvPr>
        </p:nvSpPr>
        <p:spPr/>
        <p:txBody>
          <a:bodyPr/>
          <a:lstStyle/>
          <a:p>
            <a:fld id="{28FA43E8-6E12-5244-BC34-D42229B1484F}" type="slidenum">
              <a:rPr lang="en-US" noProof="1" smtClean="0"/>
              <a:t>38</a:t>
            </a:fld>
            <a:endParaRPr lang="en-US" noProof="1"/>
          </a:p>
        </p:txBody>
      </p:sp>
      <p:sp>
        <p:nvSpPr>
          <p:cNvPr id="8" name="Content Placeholder 1">
            <a:extLst>
              <a:ext uri="{FF2B5EF4-FFF2-40B4-BE49-F238E27FC236}">
                <a16:creationId xmlns:a16="http://schemas.microsoft.com/office/drawing/2014/main" id="{A78F5460-600C-7303-11A9-7C8DBAE93CED}"/>
              </a:ext>
            </a:extLst>
          </p:cNvPr>
          <p:cNvSpPr>
            <a:spLocks noGrp="1"/>
          </p:cNvSpPr>
          <p:nvPr>
            <p:ph idx="1"/>
          </p:nvPr>
        </p:nvSpPr>
        <p:spPr>
          <a:xfrm>
            <a:off x="-1828800" y="7303168"/>
            <a:ext cx="10901082" cy="2133601"/>
          </a:xfrm>
        </p:spPr>
        <p:txBody>
          <a:bodyPr>
            <a:noAutofit/>
          </a:bodyPr>
          <a:lstStyle/>
          <a:p>
            <a:pPr marL="0" indent="0" algn="just">
              <a:buNone/>
            </a:pPr>
            <a:r>
              <a:rPr lang="en-US" sz="1800" i="1" dirty="0">
                <a:latin typeface="Helvetica" pitchFamily="2" charset="0"/>
              </a:rPr>
              <a:t>The image depicts a vintage car, likely from the early 20th century, parked indoors in a dimly lit room.</a:t>
            </a:r>
            <a:r>
              <a:rPr lang="en-US" sz="1800" dirty="0">
                <a:latin typeface="Helvetica" pitchFamily="2" charset="0"/>
              </a:rPr>
              <a:t> </a:t>
            </a:r>
            <a:r>
              <a:rPr lang="en-US" sz="1800" i="1" dirty="0">
                <a:latin typeface="Helvetica" pitchFamily="2" charset="0"/>
              </a:rPr>
              <a:t>The car has a classic design with a red body and gold accents, featuring large, spoked wheels and a prominent front</a:t>
            </a:r>
            <a:r>
              <a:rPr lang="en-US" sz="1800" dirty="0">
                <a:latin typeface="Helvetica" pitchFamily="2" charset="0"/>
              </a:rPr>
              <a:t> </a:t>
            </a:r>
            <a:r>
              <a:rPr lang="en-US" sz="1800" i="1" dirty="0">
                <a:latin typeface="Helvetica" pitchFamily="2" charset="0"/>
              </a:rPr>
              <a:t>grille. </a:t>
            </a:r>
          </a:p>
          <a:p>
            <a:pPr marL="0" indent="0" algn="just">
              <a:buNone/>
            </a:pPr>
            <a:r>
              <a:rPr lang="en-US" sz="1800" i="1" dirty="0">
                <a:latin typeface="Helvetica" pitchFamily="2" charset="0"/>
              </a:rPr>
              <a:t>In the background, two individuals are standing near the car, one dressed in a white dress and the other in a</a:t>
            </a:r>
            <a:r>
              <a:rPr lang="en-US" sz="1800" dirty="0">
                <a:latin typeface="Helvetica" pitchFamily="2" charset="0"/>
              </a:rPr>
              <a:t> </a:t>
            </a:r>
            <a:r>
              <a:rPr lang="en-US" sz="1800" i="1" dirty="0">
                <a:latin typeface="Helvetica" pitchFamily="2" charset="0"/>
              </a:rPr>
              <a:t>dark coat, suggesting a scene from a historical or period drama.</a:t>
            </a:r>
          </a:p>
          <a:p>
            <a:pPr marL="0" indent="0" algn="just">
              <a:buNone/>
            </a:pPr>
            <a:r>
              <a:rPr lang="en-US" sz="1800" i="1" dirty="0">
                <a:latin typeface="Helvetica" pitchFamily="2" charset="0"/>
              </a:rPr>
              <a:t>The setting appears to be a museum or a collection,</a:t>
            </a:r>
            <a:r>
              <a:rPr lang="en-US" sz="1800" dirty="0">
                <a:latin typeface="Helvetica" pitchFamily="2" charset="0"/>
              </a:rPr>
              <a:t> </a:t>
            </a:r>
            <a:r>
              <a:rPr lang="en-US" sz="1800" i="1" dirty="0">
                <a:latin typeface="Helvetica" pitchFamily="2" charset="0"/>
              </a:rPr>
              <a:t>given the presence of other vintage vehicles and maritime artifacts in the background.</a:t>
            </a:r>
            <a:endParaRPr lang="en-US" sz="1800" dirty="0">
              <a:latin typeface="Helvetica" pitchFamily="2" charset="0"/>
            </a:endParaRPr>
          </a:p>
        </p:txBody>
      </p:sp>
      <p:sp>
        <p:nvSpPr>
          <p:cNvPr id="2" name="Title 1">
            <a:extLst>
              <a:ext uri="{FF2B5EF4-FFF2-40B4-BE49-F238E27FC236}">
                <a16:creationId xmlns:a16="http://schemas.microsoft.com/office/drawing/2014/main" id="{BB1156CA-EDA3-08D8-79C4-BAC15146B258}"/>
              </a:ext>
            </a:extLst>
          </p:cNvPr>
          <p:cNvSpPr>
            <a:spLocks noGrp="1"/>
          </p:cNvSpPr>
          <p:nvPr>
            <p:ph type="title"/>
          </p:nvPr>
        </p:nvSpPr>
        <p:spPr/>
        <p:txBody>
          <a:bodyPr/>
          <a:lstStyle/>
          <a:p>
            <a:r>
              <a:rPr lang="en-US" b="1" noProof="1">
                <a:solidFill>
                  <a:srgbClr val="9B3836"/>
                </a:solidFill>
                <a:ea typeface="Verdana" panose="020B0604030504040204" pitchFamily="34" charset="0"/>
                <a:cs typeface="Open Sans" panose="020B0606030504020204" pitchFamily="34" charset="0"/>
              </a:rPr>
              <a:t>Caption Generation</a:t>
            </a:r>
            <a:endParaRPr lang="en-US" noProof="1">
              <a:solidFill>
                <a:srgbClr val="9B3836"/>
              </a:solidFill>
              <a:latin typeface="Aptos" panose="020B0004020202020204" pitchFamily="34" charset="0"/>
            </a:endParaRPr>
          </a:p>
        </p:txBody>
      </p:sp>
      <p:sp>
        <p:nvSpPr>
          <p:cNvPr id="309" name="Content Placeholder 35">
            <a:extLst>
              <a:ext uri="{FF2B5EF4-FFF2-40B4-BE49-F238E27FC236}">
                <a16:creationId xmlns:a16="http://schemas.microsoft.com/office/drawing/2014/main" id="{F3AD42D9-1229-4A00-3CEC-F5495195B284}"/>
              </a:ext>
            </a:extLst>
          </p:cNvPr>
          <p:cNvSpPr txBox="1">
            <a:spLocks/>
          </p:cNvSpPr>
          <p:nvPr/>
        </p:nvSpPr>
        <p:spPr>
          <a:xfrm>
            <a:off x="-1817623" y="5006191"/>
            <a:ext cx="6648450" cy="39301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25000"/>
                  </a:schemeClr>
                </a:solidFill>
                <a:latin typeface="Montserrat" panose="00000500000000000000" pitchFamily="2"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Verdana" panose="020B0604030504040204" pitchFamily="34" charset="0"/>
              <a:buChar char="−"/>
              <a:defRPr sz="2400" kern="1200">
                <a:solidFill>
                  <a:schemeClr val="bg2">
                    <a:lumMod val="25000"/>
                  </a:schemeClr>
                </a:solidFill>
                <a:latin typeface="Montserrat" panose="00000500000000000000" pitchFamily="2"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defRPr/>
            </a:pPr>
            <a:endParaRPr lang="en-US" noProof="1"/>
          </a:p>
        </p:txBody>
      </p:sp>
      <p:pic>
        <p:nvPicPr>
          <p:cNvPr id="5" name="Picture 4" descr="A person standing next to a car&#10;&#10;AI-generated content may be incorrect.">
            <a:extLst>
              <a:ext uri="{FF2B5EF4-FFF2-40B4-BE49-F238E27FC236}">
                <a16:creationId xmlns:a16="http://schemas.microsoft.com/office/drawing/2014/main" id="{9BD5C12A-A631-C1D8-3DF9-3683799695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006" y="4020312"/>
            <a:ext cx="6423471" cy="2920796"/>
          </a:xfrm>
          <a:prstGeom prst="rect">
            <a:avLst/>
          </a:prstGeom>
        </p:spPr>
      </p:pic>
    </p:spTree>
    <p:extLst>
      <p:ext uri="{BB962C8B-B14F-4D97-AF65-F5344CB8AC3E}">
        <p14:creationId xmlns:p14="http://schemas.microsoft.com/office/powerpoint/2010/main" val="8858659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1C9712-1AF5-E248-1EE0-7C2F9255A7D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372E70-6146-9D50-61D5-F0EDF045AE27}"/>
              </a:ext>
            </a:extLst>
          </p:cNvPr>
          <p:cNvSpPr>
            <a:spLocks noGrp="1"/>
          </p:cNvSpPr>
          <p:nvPr>
            <p:ph type="sldNum" sz="quarter" idx="12"/>
          </p:nvPr>
        </p:nvSpPr>
        <p:spPr/>
        <p:txBody>
          <a:bodyPr/>
          <a:lstStyle/>
          <a:p>
            <a:fld id="{28FA43E8-6E12-5244-BC34-D42229B1484F}" type="slidenum">
              <a:rPr lang="en-US" noProof="1" smtClean="0"/>
              <a:t>39</a:t>
            </a:fld>
            <a:endParaRPr lang="en-US" noProof="1"/>
          </a:p>
        </p:txBody>
      </p:sp>
      <p:sp>
        <p:nvSpPr>
          <p:cNvPr id="5" name="Title 4">
            <a:extLst>
              <a:ext uri="{FF2B5EF4-FFF2-40B4-BE49-F238E27FC236}">
                <a16:creationId xmlns:a16="http://schemas.microsoft.com/office/drawing/2014/main" id="{909BFCED-240A-534F-F2A4-58CB761C6FA9}"/>
              </a:ext>
            </a:extLst>
          </p:cNvPr>
          <p:cNvSpPr>
            <a:spLocks noGrp="1"/>
          </p:cNvSpPr>
          <p:nvPr>
            <p:ph type="title"/>
          </p:nvPr>
        </p:nvSpPr>
        <p:spPr/>
        <p:txBody>
          <a:bodyPr/>
          <a:lstStyle/>
          <a:p>
            <a:r>
              <a:rPr lang="en-US" b="1" noProof="1">
                <a:solidFill>
                  <a:srgbClr val="9B3836"/>
                </a:solidFill>
                <a:ea typeface="Verdana" panose="020B0604030504040204" pitchFamily="34" charset="0"/>
                <a:cs typeface="Open Sans" panose="020B0606030504020204" pitchFamily="34" charset="0"/>
              </a:rPr>
              <a:t>Proposed Method: </a:t>
            </a:r>
            <a:r>
              <a:rPr lang="en-US" b="1" noProof="1">
                <a:solidFill>
                  <a:schemeClr val="tx1">
                    <a:lumMod val="75000"/>
                    <a:lumOff val="25000"/>
                  </a:schemeClr>
                </a:solidFill>
                <a:ea typeface="Verdana" panose="020B0604030504040204" pitchFamily="34" charset="0"/>
                <a:cs typeface="Open Sans" panose="020B0606030504020204" pitchFamily="34" charset="0"/>
              </a:rPr>
              <a:t>DIS-CO</a:t>
            </a:r>
            <a:endParaRPr lang="en-US" noProof="1">
              <a:solidFill>
                <a:schemeClr val="tx1">
                  <a:lumMod val="75000"/>
                  <a:lumOff val="25000"/>
                </a:schemeClr>
              </a:solidFill>
            </a:endParaRPr>
          </a:p>
        </p:txBody>
      </p:sp>
      <p:sp>
        <p:nvSpPr>
          <p:cNvPr id="9" name="Rectangle: Rounded Corners 28">
            <a:extLst>
              <a:ext uri="{FF2B5EF4-FFF2-40B4-BE49-F238E27FC236}">
                <a16:creationId xmlns:a16="http://schemas.microsoft.com/office/drawing/2014/main" id="{6AF66E23-38B4-AB18-DBAB-BF44AAA4FB6B}"/>
              </a:ext>
            </a:extLst>
          </p:cNvPr>
          <p:cNvSpPr/>
          <p:nvPr/>
        </p:nvSpPr>
        <p:spPr>
          <a:xfrm>
            <a:off x="-1858817" y="3774876"/>
            <a:ext cx="10575635" cy="4642248"/>
          </a:xfrm>
          <a:prstGeom prst="roundRect">
            <a:avLst>
              <a:gd name="adj" fmla="val 0"/>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0" name="TextBox 9">
            <a:extLst>
              <a:ext uri="{FF2B5EF4-FFF2-40B4-BE49-F238E27FC236}">
                <a16:creationId xmlns:a16="http://schemas.microsoft.com/office/drawing/2014/main" id="{F5626666-01F0-3402-24CD-CD87D86116A2}"/>
              </a:ext>
            </a:extLst>
          </p:cNvPr>
          <p:cNvSpPr txBox="1"/>
          <p:nvPr/>
        </p:nvSpPr>
        <p:spPr>
          <a:xfrm>
            <a:off x="-1772630" y="7367737"/>
            <a:ext cx="1555234" cy="369332"/>
          </a:xfrm>
          <a:prstGeom prst="rect">
            <a:avLst/>
          </a:prstGeom>
          <a:noFill/>
        </p:spPr>
        <p:txBody>
          <a:bodyPr wrap="none" rtlCol="0">
            <a:spAutoFit/>
          </a:bodyPr>
          <a:lstStyle/>
          <a:p>
            <a:pPr algn="ctr"/>
            <a:r>
              <a:rPr lang="en-US" noProof="1"/>
              <a:t>Suspect Book</a:t>
            </a:r>
          </a:p>
        </p:txBody>
      </p:sp>
      <p:sp>
        <p:nvSpPr>
          <p:cNvPr id="11" name="Rectangle: Rounded Corners 31">
            <a:extLst>
              <a:ext uri="{FF2B5EF4-FFF2-40B4-BE49-F238E27FC236}">
                <a16:creationId xmlns:a16="http://schemas.microsoft.com/office/drawing/2014/main" id="{1CEF13A9-6197-D867-5429-3B859B064508}"/>
              </a:ext>
            </a:extLst>
          </p:cNvPr>
          <p:cNvSpPr/>
          <p:nvPr/>
        </p:nvSpPr>
        <p:spPr>
          <a:xfrm>
            <a:off x="-1772630" y="6670917"/>
            <a:ext cx="10415558" cy="1667671"/>
          </a:xfrm>
          <a:prstGeom prst="roundRect">
            <a:avLst>
              <a:gd name="adj" fmla="val 2674"/>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2" name="Rectangle: Rounded Corners 30">
            <a:extLst>
              <a:ext uri="{FF2B5EF4-FFF2-40B4-BE49-F238E27FC236}">
                <a16:creationId xmlns:a16="http://schemas.microsoft.com/office/drawing/2014/main" id="{B6FE53D2-3765-5A17-2F3B-7BB5082F32DE}"/>
              </a:ext>
            </a:extLst>
          </p:cNvPr>
          <p:cNvSpPr/>
          <p:nvPr/>
        </p:nvSpPr>
        <p:spPr>
          <a:xfrm>
            <a:off x="-1772631" y="3862033"/>
            <a:ext cx="10415558" cy="2667989"/>
          </a:xfrm>
          <a:prstGeom prst="roundRect">
            <a:avLst>
              <a:gd name="adj" fmla="val 2674"/>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3" name="Rectangle: Rounded Corners 1023">
            <a:extLst>
              <a:ext uri="{FF2B5EF4-FFF2-40B4-BE49-F238E27FC236}">
                <a16:creationId xmlns:a16="http://schemas.microsoft.com/office/drawing/2014/main" id="{78309962-3412-6660-7DF3-980D8C942E86}"/>
              </a:ext>
            </a:extLst>
          </p:cNvPr>
          <p:cNvSpPr/>
          <p:nvPr/>
        </p:nvSpPr>
        <p:spPr>
          <a:xfrm>
            <a:off x="-1568472" y="4234470"/>
            <a:ext cx="4660754" cy="2210013"/>
          </a:xfrm>
          <a:prstGeom prst="roundRect">
            <a:avLst>
              <a:gd name="adj" fmla="val 1884"/>
            </a:avLst>
          </a:prstGeom>
          <a:noFill/>
          <a:ln w="38100">
            <a:solidFill>
              <a:schemeClr val="tx1">
                <a:lumMod val="50000"/>
                <a:lumOff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4" name="TextBox 13">
            <a:extLst>
              <a:ext uri="{FF2B5EF4-FFF2-40B4-BE49-F238E27FC236}">
                <a16:creationId xmlns:a16="http://schemas.microsoft.com/office/drawing/2014/main" id="{A9A594AD-EE70-1C75-6DFF-0388A9C1C1C9}"/>
              </a:ext>
            </a:extLst>
          </p:cNvPr>
          <p:cNvSpPr txBox="1"/>
          <p:nvPr/>
        </p:nvSpPr>
        <p:spPr>
          <a:xfrm>
            <a:off x="-1908504" y="3912256"/>
            <a:ext cx="5161106" cy="338554"/>
          </a:xfrm>
          <a:prstGeom prst="rect">
            <a:avLst/>
          </a:prstGeom>
          <a:noFill/>
        </p:spPr>
        <p:txBody>
          <a:bodyPr wrap="square" rtlCol="0">
            <a:spAutoFit/>
          </a:bodyPr>
          <a:lstStyle/>
          <a:p>
            <a:pPr algn="ctr"/>
            <a:r>
              <a:rPr lang="en-US" sz="1600" b="1" noProof="1">
                <a:solidFill>
                  <a:schemeClr val="bg1">
                    <a:lumMod val="85000"/>
                  </a:schemeClr>
                </a:solidFill>
                <a:latin typeface="Calibri" panose="020F0502020204030204" pitchFamily="34" charset="0"/>
                <a:cs typeface="Calibri" panose="020F0502020204030204" pitchFamily="34" charset="0"/>
              </a:rPr>
              <a:t>Data Collection: </a:t>
            </a:r>
            <a:r>
              <a:rPr lang="en-US" sz="1500" noProof="1">
                <a:solidFill>
                  <a:schemeClr val="bg1">
                    <a:lumMod val="85000"/>
                  </a:schemeClr>
                </a:solidFill>
                <a:latin typeface="Calibri" panose="020F0502020204030204" pitchFamily="34" charset="0"/>
                <a:cs typeface="Calibri" panose="020F0502020204030204" pitchFamily="34" charset="0"/>
              </a:rPr>
              <a:t>Frames can be of 2 different types.</a:t>
            </a:r>
          </a:p>
        </p:txBody>
      </p:sp>
      <p:sp>
        <p:nvSpPr>
          <p:cNvPr id="22" name="Rounded Rectangle 21">
            <a:extLst>
              <a:ext uri="{FF2B5EF4-FFF2-40B4-BE49-F238E27FC236}">
                <a16:creationId xmlns:a16="http://schemas.microsoft.com/office/drawing/2014/main" id="{4DD52BE4-EEC1-1607-D86D-49DF2C312EBB}"/>
              </a:ext>
            </a:extLst>
          </p:cNvPr>
          <p:cNvSpPr/>
          <p:nvPr/>
        </p:nvSpPr>
        <p:spPr>
          <a:xfrm>
            <a:off x="-1511096" y="5367682"/>
            <a:ext cx="4542554" cy="1041408"/>
          </a:xfrm>
          <a:prstGeom prst="roundRect">
            <a:avLst>
              <a:gd name="adj"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28" name="Rounded Rectangle 27">
            <a:extLst>
              <a:ext uri="{FF2B5EF4-FFF2-40B4-BE49-F238E27FC236}">
                <a16:creationId xmlns:a16="http://schemas.microsoft.com/office/drawing/2014/main" id="{67779A94-104F-F13F-7291-470C013C6D0B}"/>
              </a:ext>
            </a:extLst>
          </p:cNvPr>
          <p:cNvSpPr/>
          <p:nvPr/>
        </p:nvSpPr>
        <p:spPr>
          <a:xfrm>
            <a:off x="-1511096" y="4303397"/>
            <a:ext cx="4542554" cy="1041408"/>
          </a:xfrm>
          <a:prstGeom prst="roundRect">
            <a:avLst>
              <a:gd name="adj"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35" name="Rectangle: Rounded Corners 1023">
            <a:extLst>
              <a:ext uri="{FF2B5EF4-FFF2-40B4-BE49-F238E27FC236}">
                <a16:creationId xmlns:a16="http://schemas.microsoft.com/office/drawing/2014/main" id="{13E7B4D7-AD62-F76A-D8FD-A260ECC297DF}"/>
              </a:ext>
            </a:extLst>
          </p:cNvPr>
          <p:cNvSpPr/>
          <p:nvPr/>
        </p:nvSpPr>
        <p:spPr>
          <a:xfrm>
            <a:off x="3213795" y="4228567"/>
            <a:ext cx="2597580" cy="2210013"/>
          </a:xfrm>
          <a:prstGeom prst="roundRect">
            <a:avLst>
              <a:gd name="adj" fmla="val 1884"/>
            </a:avLst>
          </a:prstGeom>
          <a:noFill/>
          <a:ln w="38100">
            <a:solidFill>
              <a:schemeClr val="tx1">
                <a:lumMod val="50000"/>
                <a:lumOff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58" name="Rectangle: Rounded Corners 1023">
            <a:extLst>
              <a:ext uri="{FF2B5EF4-FFF2-40B4-BE49-F238E27FC236}">
                <a16:creationId xmlns:a16="http://schemas.microsoft.com/office/drawing/2014/main" id="{AB5C305F-23E0-CA2D-617E-8584017AC19F}"/>
              </a:ext>
            </a:extLst>
          </p:cNvPr>
          <p:cNvSpPr/>
          <p:nvPr/>
        </p:nvSpPr>
        <p:spPr>
          <a:xfrm>
            <a:off x="5915807" y="4226275"/>
            <a:ext cx="2640061" cy="2210013"/>
          </a:xfrm>
          <a:prstGeom prst="roundRect">
            <a:avLst>
              <a:gd name="adj" fmla="val 1884"/>
            </a:avLst>
          </a:prstGeom>
          <a:noFill/>
          <a:ln w="38100">
            <a:solidFill>
              <a:schemeClr val="tx1">
                <a:lumMod val="50000"/>
                <a:lumOff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2" name="Rounded Rectangle 1">
            <a:extLst>
              <a:ext uri="{FF2B5EF4-FFF2-40B4-BE49-F238E27FC236}">
                <a16:creationId xmlns:a16="http://schemas.microsoft.com/office/drawing/2014/main" id="{51989C59-28A1-6D6E-92F0-EB48ED12E8AE}"/>
              </a:ext>
            </a:extLst>
          </p:cNvPr>
          <p:cNvSpPr/>
          <p:nvPr/>
        </p:nvSpPr>
        <p:spPr>
          <a:xfrm>
            <a:off x="-1511096" y="4303397"/>
            <a:ext cx="4542554" cy="1041408"/>
          </a:xfrm>
          <a:prstGeom prst="roundRect">
            <a:avLst>
              <a:gd name="adj"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3" name="Content Placeholder 1">
            <a:extLst>
              <a:ext uri="{FF2B5EF4-FFF2-40B4-BE49-F238E27FC236}">
                <a16:creationId xmlns:a16="http://schemas.microsoft.com/office/drawing/2014/main" id="{221D52C2-E9A9-7C6F-DB48-C152894F0BB0}"/>
              </a:ext>
            </a:extLst>
          </p:cNvPr>
          <p:cNvSpPr txBox="1">
            <a:spLocks/>
          </p:cNvSpPr>
          <p:nvPr/>
        </p:nvSpPr>
        <p:spPr>
          <a:xfrm>
            <a:off x="292380" y="4302960"/>
            <a:ext cx="2739360" cy="1036385"/>
          </a:xfrm>
          <a:prstGeom prst="rect">
            <a:avLst/>
          </a:prstGeom>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400" b="1" noProof="1">
                <a:solidFill>
                  <a:schemeClr val="bg1">
                    <a:lumMod val="85000"/>
                  </a:schemeClr>
                </a:solidFill>
                <a:latin typeface="Consolas" panose="020B0609020204030204" pitchFamily="49" charset="0"/>
                <a:cs typeface="Consolas" panose="020B0609020204030204" pitchFamily="49" charset="0"/>
              </a:rPr>
              <a:t>Main Frames</a:t>
            </a:r>
          </a:p>
          <a:p>
            <a:pPr algn="just">
              <a:lnSpc>
                <a:spcPct val="100000"/>
              </a:lnSpc>
              <a:spcBef>
                <a:spcPts val="0"/>
              </a:spcBef>
            </a:pPr>
            <a:endParaRPr lang="en-US" sz="300" b="1" noProof="1">
              <a:solidFill>
                <a:schemeClr val="bg1">
                  <a:lumMod val="85000"/>
                </a:schemeClr>
              </a:solidFill>
            </a:endParaRPr>
          </a:p>
          <a:p>
            <a:pPr algn="just">
              <a:lnSpc>
                <a:spcPct val="100000"/>
              </a:lnSpc>
              <a:spcBef>
                <a:spcPts val="0"/>
              </a:spcBef>
            </a:pPr>
            <a:r>
              <a:rPr lang="en-US" sz="1050" b="1" noProof="1">
                <a:solidFill>
                  <a:schemeClr val="bg1">
                    <a:lumMod val="85000"/>
                  </a:schemeClr>
                </a:solidFill>
              </a:rPr>
              <a:t>Contains Main Characters</a:t>
            </a:r>
          </a:p>
          <a:p>
            <a:pPr algn="just">
              <a:lnSpc>
                <a:spcPct val="100000"/>
              </a:lnSpc>
              <a:spcBef>
                <a:spcPts val="0"/>
              </a:spcBef>
            </a:pPr>
            <a:r>
              <a:rPr lang="en-US" sz="1000" noProof="1">
                <a:solidFill>
                  <a:schemeClr val="bg1">
                    <a:lumMod val="85000"/>
                  </a:schemeClr>
                </a:solidFill>
              </a:rPr>
              <a:t>Frames featuring key characters from the plot.</a:t>
            </a:r>
          </a:p>
          <a:p>
            <a:pPr algn="just">
              <a:lnSpc>
                <a:spcPct val="100000"/>
              </a:lnSpc>
              <a:spcBef>
                <a:spcPts val="0"/>
              </a:spcBef>
            </a:pPr>
            <a:endParaRPr lang="en-US" sz="200" noProof="1">
              <a:solidFill>
                <a:schemeClr val="bg1">
                  <a:lumMod val="85000"/>
                </a:schemeClr>
              </a:solidFill>
            </a:endParaRPr>
          </a:p>
          <a:p>
            <a:pPr algn="just">
              <a:lnSpc>
                <a:spcPct val="100000"/>
              </a:lnSpc>
              <a:spcBef>
                <a:spcPts val="0"/>
              </a:spcBef>
            </a:pPr>
            <a:r>
              <a:rPr lang="en-US" sz="1050" b="1" noProof="1">
                <a:solidFill>
                  <a:schemeClr val="bg1">
                    <a:lumMod val="85000"/>
                  </a:schemeClr>
                </a:solidFill>
              </a:rPr>
              <a:t>Easily Recognizable</a:t>
            </a:r>
          </a:p>
          <a:p>
            <a:pPr algn="just">
              <a:lnSpc>
                <a:spcPct val="100000"/>
              </a:lnSpc>
              <a:spcBef>
                <a:spcPts val="0"/>
              </a:spcBef>
            </a:pPr>
            <a:r>
              <a:rPr lang="en-US" sz="1000" noProof="1">
                <a:solidFill>
                  <a:schemeClr val="bg1">
                    <a:lumMod val="85000"/>
                  </a:schemeClr>
                </a:solidFill>
              </a:rPr>
              <a:t>Identifiable to viewers who saw the movie.</a:t>
            </a:r>
          </a:p>
        </p:txBody>
      </p:sp>
      <p:pic>
        <p:nvPicPr>
          <p:cNvPr id="6" name="Picture 5">
            <a:extLst>
              <a:ext uri="{FF2B5EF4-FFF2-40B4-BE49-F238E27FC236}">
                <a16:creationId xmlns:a16="http://schemas.microsoft.com/office/drawing/2014/main" id="{403E9256-7EA8-73A6-33CC-B73FF5FFF641}"/>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Lst>
          </a:blip>
          <a:srcRect l="16658" r="1"/>
          <a:stretch/>
        </p:blipFill>
        <p:spPr>
          <a:xfrm>
            <a:off x="-1445994" y="4364602"/>
            <a:ext cx="1726349" cy="918998"/>
          </a:xfrm>
          <a:prstGeom prst="rect">
            <a:avLst/>
          </a:prstGeom>
          <a:ln w="12700">
            <a:solidFill>
              <a:schemeClr val="tx1"/>
            </a:solidFill>
          </a:ln>
        </p:spPr>
      </p:pic>
      <p:sp>
        <p:nvSpPr>
          <p:cNvPr id="7" name="Rounded Rectangle 6">
            <a:extLst>
              <a:ext uri="{FF2B5EF4-FFF2-40B4-BE49-F238E27FC236}">
                <a16:creationId xmlns:a16="http://schemas.microsoft.com/office/drawing/2014/main" id="{F97C74E5-168D-4760-1C1C-948379B80189}"/>
              </a:ext>
            </a:extLst>
          </p:cNvPr>
          <p:cNvSpPr/>
          <p:nvPr/>
        </p:nvSpPr>
        <p:spPr>
          <a:xfrm>
            <a:off x="-1511096" y="5367682"/>
            <a:ext cx="4542554" cy="1041408"/>
          </a:xfrm>
          <a:prstGeom prst="roundRect">
            <a:avLst>
              <a:gd name="adj"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5" name="Content Placeholder 1">
            <a:extLst>
              <a:ext uri="{FF2B5EF4-FFF2-40B4-BE49-F238E27FC236}">
                <a16:creationId xmlns:a16="http://schemas.microsoft.com/office/drawing/2014/main" id="{F11C99A4-927C-611B-1B66-2CBEB6BAFADC}"/>
              </a:ext>
            </a:extLst>
          </p:cNvPr>
          <p:cNvSpPr txBox="1">
            <a:spLocks/>
          </p:cNvSpPr>
          <p:nvPr/>
        </p:nvSpPr>
        <p:spPr>
          <a:xfrm>
            <a:off x="292380" y="5382540"/>
            <a:ext cx="2739360" cy="1036385"/>
          </a:xfrm>
          <a:prstGeom prst="rect">
            <a:avLst/>
          </a:prstGeom>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400" b="1" noProof="1">
                <a:solidFill>
                  <a:schemeClr val="bg1">
                    <a:lumMod val="85000"/>
                  </a:schemeClr>
                </a:solidFill>
                <a:latin typeface="Consolas" panose="020B0609020204030204" pitchFamily="49" charset="0"/>
                <a:cs typeface="Consolas" panose="020B0609020204030204" pitchFamily="49" charset="0"/>
              </a:rPr>
              <a:t>Neutral Frames</a:t>
            </a:r>
          </a:p>
          <a:p>
            <a:pPr algn="just">
              <a:lnSpc>
                <a:spcPct val="100000"/>
              </a:lnSpc>
              <a:spcBef>
                <a:spcPts val="0"/>
              </a:spcBef>
            </a:pPr>
            <a:endParaRPr lang="en-US" sz="300" b="1" noProof="1">
              <a:solidFill>
                <a:schemeClr val="bg1">
                  <a:lumMod val="85000"/>
                </a:schemeClr>
              </a:solidFill>
            </a:endParaRPr>
          </a:p>
          <a:p>
            <a:pPr algn="just">
              <a:lnSpc>
                <a:spcPct val="100000"/>
              </a:lnSpc>
              <a:spcBef>
                <a:spcPts val="0"/>
              </a:spcBef>
            </a:pPr>
            <a:r>
              <a:rPr lang="en-US" sz="1050" b="1" noProof="1">
                <a:solidFill>
                  <a:schemeClr val="bg1">
                    <a:lumMod val="85000"/>
                  </a:schemeClr>
                </a:solidFill>
              </a:rPr>
              <a:t>Background / Neutral Elements</a:t>
            </a:r>
          </a:p>
          <a:p>
            <a:pPr algn="just">
              <a:lnSpc>
                <a:spcPct val="100000"/>
              </a:lnSpc>
              <a:spcBef>
                <a:spcPts val="0"/>
              </a:spcBef>
            </a:pPr>
            <a:r>
              <a:rPr lang="en-US" sz="1000" noProof="1">
                <a:solidFill>
                  <a:schemeClr val="bg1">
                    <a:lumMod val="85000"/>
                  </a:schemeClr>
                </a:solidFill>
              </a:rPr>
              <a:t>Neutral visuals like landscapes or objects.</a:t>
            </a:r>
          </a:p>
          <a:p>
            <a:pPr algn="just">
              <a:lnSpc>
                <a:spcPct val="100000"/>
              </a:lnSpc>
              <a:spcBef>
                <a:spcPts val="0"/>
              </a:spcBef>
            </a:pPr>
            <a:endParaRPr lang="en-US" sz="200" noProof="1">
              <a:solidFill>
                <a:schemeClr val="bg1">
                  <a:lumMod val="85000"/>
                </a:schemeClr>
              </a:solidFill>
            </a:endParaRPr>
          </a:p>
          <a:p>
            <a:pPr algn="just">
              <a:lnSpc>
                <a:spcPct val="100000"/>
              </a:lnSpc>
              <a:spcBef>
                <a:spcPts val="0"/>
              </a:spcBef>
            </a:pPr>
            <a:r>
              <a:rPr lang="en-US" sz="1050" b="1" noProof="1">
                <a:solidFill>
                  <a:schemeClr val="bg1">
                    <a:lumMod val="85000"/>
                  </a:schemeClr>
                </a:solidFill>
              </a:rPr>
              <a:t>Hardly Recognizable</a:t>
            </a:r>
          </a:p>
          <a:p>
            <a:pPr algn="just">
              <a:lnSpc>
                <a:spcPct val="100000"/>
              </a:lnSpc>
              <a:spcBef>
                <a:spcPts val="0"/>
              </a:spcBef>
            </a:pPr>
            <a:r>
              <a:rPr lang="en-US" sz="1000" noProof="1">
                <a:solidFill>
                  <a:schemeClr val="bg1">
                    <a:lumMod val="85000"/>
                  </a:schemeClr>
                </a:solidFill>
              </a:rPr>
              <a:t>Frames not easily tied to the movie's narrative.</a:t>
            </a:r>
            <a:endParaRPr lang="en-US" sz="1000" b="1" noProof="1">
              <a:solidFill>
                <a:schemeClr val="bg1">
                  <a:lumMod val="85000"/>
                </a:schemeClr>
              </a:solidFill>
            </a:endParaRPr>
          </a:p>
        </p:txBody>
      </p:sp>
      <p:pic>
        <p:nvPicPr>
          <p:cNvPr id="16" name="Picture 15" descr="A group of people walking in a city&#10;&#10;AI-generated content may be incorrect.">
            <a:extLst>
              <a:ext uri="{FF2B5EF4-FFF2-40B4-BE49-F238E27FC236}">
                <a16:creationId xmlns:a16="http://schemas.microsoft.com/office/drawing/2014/main" id="{57715DA1-138D-70DF-BDAB-A9128C0E536C}"/>
              </a:ext>
            </a:extLst>
          </p:cNvPr>
          <p:cNvPicPr>
            <a:picLocks/>
          </p:cNvPicPr>
          <p:nvPr/>
        </p:nvPicPr>
        <p:blipFill>
          <a:blip r:embed="rId5">
            <a:duotone>
              <a:schemeClr val="bg2">
                <a:shade val="45000"/>
                <a:satMod val="135000"/>
              </a:schemeClr>
              <a:prstClr val="white"/>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14970" t="5709" r="6328" b="1469"/>
          <a:stretch/>
        </p:blipFill>
        <p:spPr>
          <a:xfrm>
            <a:off x="-1446276" y="5435241"/>
            <a:ext cx="1726348" cy="923544"/>
          </a:xfrm>
          <a:prstGeom prst="rect">
            <a:avLst/>
          </a:prstGeom>
          <a:ln w="12700">
            <a:solidFill>
              <a:srgbClr val="3A3A3A"/>
            </a:solidFill>
          </a:ln>
        </p:spPr>
      </p:pic>
      <p:sp>
        <p:nvSpPr>
          <p:cNvPr id="8" name="TextBox 7">
            <a:extLst>
              <a:ext uri="{FF2B5EF4-FFF2-40B4-BE49-F238E27FC236}">
                <a16:creationId xmlns:a16="http://schemas.microsoft.com/office/drawing/2014/main" id="{B6F7A2A7-0D39-83CD-DEF3-6EB63C064301}"/>
              </a:ext>
            </a:extLst>
          </p:cNvPr>
          <p:cNvSpPr txBox="1"/>
          <p:nvPr/>
        </p:nvSpPr>
        <p:spPr>
          <a:xfrm>
            <a:off x="3009325" y="3934626"/>
            <a:ext cx="2909224" cy="338554"/>
          </a:xfrm>
          <a:prstGeom prst="rect">
            <a:avLst/>
          </a:prstGeom>
          <a:noFill/>
        </p:spPr>
        <p:txBody>
          <a:bodyPr wrap="square">
            <a:spAutoFit/>
          </a:bodyPr>
          <a:lstStyle/>
          <a:p>
            <a:pPr algn="ctr"/>
            <a:r>
              <a:rPr lang="en-US" sz="1600" noProof="1">
                <a:solidFill>
                  <a:schemeClr val="bg1">
                    <a:lumMod val="85000"/>
                  </a:schemeClr>
                </a:solidFill>
                <a:latin typeface="Calibri" panose="020F0502020204030204" pitchFamily="34" charset="0"/>
                <a:cs typeface="Calibri" panose="020F0502020204030204" pitchFamily="34" charset="0"/>
              </a:rPr>
              <a:t>Build</a:t>
            </a:r>
            <a:r>
              <a:rPr lang="en-US" sz="1600" b="1" noProof="1">
                <a:solidFill>
                  <a:schemeClr val="bg1">
                    <a:lumMod val="85000"/>
                  </a:schemeClr>
                </a:solidFill>
                <a:latin typeface="Calibri" panose="020F0502020204030204" pitchFamily="34" charset="0"/>
                <a:cs typeface="Calibri" panose="020F0502020204030204" pitchFamily="34" charset="0"/>
              </a:rPr>
              <a:t> </a:t>
            </a:r>
            <a:r>
              <a:rPr lang="en-US" sz="1600" noProof="1">
                <a:solidFill>
                  <a:schemeClr val="bg1">
                    <a:lumMod val="85000"/>
                  </a:schemeClr>
                </a:solidFill>
                <a:latin typeface="Calibri" panose="020F0502020204030204" pitchFamily="34" charset="0"/>
                <a:cs typeface="Calibri" panose="020F0502020204030204" pitchFamily="34" charset="0"/>
              </a:rPr>
              <a:t>MovieTection</a:t>
            </a:r>
            <a:r>
              <a:rPr lang="en-US" sz="1600" b="1" noProof="1">
                <a:solidFill>
                  <a:schemeClr val="bg1">
                    <a:lumMod val="85000"/>
                  </a:schemeClr>
                </a:solidFill>
                <a:latin typeface="Calibri" panose="020F0502020204030204" pitchFamily="34" charset="0"/>
                <a:cs typeface="Calibri" panose="020F0502020204030204" pitchFamily="34" charset="0"/>
              </a:rPr>
              <a:t> Dataset</a:t>
            </a:r>
          </a:p>
        </p:txBody>
      </p:sp>
      <p:sp>
        <p:nvSpPr>
          <p:cNvPr id="41" name="Rounded Rectangle 40">
            <a:extLst>
              <a:ext uri="{FF2B5EF4-FFF2-40B4-BE49-F238E27FC236}">
                <a16:creationId xmlns:a16="http://schemas.microsoft.com/office/drawing/2014/main" id="{F54AA42F-E4FD-34F9-9BDB-77EF5248ADF1}"/>
              </a:ext>
            </a:extLst>
          </p:cNvPr>
          <p:cNvSpPr/>
          <p:nvPr/>
        </p:nvSpPr>
        <p:spPr>
          <a:xfrm>
            <a:off x="4506474" y="4246799"/>
            <a:ext cx="1288267" cy="591416"/>
          </a:xfrm>
          <a:prstGeom prst="roundRect">
            <a:avLst>
              <a:gd name="adj" fmla="val 1434"/>
            </a:avLst>
          </a:prstGeom>
          <a:solidFill>
            <a:srgbClr val="E7E7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42" name="Group 41">
            <a:extLst>
              <a:ext uri="{FF2B5EF4-FFF2-40B4-BE49-F238E27FC236}">
                <a16:creationId xmlns:a16="http://schemas.microsoft.com/office/drawing/2014/main" id="{E4108D17-0C8F-00EC-2DDB-67A2A43EFEB4}"/>
              </a:ext>
            </a:extLst>
          </p:cNvPr>
          <p:cNvGrpSpPr/>
          <p:nvPr/>
        </p:nvGrpSpPr>
        <p:grpSpPr>
          <a:xfrm>
            <a:off x="4831297" y="4464561"/>
            <a:ext cx="638618" cy="330078"/>
            <a:chOff x="6050099" y="1657385"/>
            <a:chExt cx="638618" cy="330078"/>
          </a:xfrm>
        </p:grpSpPr>
        <p:pic>
          <p:nvPicPr>
            <p:cNvPr id="44" name="Picture 43">
              <a:extLst>
                <a:ext uri="{FF2B5EF4-FFF2-40B4-BE49-F238E27FC236}">
                  <a16:creationId xmlns:a16="http://schemas.microsoft.com/office/drawing/2014/main" id="{72ADEB65-D77C-8708-D76C-E4B2C9973C6B}"/>
                </a:ext>
              </a:extLst>
            </p:cNvPr>
            <p:cNvPicPr>
              <a:picLocks noChangeAspect="1"/>
            </p:cNvPicPr>
            <p:nvPr/>
          </p:nvPicPr>
          <p:blipFill>
            <a:blip r:embed="rId7">
              <a:duotone>
                <a:schemeClr val="bg2">
                  <a:shade val="45000"/>
                  <a:satMod val="135000"/>
                </a:schemeClr>
                <a:prstClr val="white"/>
              </a:duotone>
            </a:blip>
            <a:stretch>
              <a:fillRect/>
            </a:stretch>
          </p:blipFill>
          <p:spPr>
            <a:xfrm>
              <a:off x="6050099" y="1657385"/>
              <a:ext cx="330078" cy="330078"/>
            </a:xfrm>
            <a:prstGeom prst="rect">
              <a:avLst/>
            </a:prstGeom>
          </p:spPr>
        </p:pic>
        <p:pic>
          <p:nvPicPr>
            <p:cNvPr id="45" name="Picture 44">
              <a:extLst>
                <a:ext uri="{FF2B5EF4-FFF2-40B4-BE49-F238E27FC236}">
                  <a16:creationId xmlns:a16="http://schemas.microsoft.com/office/drawing/2014/main" id="{4797EA8F-F9AD-55C9-B7D5-311D6CC21F5F}"/>
                </a:ext>
              </a:extLst>
            </p:cNvPr>
            <p:cNvPicPr>
              <a:picLocks noChangeAspect="1"/>
            </p:cNvPicPr>
            <p:nvPr/>
          </p:nvPicPr>
          <p:blipFill>
            <a:blip r:embed="rId7">
              <a:duotone>
                <a:schemeClr val="bg2">
                  <a:shade val="45000"/>
                  <a:satMod val="135000"/>
                </a:schemeClr>
                <a:prstClr val="white"/>
              </a:duotone>
            </a:blip>
            <a:stretch>
              <a:fillRect/>
            </a:stretch>
          </p:blipFill>
          <p:spPr>
            <a:xfrm>
              <a:off x="6202781" y="1657385"/>
              <a:ext cx="330078" cy="330078"/>
            </a:xfrm>
            <a:prstGeom prst="rect">
              <a:avLst/>
            </a:prstGeom>
          </p:spPr>
        </p:pic>
        <p:pic>
          <p:nvPicPr>
            <p:cNvPr id="46" name="Picture 45">
              <a:extLst>
                <a:ext uri="{FF2B5EF4-FFF2-40B4-BE49-F238E27FC236}">
                  <a16:creationId xmlns:a16="http://schemas.microsoft.com/office/drawing/2014/main" id="{316AB5B6-EC46-8599-8FE8-BA6F1EE955DE}"/>
                </a:ext>
              </a:extLst>
            </p:cNvPr>
            <p:cNvPicPr>
              <a:picLocks noChangeAspect="1"/>
            </p:cNvPicPr>
            <p:nvPr/>
          </p:nvPicPr>
          <p:blipFill>
            <a:blip r:embed="rId7">
              <a:duotone>
                <a:schemeClr val="bg2">
                  <a:shade val="45000"/>
                  <a:satMod val="135000"/>
                </a:schemeClr>
                <a:prstClr val="white"/>
              </a:duotone>
            </a:blip>
            <a:stretch>
              <a:fillRect/>
            </a:stretch>
          </p:blipFill>
          <p:spPr>
            <a:xfrm>
              <a:off x="6358639" y="1657385"/>
              <a:ext cx="330078" cy="330078"/>
            </a:xfrm>
            <a:prstGeom prst="rect">
              <a:avLst/>
            </a:prstGeom>
          </p:spPr>
        </p:pic>
      </p:grpSp>
      <p:sp>
        <p:nvSpPr>
          <p:cNvPr id="43" name="TextBox 42">
            <a:extLst>
              <a:ext uri="{FF2B5EF4-FFF2-40B4-BE49-F238E27FC236}">
                <a16:creationId xmlns:a16="http://schemas.microsoft.com/office/drawing/2014/main" id="{E82B64B9-7992-E208-DC6A-ECD05E73D2DF}"/>
              </a:ext>
            </a:extLst>
          </p:cNvPr>
          <p:cNvSpPr txBox="1"/>
          <p:nvPr/>
        </p:nvSpPr>
        <p:spPr>
          <a:xfrm>
            <a:off x="4865914" y="4245207"/>
            <a:ext cx="569387" cy="261610"/>
          </a:xfrm>
          <a:prstGeom prst="rect">
            <a:avLst/>
          </a:prstGeom>
          <a:noFill/>
        </p:spPr>
        <p:txBody>
          <a:bodyPr wrap="none" rtlCol="0">
            <a:spAutoFit/>
          </a:bodyPr>
          <a:lstStyle/>
          <a:p>
            <a:r>
              <a:rPr lang="en-US" sz="1100" b="1" noProof="1">
                <a:solidFill>
                  <a:schemeClr val="bg1">
                    <a:lumMod val="85000"/>
                  </a:schemeClr>
                </a:solidFill>
                <a:latin typeface="Consolas" panose="020B0609020204030204" pitchFamily="49" charset="0"/>
                <a:cs typeface="Consolas" panose="020B0609020204030204" pitchFamily="49" charset="0"/>
              </a:rPr>
              <a:t>Clean</a:t>
            </a:r>
          </a:p>
        </p:txBody>
      </p:sp>
      <p:sp>
        <p:nvSpPr>
          <p:cNvPr id="48" name="Rounded Rectangle 47">
            <a:extLst>
              <a:ext uri="{FF2B5EF4-FFF2-40B4-BE49-F238E27FC236}">
                <a16:creationId xmlns:a16="http://schemas.microsoft.com/office/drawing/2014/main" id="{7F323E3C-5F55-6801-8A41-2163359AD13E}"/>
              </a:ext>
            </a:extLst>
          </p:cNvPr>
          <p:cNvSpPr/>
          <p:nvPr/>
        </p:nvSpPr>
        <p:spPr>
          <a:xfrm flipH="1">
            <a:off x="3227445" y="4246799"/>
            <a:ext cx="1289999" cy="591416"/>
          </a:xfrm>
          <a:prstGeom prst="roundRect">
            <a:avLst>
              <a:gd name="adj" fmla="val 1434"/>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49" name="Group 48">
            <a:extLst>
              <a:ext uri="{FF2B5EF4-FFF2-40B4-BE49-F238E27FC236}">
                <a16:creationId xmlns:a16="http://schemas.microsoft.com/office/drawing/2014/main" id="{45AE139D-A054-570C-7E05-211C9FE1528B}"/>
              </a:ext>
            </a:extLst>
          </p:cNvPr>
          <p:cNvGrpSpPr/>
          <p:nvPr/>
        </p:nvGrpSpPr>
        <p:grpSpPr>
          <a:xfrm>
            <a:off x="3548373" y="4464367"/>
            <a:ext cx="648143" cy="330078"/>
            <a:chOff x="6050099" y="1657385"/>
            <a:chExt cx="648143" cy="330078"/>
          </a:xfrm>
        </p:grpSpPr>
        <p:pic>
          <p:nvPicPr>
            <p:cNvPr id="51" name="Picture 50">
              <a:extLst>
                <a:ext uri="{FF2B5EF4-FFF2-40B4-BE49-F238E27FC236}">
                  <a16:creationId xmlns:a16="http://schemas.microsoft.com/office/drawing/2014/main" id="{06E725AC-99DB-4492-9797-EA8AF22CFBCD}"/>
                </a:ext>
              </a:extLst>
            </p:cNvPr>
            <p:cNvPicPr>
              <a:picLocks noChangeAspect="1"/>
            </p:cNvPicPr>
            <p:nvPr/>
          </p:nvPicPr>
          <p:blipFill>
            <a:blip r:embed="rId7">
              <a:duotone>
                <a:schemeClr val="bg2">
                  <a:shade val="45000"/>
                  <a:satMod val="135000"/>
                </a:schemeClr>
                <a:prstClr val="white"/>
              </a:duotone>
            </a:blip>
            <a:stretch>
              <a:fillRect/>
            </a:stretch>
          </p:blipFill>
          <p:spPr>
            <a:xfrm>
              <a:off x="6050099" y="1657385"/>
              <a:ext cx="330078" cy="330078"/>
            </a:xfrm>
            <a:prstGeom prst="rect">
              <a:avLst/>
            </a:prstGeom>
          </p:spPr>
        </p:pic>
        <p:pic>
          <p:nvPicPr>
            <p:cNvPr id="52" name="Picture 51">
              <a:extLst>
                <a:ext uri="{FF2B5EF4-FFF2-40B4-BE49-F238E27FC236}">
                  <a16:creationId xmlns:a16="http://schemas.microsoft.com/office/drawing/2014/main" id="{08FE446C-6EC2-EA2F-B92E-5BD0A0AC5825}"/>
                </a:ext>
              </a:extLst>
            </p:cNvPr>
            <p:cNvPicPr>
              <a:picLocks noChangeAspect="1"/>
            </p:cNvPicPr>
            <p:nvPr/>
          </p:nvPicPr>
          <p:blipFill>
            <a:blip r:embed="rId7">
              <a:duotone>
                <a:schemeClr val="bg2">
                  <a:shade val="45000"/>
                  <a:satMod val="135000"/>
                </a:schemeClr>
                <a:prstClr val="white"/>
              </a:duotone>
            </a:blip>
            <a:stretch>
              <a:fillRect/>
            </a:stretch>
          </p:blipFill>
          <p:spPr>
            <a:xfrm>
              <a:off x="6209131" y="1657385"/>
              <a:ext cx="330078" cy="330078"/>
            </a:xfrm>
            <a:prstGeom prst="rect">
              <a:avLst/>
            </a:prstGeom>
          </p:spPr>
        </p:pic>
        <p:pic>
          <p:nvPicPr>
            <p:cNvPr id="53" name="Picture 52">
              <a:extLst>
                <a:ext uri="{FF2B5EF4-FFF2-40B4-BE49-F238E27FC236}">
                  <a16:creationId xmlns:a16="http://schemas.microsoft.com/office/drawing/2014/main" id="{30B58B8F-9E09-6040-68F5-5D200739BE72}"/>
                </a:ext>
              </a:extLst>
            </p:cNvPr>
            <p:cNvPicPr>
              <a:picLocks noChangeAspect="1"/>
            </p:cNvPicPr>
            <p:nvPr/>
          </p:nvPicPr>
          <p:blipFill>
            <a:blip r:embed="rId7">
              <a:duotone>
                <a:schemeClr val="bg2">
                  <a:shade val="45000"/>
                  <a:satMod val="135000"/>
                </a:schemeClr>
                <a:prstClr val="white"/>
              </a:duotone>
            </a:blip>
            <a:stretch>
              <a:fillRect/>
            </a:stretch>
          </p:blipFill>
          <p:spPr>
            <a:xfrm>
              <a:off x="6368164" y="1657385"/>
              <a:ext cx="330078" cy="330078"/>
            </a:xfrm>
            <a:prstGeom prst="rect">
              <a:avLst/>
            </a:prstGeom>
          </p:spPr>
        </p:pic>
      </p:grpSp>
      <p:sp>
        <p:nvSpPr>
          <p:cNvPr id="50" name="TextBox 49">
            <a:extLst>
              <a:ext uri="{FF2B5EF4-FFF2-40B4-BE49-F238E27FC236}">
                <a16:creationId xmlns:a16="http://schemas.microsoft.com/office/drawing/2014/main" id="{D65CF0C3-3C91-2341-7779-8E176B6841C3}"/>
              </a:ext>
            </a:extLst>
          </p:cNvPr>
          <p:cNvSpPr txBox="1"/>
          <p:nvPr/>
        </p:nvSpPr>
        <p:spPr>
          <a:xfrm>
            <a:off x="3510807" y="4244731"/>
            <a:ext cx="723275" cy="261610"/>
          </a:xfrm>
          <a:prstGeom prst="rect">
            <a:avLst/>
          </a:prstGeom>
          <a:noFill/>
        </p:spPr>
        <p:txBody>
          <a:bodyPr wrap="none" rtlCol="0">
            <a:spAutoFit/>
          </a:bodyPr>
          <a:lstStyle/>
          <a:p>
            <a:r>
              <a:rPr lang="en-US" sz="1100" b="1" noProof="1">
                <a:solidFill>
                  <a:schemeClr val="bg1">
                    <a:lumMod val="85000"/>
                  </a:schemeClr>
                </a:solidFill>
                <a:latin typeface="Consolas" panose="020B0609020204030204" pitchFamily="49" charset="0"/>
                <a:cs typeface="Consolas" panose="020B0609020204030204" pitchFamily="49" charset="0"/>
              </a:rPr>
              <a:t>Suspect</a:t>
            </a:r>
          </a:p>
        </p:txBody>
      </p:sp>
      <p:sp>
        <p:nvSpPr>
          <p:cNvPr id="56" name="Oval 55">
            <a:extLst>
              <a:ext uri="{FF2B5EF4-FFF2-40B4-BE49-F238E27FC236}">
                <a16:creationId xmlns:a16="http://schemas.microsoft.com/office/drawing/2014/main" id="{2165422F-2699-4C3B-E95E-9C54161B74DA}"/>
              </a:ext>
            </a:extLst>
          </p:cNvPr>
          <p:cNvSpPr/>
          <p:nvPr/>
        </p:nvSpPr>
        <p:spPr>
          <a:xfrm>
            <a:off x="4490695" y="4819497"/>
            <a:ext cx="45719" cy="45719"/>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2A062AF8-6C78-1C4F-0539-545C1EB94BA3}"/>
                  </a:ext>
                </a:extLst>
              </p:cNvPr>
              <p:cNvSpPr txBox="1"/>
              <p:nvPr/>
            </p:nvSpPr>
            <p:spPr>
              <a:xfrm>
                <a:off x="5589875" y="4690473"/>
                <a:ext cx="239746" cy="2000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700" i="1" noProof="1" dirty="0">
                          <a:solidFill>
                            <a:schemeClr val="bg1">
                              <a:lumMod val="85000"/>
                            </a:schemeClr>
                          </a:solidFill>
                          <a:latin typeface="Cambria Math" panose="02040503050406030204" pitchFamily="18" charset="0"/>
                        </a:rPr>
                        <m:t>𝑡</m:t>
                      </m:r>
                    </m:oMath>
                  </m:oMathPara>
                </a14:m>
                <a:endParaRPr lang="en-US" sz="1000" noProof="1">
                  <a:solidFill>
                    <a:schemeClr val="bg1">
                      <a:lumMod val="85000"/>
                    </a:schemeClr>
                  </a:solidFill>
                </a:endParaRPr>
              </a:p>
            </p:txBody>
          </p:sp>
        </mc:Choice>
        <mc:Fallback>
          <p:sp>
            <p:nvSpPr>
              <p:cNvPr id="57" name="TextBox 56">
                <a:extLst>
                  <a:ext uri="{FF2B5EF4-FFF2-40B4-BE49-F238E27FC236}">
                    <a16:creationId xmlns:a16="http://schemas.microsoft.com/office/drawing/2014/main" id="{2A062AF8-6C78-1C4F-0539-545C1EB94BA3}"/>
                  </a:ext>
                </a:extLst>
              </p:cNvPr>
              <p:cNvSpPr txBox="1">
                <a:spLocks noRot="1" noChangeAspect="1" noMove="1" noResize="1" noEditPoints="1" noAdjustHandles="1" noChangeArrowheads="1" noChangeShapeType="1" noTextEdit="1"/>
              </p:cNvSpPr>
              <p:nvPr/>
            </p:nvSpPr>
            <p:spPr>
              <a:xfrm>
                <a:off x="5589875" y="4690473"/>
                <a:ext cx="239746" cy="200055"/>
              </a:xfrm>
              <a:prstGeom prst="rect">
                <a:avLst/>
              </a:prstGeom>
              <a:blipFill>
                <a:blip r:embed="rId8"/>
                <a:stretch>
                  <a:fillRect/>
                </a:stretch>
              </a:blipFill>
            </p:spPr>
            <p:txBody>
              <a:bodyPr/>
              <a:lstStyle/>
              <a:p>
                <a:r>
                  <a:rPr lang="en-US">
                    <a:noFill/>
                  </a:rPr>
                  <a:t> </a:t>
                </a:r>
              </a:p>
            </p:txBody>
          </p:sp>
        </mc:Fallback>
      </mc:AlternateContent>
      <p:cxnSp>
        <p:nvCxnSpPr>
          <p:cNvPr id="59" name="Straight Arrow Connector 58">
            <a:extLst>
              <a:ext uri="{FF2B5EF4-FFF2-40B4-BE49-F238E27FC236}">
                <a16:creationId xmlns:a16="http://schemas.microsoft.com/office/drawing/2014/main" id="{8037DDD1-11CA-FA85-D307-68AF28A63A21}"/>
              </a:ext>
            </a:extLst>
          </p:cNvPr>
          <p:cNvCxnSpPr>
            <a:cxnSpLocks/>
          </p:cNvCxnSpPr>
          <p:nvPr/>
        </p:nvCxnSpPr>
        <p:spPr>
          <a:xfrm>
            <a:off x="3213795" y="4842227"/>
            <a:ext cx="2574096" cy="0"/>
          </a:xfrm>
          <a:prstGeom prst="straightConnector1">
            <a:avLst/>
          </a:prstGeom>
          <a:ln w="9525">
            <a:solidFill>
              <a:schemeClr val="tx1">
                <a:lumMod val="65000"/>
                <a:lumOff val="35000"/>
              </a:schemeClr>
            </a:solidFill>
            <a:headEnd type="none" w="med" len="med"/>
            <a:tailEnd type="triangle" w="sm" len="sm"/>
          </a:ln>
        </p:spPr>
        <p:style>
          <a:lnRef idx="1">
            <a:schemeClr val="dk1"/>
          </a:lnRef>
          <a:fillRef idx="0">
            <a:schemeClr val="dk1"/>
          </a:fillRef>
          <a:effectRef idx="0">
            <a:schemeClr val="dk1"/>
          </a:effectRef>
          <a:fontRef idx="minor">
            <a:schemeClr val="tx1"/>
          </a:fontRef>
        </p:style>
      </p:cxnSp>
      <p:sp>
        <p:nvSpPr>
          <p:cNvPr id="61" name="Rectangle 60">
            <a:extLst>
              <a:ext uri="{FF2B5EF4-FFF2-40B4-BE49-F238E27FC236}">
                <a16:creationId xmlns:a16="http://schemas.microsoft.com/office/drawing/2014/main" id="{EFE866A4-8323-8995-9250-0DB66F0BB6F8}"/>
              </a:ext>
            </a:extLst>
          </p:cNvPr>
          <p:cNvSpPr/>
          <p:nvPr/>
        </p:nvSpPr>
        <p:spPr>
          <a:xfrm>
            <a:off x="3276824" y="4888884"/>
            <a:ext cx="2481366" cy="668801"/>
          </a:xfrm>
          <a:prstGeom prst="rect">
            <a:avLst/>
          </a:prstGeom>
          <a:solidFill>
            <a:srgbClr val="F2F2F2"/>
          </a:solidFill>
          <a:ln w="1270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62" name="TextBox 61">
            <a:extLst>
              <a:ext uri="{FF2B5EF4-FFF2-40B4-BE49-F238E27FC236}">
                <a16:creationId xmlns:a16="http://schemas.microsoft.com/office/drawing/2014/main" id="{B3C1A7B3-CA55-2D94-6B0E-0013FEE62C8D}"/>
              </a:ext>
            </a:extLst>
          </p:cNvPr>
          <p:cNvSpPr txBox="1"/>
          <p:nvPr/>
        </p:nvSpPr>
        <p:spPr>
          <a:xfrm>
            <a:off x="3565973" y="4890656"/>
            <a:ext cx="1947672" cy="253916"/>
          </a:xfrm>
          <a:prstGeom prst="rect">
            <a:avLst/>
          </a:prstGeom>
          <a:noFill/>
        </p:spPr>
        <p:txBody>
          <a:bodyPr wrap="square" rtlCol="0">
            <a:spAutoFit/>
          </a:bodyPr>
          <a:lstStyle/>
          <a:p>
            <a:pPr algn="ctr"/>
            <a:r>
              <a:rPr lang="en-US" sz="1050" b="1" noProof="1">
                <a:solidFill>
                  <a:schemeClr val="bg1">
                    <a:lumMod val="85000"/>
                  </a:schemeClr>
                </a:solidFill>
                <a:latin typeface="Consolas" panose="020B0609020204030204" pitchFamily="49" charset="0"/>
                <a:cs typeface="Consolas" panose="020B0609020204030204" pitchFamily="49" charset="0"/>
              </a:rPr>
              <a:t>Box Office Hits</a:t>
            </a:r>
          </a:p>
        </p:txBody>
      </p:sp>
      <p:sp>
        <p:nvSpPr>
          <p:cNvPr id="63" name="TextBox 62">
            <a:extLst>
              <a:ext uri="{FF2B5EF4-FFF2-40B4-BE49-F238E27FC236}">
                <a16:creationId xmlns:a16="http://schemas.microsoft.com/office/drawing/2014/main" id="{E7FE9137-FDE5-FD42-4958-B8A5EE03D229}"/>
              </a:ext>
            </a:extLst>
          </p:cNvPr>
          <p:cNvSpPr txBox="1"/>
          <p:nvPr/>
        </p:nvSpPr>
        <p:spPr>
          <a:xfrm>
            <a:off x="3725856" y="5114353"/>
            <a:ext cx="1942660" cy="400110"/>
          </a:xfrm>
          <a:prstGeom prst="rect">
            <a:avLst/>
          </a:prstGeom>
          <a:noFill/>
        </p:spPr>
        <p:txBody>
          <a:bodyPr wrap="square" rtlCol="0">
            <a:spAutoFit/>
          </a:bodyPr>
          <a:lstStyle/>
          <a:p>
            <a:r>
              <a:rPr lang="en-US" sz="1000" noProof="1">
                <a:solidFill>
                  <a:schemeClr val="bg1">
                    <a:lumMod val="85000"/>
                  </a:schemeClr>
                </a:solidFill>
              </a:rPr>
              <a:t>50 Suspect | 50 Clean</a:t>
            </a:r>
          </a:p>
          <a:p>
            <a:r>
              <a:rPr lang="en-US" sz="1000" noProof="1">
                <a:solidFill>
                  <a:schemeClr val="bg1">
                    <a:lumMod val="85000"/>
                  </a:schemeClr>
                </a:solidFill>
              </a:rPr>
              <a:t>At least $200M Worldwide B.O.</a:t>
            </a:r>
          </a:p>
        </p:txBody>
      </p:sp>
      <p:grpSp>
        <p:nvGrpSpPr>
          <p:cNvPr id="68" name="Group 67">
            <a:extLst>
              <a:ext uri="{FF2B5EF4-FFF2-40B4-BE49-F238E27FC236}">
                <a16:creationId xmlns:a16="http://schemas.microsoft.com/office/drawing/2014/main" id="{FF755965-6947-24AB-653A-0A83ED9841CD}"/>
              </a:ext>
            </a:extLst>
          </p:cNvPr>
          <p:cNvGrpSpPr/>
          <p:nvPr/>
        </p:nvGrpSpPr>
        <p:grpSpPr>
          <a:xfrm>
            <a:off x="3291606" y="5053334"/>
            <a:ext cx="446923" cy="463334"/>
            <a:chOff x="6052611" y="2467615"/>
            <a:chExt cx="446923" cy="463334"/>
          </a:xfrm>
          <a:solidFill>
            <a:srgbClr val="E7E7E7"/>
          </a:solidFill>
        </p:grpSpPr>
        <p:sp>
          <p:nvSpPr>
            <p:cNvPr id="69" name="Freeform 68">
              <a:extLst>
                <a:ext uri="{FF2B5EF4-FFF2-40B4-BE49-F238E27FC236}">
                  <a16:creationId xmlns:a16="http://schemas.microsoft.com/office/drawing/2014/main" id="{6317CB41-EF0D-24C5-2225-3CC853CCDC2C}"/>
                </a:ext>
              </a:extLst>
            </p:cNvPr>
            <p:cNvSpPr/>
            <p:nvPr/>
          </p:nvSpPr>
          <p:spPr>
            <a:xfrm rot="10800000">
              <a:off x="6410820" y="2537200"/>
              <a:ext cx="88714" cy="343027"/>
            </a:xfrm>
            <a:custGeom>
              <a:avLst/>
              <a:gdLst>
                <a:gd name="connsiteX0" fmla="*/ 0 w 118078"/>
                <a:gd name="connsiteY0" fmla="*/ 0 h 456570"/>
                <a:gd name="connsiteX1" fmla="*/ 118079 w 118078"/>
                <a:gd name="connsiteY1" fmla="*/ 0 h 456570"/>
                <a:gd name="connsiteX2" fmla="*/ 118079 w 118078"/>
                <a:gd name="connsiteY2" fmla="*/ 456571 h 456570"/>
                <a:gd name="connsiteX3" fmla="*/ 0 w 118078"/>
                <a:gd name="connsiteY3" fmla="*/ 456571 h 456570"/>
              </a:gdLst>
              <a:ahLst/>
              <a:cxnLst>
                <a:cxn ang="0">
                  <a:pos x="connsiteX0" y="connsiteY0"/>
                </a:cxn>
                <a:cxn ang="0">
                  <a:pos x="connsiteX1" y="connsiteY1"/>
                </a:cxn>
                <a:cxn ang="0">
                  <a:pos x="connsiteX2" y="connsiteY2"/>
                </a:cxn>
                <a:cxn ang="0">
                  <a:pos x="connsiteX3" y="connsiteY3"/>
                </a:cxn>
              </a:cxnLst>
              <a:rect l="l" t="t" r="r" b="b"/>
              <a:pathLst>
                <a:path w="118078" h="456570">
                  <a:moveTo>
                    <a:pt x="0" y="0"/>
                  </a:moveTo>
                  <a:lnTo>
                    <a:pt x="118079" y="0"/>
                  </a:lnTo>
                  <a:lnTo>
                    <a:pt x="118079" y="456571"/>
                  </a:lnTo>
                  <a:lnTo>
                    <a:pt x="0" y="456571"/>
                  </a:lnTo>
                  <a:close/>
                </a:path>
              </a:pathLst>
            </a:custGeom>
            <a:grpFill/>
            <a:ln w="7838" cap="flat">
              <a:noFill/>
              <a:prstDash val="solid"/>
              <a:miter/>
            </a:ln>
          </p:spPr>
          <p:txBody>
            <a:bodyPr rtlCol="0" anchor="ctr"/>
            <a:lstStyle/>
            <a:p>
              <a:endParaRPr lang="en-US" noProof="1"/>
            </a:p>
          </p:txBody>
        </p:sp>
        <p:sp>
          <p:nvSpPr>
            <p:cNvPr id="70" name="Freeform 69">
              <a:extLst>
                <a:ext uri="{FF2B5EF4-FFF2-40B4-BE49-F238E27FC236}">
                  <a16:creationId xmlns:a16="http://schemas.microsoft.com/office/drawing/2014/main" id="{C1E16150-0902-74F9-F0B4-6F89B4B0A525}"/>
                </a:ext>
              </a:extLst>
            </p:cNvPr>
            <p:cNvSpPr/>
            <p:nvPr/>
          </p:nvSpPr>
          <p:spPr>
            <a:xfrm rot="10800000">
              <a:off x="6286620" y="2655486"/>
              <a:ext cx="88714" cy="224742"/>
            </a:xfrm>
            <a:custGeom>
              <a:avLst/>
              <a:gdLst>
                <a:gd name="connsiteX0" fmla="*/ 0 w 118078"/>
                <a:gd name="connsiteY0" fmla="*/ 0 h 299132"/>
                <a:gd name="connsiteX1" fmla="*/ 118079 w 118078"/>
                <a:gd name="connsiteY1" fmla="*/ 0 h 299132"/>
                <a:gd name="connsiteX2" fmla="*/ 118079 w 118078"/>
                <a:gd name="connsiteY2" fmla="*/ 299132 h 299132"/>
                <a:gd name="connsiteX3" fmla="*/ 0 w 118078"/>
                <a:gd name="connsiteY3" fmla="*/ 299132 h 299132"/>
              </a:gdLst>
              <a:ahLst/>
              <a:cxnLst>
                <a:cxn ang="0">
                  <a:pos x="connsiteX0" y="connsiteY0"/>
                </a:cxn>
                <a:cxn ang="0">
                  <a:pos x="connsiteX1" y="connsiteY1"/>
                </a:cxn>
                <a:cxn ang="0">
                  <a:pos x="connsiteX2" y="connsiteY2"/>
                </a:cxn>
                <a:cxn ang="0">
                  <a:pos x="connsiteX3" y="connsiteY3"/>
                </a:cxn>
              </a:cxnLst>
              <a:rect l="l" t="t" r="r" b="b"/>
              <a:pathLst>
                <a:path w="118078" h="299132">
                  <a:moveTo>
                    <a:pt x="0" y="0"/>
                  </a:moveTo>
                  <a:lnTo>
                    <a:pt x="118079" y="0"/>
                  </a:lnTo>
                  <a:lnTo>
                    <a:pt x="118079" y="299132"/>
                  </a:lnTo>
                  <a:lnTo>
                    <a:pt x="0" y="299132"/>
                  </a:lnTo>
                  <a:close/>
                </a:path>
              </a:pathLst>
            </a:custGeom>
            <a:grpFill/>
            <a:ln w="7838" cap="flat">
              <a:noFill/>
              <a:prstDash val="solid"/>
              <a:miter/>
            </a:ln>
          </p:spPr>
          <p:txBody>
            <a:bodyPr rtlCol="0" anchor="ctr"/>
            <a:lstStyle/>
            <a:p>
              <a:endParaRPr lang="en-US" noProof="1"/>
            </a:p>
          </p:txBody>
        </p:sp>
        <p:sp>
          <p:nvSpPr>
            <p:cNvPr id="71" name="Freeform 70">
              <a:extLst>
                <a:ext uri="{FF2B5EF4-FFF2-40B4-BE49-F238E27FC236}">
                  <a16:creationId xmlns:a16="http://schemas.microsoft.com/office/drawing/2014/main" id="{9F91F6BA-BB65-2B3A-3B51-6912CEF4FB45}"/>
                </a:ext>
              </a:extLst>
            </p:cNvPr>
            <p:cNvSpPr/>
            <p:nvPr/>
          </p:nvSpPr>
          <p:spPr>
            <a:xfrm rot="10800000">
              <a:off x="6162420" y="2761943"/>
              <a:ext cx="88714" cy="118285"/>
            </a:xfrm>
            <a:custGeom>
              <a:avLst/>
              <a:gdLst>
                <a:gd name="connsiteX0" fmla="*/ 0 w 118078"/>
                <a:gd name="connsiteY0" fmla="*/ 0 h 157438"/>
                <a:gd name="connsiteX1" fmla="*/ 118079 w 118078"/>
                <a:gd name="connsiteY1" fmla="*/ 0 h 157438"/>
                <a:gd name="connsiteX2" fmla="*/ 118079 w 118078"/>
                <a:gd name="connsiteY2" fmla="*/ 157438 h 157438"/>
                <a:gd name="connsiteX3" fmla="*/ 0 w 118078"/>
                <a:gd name="connsiteY3" fmla="*/ 157438 h 157438"/>
              </a:gdLst>
              <a:ahLst/>
              <a:cxnLst>
                <a:cxn ang="0">
                  <a:pos x="connsiteX0" y="connsiteY0"/>
                </a:cxn>
                <a:cxn ang="0">
                  <a:pos x="connsiteX1" y="connsiteY1"/>
                </a:cxn>
                <a:cxn ang="0">
                  <a:pos x="connsiteX2" y="connsiteY2"/>
                </a:cxn>
                <a:cxn ang="0">
                  <a:pos x="connsiteX3" y="connsiteY3"/>
                </a:cxn>
              </a:cxnLst>
              <a:rect l="l" t="t" r="r" b="b"/>
              <a:pathLst>
                <a:path w="118078" h="157438">
                  <a:moveTo>
                    <a:pt x="0" y="0"/>
                  </a:moveTo>
                  <a:lnTo>
                    <a:pt x="118079" y="0"/>
                  </a:lnTo>
                  <a:lnTo>
                    <a:pt x="118079" y="157438"/>
                  </a:lnTo>
                  <a:lnTo>
                    <a:pt x="0" y="157438"/>
                  </a:lnTo>
                  <a:close/>
                </a:path>
              </a:pathLst>
            </a:custGeom>
            <a:grpFill/>
            <a:ln w="7838" cap="flat">
              <a:noFill/>
              <a:prstDash val="solid"/>
              <a:miter/>
            </a:ln>
          </p:spPr>
          <p:txBody>
            <a:bodyPr rtlCol="0" anchor="ctr"/>
            <a:lstStyle/>
            <a:p>
              <a:endParaRPr lang="en-US" noProof="1"/>
            </a:p>
          </p:txBody>
        </p:sp>
        <p:sp>
          <p:nvSpPr>
            <p:cNvPr id="72" name="Freeform 71">
              <a:extLst>
                <a:ext uri="{FF2B5EF4-FFF2-40B4-BE49-F238E27FC236}">
                  <a16:creationId xmlns:a16="http://schemas.microsoft.com/office/drawing/2014/main" id="{F3782884-A03F-4EC0-1486-D5665A98EA59}"/>
                </a:ext>
              </a:extLst>
            </p:cNvPr>
            <p:cNvSpPr/>
            <p:nvPr/>
          </p:nvSpPr>
          <p:spPr>
            <a:xfrm>
              <a:off x="6159996" y="2537200"/>
              <a:ext cx="191682" cy="191681"/>
            </a:xfrm>
            <a:custGeom>
              <a:avLst/>
              <a:gdLst>
                <a:gd name="connsiteX0" fmla="*/ 255128 w 255128"/>
                <a:gd name="connsiteY0" fmla="*/ 108160 h 255128"/>
                <a:gd name="connsiteX1" fmla="*/ 255128 w 255128"/>
                <a:gd name="connsiteY1" fmla="*/ 0 h 255128"/>
                <a:gd name="connsiteX2" fmla="*/ 146968 w 255128"/>
                <a:gd name="connsiteY2" fmla="*/ 0 h 255128"/>
                <a:gd name="connsiteX3" fmla="*/ 189949 w 255128"/>
                <a:gd name="connsiteY3" fmla="*/ 42981 h 255128"/>
                <a:gd name="connsiteX4" fmla="*/ 0 w 255128"/>
                <a:gd name="connsiteY4" fmla="*/ 232930 h 255128"/>
                <a:gd name="connsiteX5" fmla="*/ 22199 w 255128"/>
                <a:gd name="connsiteY5" fmla="*/ 255128 h 255128"/>
                <a:gd name="connsiteX6" fmla="*/ 212148 w 255128"/>
                <a:gd name="connsiteY6" fmla="*/ 65258 h 255128"/>
                <a:gd name="connsiteX7" fmla="*/ 255128 w 255128"/>
                <a:gd name="connsiteY7" fmla="*/ 108160 h 25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128" h="255128">
                  <a:moveTo>
                    <a:pt x="255128" y="108160"/>
                  </a:moveTo>
                  <a:lnTo>
                    <a:pt x="255128" y="0"/>
                  </a:lnTo>
                  <a:lnTo>
                    <a:pt x="146968" y="0"/>
                  </a:lnTo>
                  <a:lnTo>
                    <a:pt x="189949" y="42981"/>
                  </a:lnTo>
                  <a:lnTo>
                    <a:pt x="0" y="232930"/>
                  </a:lnTo>
                  <a:lnTo>
                    <a:pt x="22199" y="255128"/>
                  </a:lnTo>
                  <a:lnTo>
                    <a:pt x="212148" y="65258"/>
                  </a:lnTo>
                  <a:lnTo>
                    <a:pt x="255128" y="108160"/>
                  </a:lnTo>
                  <a:close/>
                </a:path>
              </a:pathLst>
            </a:custGeom>
            <a:grpFill/>
            <a:ln w="7838" cap="flat">
              <a:noFill/>
              <a:prstDash val="solid"/>
              <a:miter/>
            </a:ln>
          </p:spPr>
          <p:txBody>
            <a:bodyPr rtlCol="0" anchor="ctr"/>
            <a:lstStyle/>
            <a:p>
              <a:endParaRPr lang="en-US" noProof="1"/>
            </a:p>
          </p:txBody>
        </p:sp>
        <p:sp>
          <p:nvSpPr>
            <p:cNvPr id="73" name="TextBox 72">
              <a:extLst>
                <a:ext uri="{FF2B5EF4-FFF2-40B4-BE49-F238E27FC236}">
                  <a16:creationId xmlns:a16="http://schemas.microsoft.com/office/drawing/2014/main" id="{749E4675-92B5-B42C-2295-3D75094C498C}"/>
                </a:ext>
              </a:extLst>
            </p:cNvPr>
            <p:cNvSpPr txBox="1"/>
            <p:nvPr/>
          </p:nvSpPr>
          <p:spPr>
            <a:xfrm>
              <a:off x="6052611" y="2467615"/>
              <a:ext cx="260008" cy="261610"/>
            </a:xfrm>
            <a:prstGeom prst="rect">
              <a:avLst/>
            </a:prstGeom>
            <a:noFill/>
          </p:spPr>
          <p:txBody>
            <a:bodyPr wrap="none" rtlCol="0">
              <a:spAutoFit/>
            </a:bodyPr>
            <a:lstStyle/>
            <a:p>
              <a:r>
                <a:rPr lang="en-US" sz="1100" noProof="1">
                  <a:solidFill>
                    <a:schemeClr val="bg1">
                      <a:lumMod val="85000"/>
                    </a:schemeClr>
                  </a:solidFill>
                </a:rPr>
                <a:t>$</a:t>
              </a:r>
              <a:endParaRPr lang="en-US" noProof="1">
                <a:solidFill>
                  <a:schemeClr val="bg1">
                    <a:lumMod val="85000"/>
                  </a:schemeClr>
                </a:solidFill>
              </a:endParaRPr>
            </a:p>
          </p:txBody>
        </p:sp>
        <p:sp>
          <p:nvSpPr>
            <p:cNvPr id="74" name="Freeform 73">
              <a:extLst>
                <a:ext uri="{FF2B5EF4-FFF2-40B4-BE49-F238E27FC236}">
                  <a16:creationId xmlns:a16="http://schemas.microsoft.com/office/drawing/2014/main" id="{83553BB7-C625-5A96-7D47-A53083014DAD}"/>
                </a:ext>
              </a:extLst>
            </p:cNvPr>
            <p:cNvSpPr/>
            <p:nvPr/>
          </p:nvSpPr>
          <p:spPr>
            <a:xfrm>
              <a:off x="6091449" y="2516950"/>
              <a:ext cx="408085" cy="413999"/>
            </a:xfrm>
            <a:custGeom>
              <a:avLst/>
              <a:gdLst>
                <a:gd name="connsiteX0" fmla="*/ 47231 w 543161"/>
                <a:gd name="connsiteY0" fmla="*/ 0 h 551033"/>
                <a:gd name="connsiteX1" fmla="*/ 0 w 543161"/>
                <a:gd name="connsiteY1" fmla="*/ 0 h 551033"/>
                <a:gd name="connsiteX2" fmla="*/ 0 w 543161"/>
                <a:gd name="connsiteY2" fmla="*/ 551033 h 551033"/>
                <a:gd name="connsiteX3" fmla="*/ 543162 w 543161"/>
                <a:gd name="connsiteY3" fmla="*/ 551033 h 551033"/>
                <a:gd name="connsiteX4" fmla="*/ 543162 w 543161"/>
                <a:gd name="connsiteY4" fmla="*/ 503802 h 551033"/>
                <a:gd name="connsiteX5" fmla="*/ 47231 w 543161"/>
                <a:gd name="connsiteY5" fmla="*/ 503802 h 551033"/>
                <a:gd name="connsiteX6" fmla="*/ 47231 w 543161"/>
                <a:gd name="connsiteY6" fmla="*/ 0 h 551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161" h="551033">
                  <a:moveTo>
                    <a:pt x="47231" y="0"/>
                  </a:moveTo>
                  <a:lnTo>
                    <a:pt x="0" y="0"/>
                  </a:lnTo>
                  <a:lnTo>
                    <a:pt x="0" y="551033"/>
                  </a:lnTo>
                  <a:lnTo>
                    <a:pt x="543162" y="551033"/>
                  </a:lnTo>
                  <a:lnTo>
                    <a:pt x="543162" y="503802"/>
                  </a:lnTo>
                  <a:lnTo>
                    <a:pt x="47231" y="503802"/>
                  </a:lnTo>
                  <a:lnTo>
                    <a:pt x="47231" y="0"/>
                  </a:lnTo>
                  <a:close/>
                </a:path>
              </a:pathLst>
            </a:custGeom>
            <a:grpFill/>
            <a:ln w="7838" cap="flat">
              <a:noFill/>
              <a:prstDash val="solid"/>
              <a:miter/>
            </a:ln>
          </p:spPr>
          <p:txBody>
            <a:bodyPr rtlCol="0" anchor="ctr"/>
            <a:lstStyle/>
            <a:p>
              <a:endParaRPr lang="en-US" noProof="1"/>
            </a:p>
          </p:txBody>
        </p:sp>
      </p:grpSp>
      <p:grpSp>
        <p:nvGrpSpPr>
          <p:cNvPr id="85" name="Group 84">
            <a:extLst>
              <a:ext uri="{FF2B5EF4-FFF2-40B4-BE49-F238E27FC236}">
                <a16:creationId xmlns:a16="http://schemas.microsoft.com/office/drawing/2014/main" id="{D93072F2-E4F7-177C-8D36-209597D207CF}"/>
              </a:ext>
            </a:extLst>
          </p:cNvPr>
          <p:cNvGrpSpPr/>
          <p:nvPr/>
        </p:nvGrpSpPr>
        <p:grpSpPr>
          <a:xfrm>
            <a:off x="3240707" y="5649278"/>
            <a:ext cx="2679240" cy="676090"/>
            <a:chOff x="5907707" y="2982278"/>
            <a:chExt cx="2679240" cy="676090"/>
          </a:xfrm>
        </p:grpSpPr>
        <p:sp>
          <p:nvSpPr>
            <p:cNvPr id="80" name="Rectangle 79">
              <a:extLst>
                <a:ext uri="{FF2B5EF4-FFF2-40B4-BE49-F238E27FC236}">
                  <a16:creationId xmlns:a16="http://schemas.microsoft.com/office/drawing/2014/main" id="{4359A45A-D7F2-EFD6-9713-6C8DA2D1810A}"/>
                </a:ext>
              </a:extLst>
            </p:cNvPr>
            <p:cNvSpPr/>
            <p:nvPr/>
          </p:nvSpPr>
          <p:spPr>
            <a:xfrm>
              <a:off x="5945886" y="2982278"/>
              <a:ext cx="2468647" cy="676090"/>
            </a:xfrm>
            <a:prstGeom prst="rect">
              <a:avLst/>
            </a:prstGeom>
            <a:solidFill>
              <a:srgbClr val="F2F2F2"/>
            </a:solidFill>
            <a:ln w="1270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81" name="TextBox 80">
              <a:extLst>
                <a:ext uri="{FF2B5EF4-FFF2-40B4-BE49-F238E27FC236}">
                  <a16:creationId xmlns:a16="http://schemas.microsoft.com/office/drawing/2014/main" id="{4133CFE3-6E67-56AA-4DA9-2F084C6F0532}"/>
                </a:ext>
              </a:extLst>
            </p:cNvPr>
            <p:cNvSpPr txBox="1"/>
            <p:nvPr/>
          </p:nvSpPr>
          <p:spPr>
            <a:xfrm>
              <a:off x="6014359" y="2983921"/>
              <a:ext cx="2468647" cy="253916"/>
            </a:xfrm>
            <a:prstGeom prst="rect">
              <a:avLst/>
            </a:prstGeom>
            <a:noFill/>
          </p:spPr>
          <p:txBody>
            <a:bodyPr wrap="square" rtlCol="0">
              <a:spAutoFit/>
            </a:bodyPr>
            <a:lstStyle/>
            <a:p>
              <a:pPr algn="ctr"/>
              <a:r>
                <a:rPr lang="en-US" sz="1050" b="1" noProof="1">
                  <a:solidFill>
                    <a:schemeClr val="bg1">
                      <a:lumMod val="85000"/>
                    </a:schemeClr>
                  </a:solidFill>
                  <a:latin typeface="Consolas" panose="020B0609020204030204" pitchFamily="49" charset="0"/>
                  <a:cs typeface="Consolas" panose="020B0609020204030204" pitchFamily="49" charset="0"/>
                </a:rPr>
                <a:t>Data</a:t>
              </a:r>
              <a:r>
                <a:rPr lang="en-US" sz="500" b="1" noProof="1">
                  <a:solidFill>
                    <a:schemeClr val="bg1">
                      <a:lumMod val="85000"/>
                    </a:schemeClr>
                  </a:solidFill>
                  <a:latin typeface="Consolas" panose="020B0609020204030204" pitchFamily="49" charset="0"/>
                  <a:cs typeface="Consolas" panose="020B0609020204030204" pitchFamily="49" charset="0"/>
                </a:rPr>
                <a:t> </a:t>
              </a:r>
              <a:r>
                <a:rPr lang="en-US" sz="1050" b="1" noProof="1">
                  <a:solidFill>
                    <a:schemeClr val="bg1">
                      <a:lumMod val="85000"/>
                    </a:schemeClr>
                  </a:solidFill>
                  <a:latin typeface="Consolas" panose="020B0609020204030204" pitchFamily="49" charset="0"/>
                  <a:cs typeface="Consolas" panose="020B0609020204030204" pitchFamily="49" charset="0"/>
                </a:rPr>
                <a:t>Properties</a:t>
              </a:r>
            </a:p>
          </p:txBody>
        </p:sp>
        <p:pic>
          <p:nvPicPr>
            <p:cNvPr id="82" name="Graphic 81" descr="Film strip with solid fill">
              <a:extLst>
                <a:ext uri="{FF2B5EF4-FFF2-40B4-BE49-F238E27FC236}">
                  <a16:creationId xmlns:a16="http://schemas.microsoft.com/office/drawing/2014/main" id="{F0844C15-AC07-5CF8-0C3B-BC65B82D02C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07707" y="3114293"/>
              <a:ext cx="516155" cy="516155"/>
            </a:xfrm>
            <a:prstGeom prst="rect">
              <a:avLst/>
            </a:prstGeom>
          </p:spPr>
        </p:pic>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0BDA20AD-4F73-AA61-6EB4-076B1160AEDF}"/>
                    </a:ext>
                  </a:extLst>
                </p:cNvPr>
                <p:cNvSpPr txBox="1"/>
                <p:nvPr/>
              </p:nvSpPr>
              <p:spPr>
                <a:xfrm>
                  <a:off x="6268797" y="3203805"/>
                  <a:ext cx="2318150" cy="400110"/>
                </a:xfrm>
                <a:prstGeom prst="rect">
                  <a:avLst/>
                </a:prstGeom>
                <a:noFill/>
              </p:spPr>
              <p:txBody>
                <a:bodyPr wrap="square" rtlCol="0">
                  <a:spAutoFit/>
                </a:bodyPr>
                <a:lstStyle/>
                <a:p>
                  <a:r>
                    <a:rPr lang="en-US" sz="1000" noProof="1">
                      <a:solidFill>
                        <a:schemeClr val="bg1">
                          <a:lumMod val="85000"/>
                        </a:schemeClr>
                      </a:solidFill>
                    </a:rPr>
                    <a:t>100 Main </a:t>
                  </a:r>
                  <a14:m>
                    <m:oMath xmlns:m="http://schemas.openxmlformats.org/officeDocument/2006/math">
                      <m:r>
                        <a:rPr lang="en-US" sz="1000" i="1" noProof="1" dirty="0">
                          <a:solidFill>
                            <a:schemeClr val="bg1">
                              <a:lumMod val="85000"/>
                            </a:schemeClr>
                          </a:solidFill>
                          <a:latin typeface="Cambria Math" panose="02040503050406030204" pitchFamily="18" charset="0"/>
                          <a:ea typeface="Cambria Math" panose="02040503050406030204" pitchFamily="18" charset="0"/>
                        </a:rPr>
                        <m:t>∧</m:t>
                      </m:r>
                    </m:oMath>
                  </a14:m>
                  <a:r>
                    <a:rPr lang="en-US" sz="1000" noProof="1">
                      <a:solidFill>
                        <a:schemeClr val="bg1">
                          <a:lumMod val="85000"/>
                        </a:schemeClr>
                      </a:solidFill>
                    </a:rPr>
                    <a:t> 40 Neutral Frames</a:t>
                  </a:r>
                  <a:r>
                    <a:rPr lang="en-US" sz="500" noProof="1">
                      <a:solidFill>
                        <a:schemeClr val="bg1">
                          <a:lumMod val="85000"/>
                        </a:schemeClr>
                      </a:solidFill>
                    </a:rPr>
                    <a:t> </a:t>
                  </a:r>
                  <a:r>
                    <a:rPr lang="en-US" sz="1000" noProof="1">
                      <a:solidFill>
                        <a:schemeClr val="bg1">
                          <a:lumMod val="85000"/>
                        </a:schemeClr>
                      </a:solidFill>
                    </a:rPr>
                    <a:t>/</a:t>
                  </a:r>
                  <a:r>
                    <a:rPr lang="en-US" sz="500" noProof="1">
                      <a:solidFill>
                        <a:schemeClr val="bg1">
                          <a:lumMod val="85000"/>
                        </a:schemeClr>
                      </a:solidFill>
                    </a:rPr>
                    <a:t> </a:t>
                  </a:r>
                  <a:r>
                    <a:rPr lang="en-US" sz="1000" noProof="1">
                      <a:solidFill>
                        <a:schemeClr val="bg1">
                          <a:lumMod val="85000"/>
                        </a:schemeClr>
                      </a:solidFill>
                    </a:rPr>
                    <a:t>Movie</a:t>
                  </a:r>
                </a:p>
                <a:p>
                  <a:r>
                    <a:rPr lang="en-US" sz="1000" noProof="1">
                      <a:solidFill>
                        <a:schemeClr val="bg1">
                          <a:lumMod val="85000"/>
                        </a:schemeClr>
                      </a:solidFill>
                    </a:rPr>
                    <a:t>Detailed VLM Caption / Frame</a:t>
                  </a:r>
                </a:p>
              </p:txBody>
            </p:sp>
          </mc:Choice>
          <mc:Fallback xmlns="">
            <p:sp>
              <p:nvSpPr>
                <p:cNvPr id="83" name="TextBox 82">
                  <a:extLst>
                    <a:ext uri="{FF2B5EF4-FFF2-40B4-BE49-F238E27FC236}">
                      <a16:creationId xmlns:a16="http://schemas.microsoft.com/office/drawing/2014/main" id="{0BDA20AD-4F73-AA61-6EB4-076B1160AEDF}"/>
                    </a:ext>
                  </a:extLst>
                </p:cNvPr>
                <p:cNvSpPr txBox="1">
                  <a:spLocks noRot="1" noChangeAspect="1" noMove="1" noResize="1" noEditPoints="1" noAdjustHandles="1" noChangeArrowheads="1" noChangeShapeType="1" noTextEdit="1"/>
                </p:cNvSpPr>
                <p:nvPr/>
              </p:nvSpPr>
              <p:spPr>
                <a:xfrm>
                  <a:off x="6268797" y="3203805"/>
                  <a:ext cx="2318150" cy="400110"/>
                </a:xfrm>
                <a:prstGeom prst="rect">
                  <a:avLst/>
                </a:prstGeom>
                <a:blipFill>
                  <a:blip r:embed="rId11"/>
                  <a:stretch>
                    <a:fillRect b="-9375"/>
                  </a:stretch>
                </a:blipFill>
              </p:spPr>
              <p:txBody>
                <a:bodyPr/>
                <a:lstStyle/>
                <a:p>
                  <a:r>
                    <a:rPr lang="en-US">
                      <a:noFill/>
                    </a:rPr>
                    <a:t> </a:t>
                  </a:r>
                </a:p>
              </p:txBody>
            </p:sp>
          </mc:Fallback>
        </mc:AlternateContent>
        <p:sp>
          <p:nvSpPr>
            <p:cNvPr id="84" name="AutoShape 2" descr="{\displaystyle \mathbb {E} }">
              <a:extLst>
                <a:ext uri="{FF2B5EF4-FFF2-40B4-BE49-F238E27FC236}">
                  <a16:creationId xmlns:a16="http://schemas.microsoft.com/office/drawing/2014/main" id="{AD4F2407-698A-2BD7-455D-89099FAC6A3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noProof="1"/>
            </a:p>
          </p:txBody>
        </p:sp>
      </p:grpSp>
      <p:sp>
        <p:nvSpPr>
          <p:cNvPr id="20" name="Rounded Rectangle 19">
            <a:extLst>
              <a:ext uri="{FF2B5EF4-FFF2-40B4-BE49-F238E27FC236}">
                <a16:creationId xmlns:a16="http://schemas.microsoft.com/office/drawing/2014/main" id="{6053E103-D2F6-170C-DBE8-BA732EB65F09}"/>
              </a:ext>
            </a:extLst>
          </p:cNvPr>
          <p:cNvSpPr/>
          <p:nvPr/>
        </p:nvSpPr>
        <p:spPr>
          <a:xfrm>
            <a:off x="5977582" y="4320527"/>
            <a:ext cx="1782993" cy="585454"/>
          </a:xfrm>
          <a:prstGeom prst="roundRect">
            <a:avLst>
              <a:gd name="adj" fmla="val 0"/>
            </a:avLst>
          </a:prstGeom>
          <a:solidFill>
            <a:srgbClr val="0D3512">
              <a:alpha val="9804"/>
            </a:srgbClr>
          </a:solidFill>
          <a:ln w="19050">
            <a:solidFill>
              <a:schemeClr val="tx1">
                <a:lumMod val="85000"/>
                <a:lumOff val="1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noProof="1">
                <a:solidFill>
                  <a:schemeClr val="bg1">
                    <a:lumMod val="85000"/>
                  </a:schemeClr>
                </a:solidFill>
                <a:latin typeface="Consolas" panose="020B0609020204030204" pitchFamily="49" charset="0"/>
                <a:cs typeface="Consolas" panose="020B0609020204030204" pitchFamily="49" charset="0"/>
              </a:rPr>
              <a:t>Query</a:t>
            </a:r>
          </a:p>
          <a:p>
            <a:pPr algn="ctr"/>
            <a:r>
              <a:rPr lang="en-US" sz="1050" i="1" noProof="1">
                <a:solidFill>
                  <a:schemeClr val="bg1">
                    <a:lumMod val="85000"/>
                  </a:schemeClr>
                </a:solidFill>
              </a:rPr>
              <a:t>Q: “What movie is this frame / description from?”</a:t>
            </a:r>
          </a:p>
        </p:txBody>
      </p:sp>
      <p:sp>
        <p:nvSpPr>
          <p:cNvPr id="23" name="TextBox 22">
            <a:extLst>
              <a:ext uri="{FF2B5EF4-FFF2-40B4-BE49-F238E27FC236}">
                <a16:creationId xmlns:a16="http://schemas.microsoft.com/office/drawing/2014/main" id="{49278E8D-D31A-4237-05DF-30B441774D11}"/>
              </a:ext>
            </a:extLst>
          </p:cNvPr>
          <p:cNvSpPr txBox="1"/>
          <p:nvPr/>
        </p:nvSpPr>
        <p:spPr>
          <a:xfrm>
            <a:off x="5987102" y="5359435"/>
            <a:ext cx="817516" cy="276999"/>
          </a:xfrm>
          <a:prstGeom prst="rect">
            <a:avLst/>
          </a:prstGeom>
          <a:noFill/>
        </p:spPr>
        <p:txBody>
          <a:bodyPr wrap="square">
            <a:spAutoFit/>
          </a:bodyPr>
          <a:lstStyle/>
          <a:p>
            <a:pPr algn="ctr"/>
            <a:r>
              <a:rPr lang="en-US" sz="1200" noProof="1">
                <a:solidFill>
                  <a:schemeClr val="bg1"/>
                </a:solidFill>
                <a:latin typeface="+mj-lt"/>
                <a:cs typeface="Calibri" panose="020F0502020204030204" pitchFamily="34" charset="0"/>
              </a:rPr>
              <a:t>ChatGPT</a:t>
            </a:r>
            <a:endParaRPr lang="en-US" sz="1200" noProof="1">
              <a:solidFill>
                <a:schemeClr val="bg1"/>
              </a:solidFill>
              <a:latin typeface="+mj-lt"/>
            </a:endParaRPr>
          </a:p>
        </p:txBody>
      </p:sp>
      <p:sp>
        <p:nvSpPr>
          <p:cNvPr id="24" name="Rounded Rectangle 23">
            <a:extLst>
              <a:ext uri="{FF2B5EF4-FFF2-40B4-BE49-F238E27FC236}">
                <a16:creationId xmlns:a16="http://schemas.microsoft.com/office/drawing/2014/main" id="{BFA54704-1CC3-55F0-D8CF-17F43A43ADAB}"/>
              </a:ext>
            </a:extLst>
          </p:cNvPr>
          <p:cNvSpPr/>
          <p:nvPr/>
        </p:nvSpPr>
        <p:spPr>
          <a:xfrm>
            <a:off x="5987103" y="5068558"/>
            <a:ext cx="1770167" cy="685418"/>
          </a:xfrm>
          <a:prstGeom prst="roundRect">
            <a:avLst>
              <a:gd name="adj" fmla="val 6836"/>
            </a:avLst>
          </a:prstGeom>
          <a:solidFill>
            <a:srgbClr val="E7E7E7"/>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400" noProof="1"/>
          </a:p>
        </p:txBody>
      </p:sp>
      <p:pic>
        <p:nvPicPr>
          <p:cNvPr id="25" name="Picture 2" descr="OpenAI logos &amp; Chatgpt icons | AI.LS">
            <a:extLst>
              <a:ext uri="{FF2B5EF4-FFF2-40B4-BE49-F238E27FC236}">
                <a16:creationId xmlns:a16="http://schemas.microsoft.com/office/drawing/2014/main" id="{6ADDC3BC-2DF1-694D-8A60-4D0899E06E35}"/>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71923"/>
          <a:stretch/>
        </p:blipFill>
        <p:spPr bwMode="auto">
          <a:xfrm>
            <a:off x="6033995" y="5403841"/>
            <a:ext cx="347539" cy="336525"/>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4E3583FD-26BB-DE93-70E8-5CCD28882F34}"/>
              </a:ext>
            </a:extLst>
          </p:cNvPr>
          <p:cNvSpPr txBox="1"/>
          <p:nvPr/>
        </p:nvSpPr>
        <p:spPr>
          <a:xfrm>
            <a:off x="5987102" y="5000585"/>
            <a:ext cx="1794468" cy="461665"/>
          </a:xfrm>
          <a:prstGeom prst="rect">
            <a:avLst/>
          </a:prstGeom>
          <a:noFill/>
        </p:spPr>
        <p:txBody>
          <a:bodyPr wrap="square" lIns="0" rIns="0" rtlCol="0">
            <a:spAutoFit/>
          </a:bodyPr>
          <a:lstStyle/>
          <a:p>
            <a:pPr algn="ctr"/>
            <a:r>
              <a:rPr lang="en-US" sz="2400" b="1" noProof="1">
                <a:solidFill>
                  <a:schemeClr val="bg1">
                    <a:lumMod val="85000"/>
                  </a:schemeClr>
                </a:solidFill>
                <a:cs typeface="Arial" panose="020B0604020202020204" pitchFamily="34" charset="0"/>
              </a:rPr>
              <a:t>Vision-LLM</a:t>
            </a:r>
          </a:p>
        </p:txBody>
      </p:sp>
      <p:pic>
        <p:nvPicPr>
          <p:cNvPr id="27" name="Picture 26" descr="A white and black logo&#10;&#10;Description automatically generated">
            <a:extLst>
              <a:ext uri="{FF2B5EF4-FFF2-40B4-BE49-F238E27FC236}">
                <a16:creationId xmlns:a16="http://schemas.microsoft.com/office/drawing/2014/main" id="{B23AAA7F-121D-3541-99B6-CEDDAF895411}"/>
              </a:ext>
            </a:extLst>
          </p:cNvPr>
          <p:cNvPicPr>
            <a:picLocks noChangeAspect="1"/>
          </p:cNvPicPr>
          <p:nvPr/>
        </p:nvPicPr>
        <p:blipFill>
          <a:blip r:embed="rId13"/>
          <a:stretch>
            <a:fillRect/>
          </a:stretch>
        </p:blipFill>
        <p:spPr>
          <a:xfrm>
            <a:off x="7388753" y="5393457"/>
            <a:ext cx="357293" cy="357293"/>
          </a:xfrm>
          <a:prstGeom prst="rect">
            <a:avLst/>
          </a:prstGeom>
        </p:spPr>
      </p:pic>
      <p:grpSp>
        <p:nvGrpSpPr>
          <p:cNvPr id="29" name="Group 28">
            <a:extLst>
              <a:ext uri="{FF2B5EF4-FFF2-40B4-BE49-F238E27FC236}">
                <a16:creationId xmlns:a16="http://schemas.microsoft.com/office/drawing/2014/main" id="{29E198F1-87B9-BA84-E2F5-28FDCA7AFEE3}"/>
              </a:ext>
            </a:extLst>
          </p:cNvPr>
          <p:cNvGrpSpPr/>
          <p:nvPr/>
        </p:nvGrpSpPr>
        <p:grpSpPr>
          <a:xfrm>
            <a:off x="7886402" y="5252253"/>
            <a:ext cx="545703" cy="281531"/>
            <a:chOff x="8698961" y="2533890"/>
            <a:chExt cx="545703" cy="281531"/>
          </a:xfrm>
          <a:solidFill>
            <a:srgbClr val="F2F2F2"/>
          </a:solidFill>
        </p:grpSpPr>
        <p:sp>
          <p:nvSpPr>
            <p:cNvPr id="30" name="Rectangle 29">
              <a:extLst>
                <a:ext uri="{FF2B5EF4-FFF2-40B4-BE49-F238E27FC236}">
                  <a16:creationId xmlns:a16="http://schemas.microsoft.com/office/drawing/2014/main" id="{74EA5B0A-83D2-BBE1-E1C0-68A466AB0B79}"/>
                </a:ext>
              </a:extLst>
            </p:cNvPr>
            <p:cNvSpPr/>
            <p:nvPr/>
          </p:nvSpPr>
          <p:spPr>
            <a:xfrm>
              <a:off x="8698961" y="2533890"/>
              <a:ext cx="545703" cy="281531"/>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noProof="1">
                <a:solidFill>
                  <a:schemeClr val="tx1"/>
                </a:solidFill>
              </a:endParaRPr>
            </a:p>
          </p:txBody>
        </p:sp>
        <p:grpSp>
          <p:nvGrpSpPr>
            <p:cNvPr id="31" name="Group 30">
              <a:extLst>
                <a:ext uri="{FF2B5EF4-FFF2-40B4-BE49-F238E27FC236}">
                  <a16:creationId xmlns:a16="http://schemas.microsoft.com/office/drawing/2014/main" id="{85F2B3C7-DDE1-D803-365D-58E2FB405956}"/>
                </a:ext>
              </a:extLst>
            </p:cNvPr>
            <p:cNvGrpSpPr/>
            <p:nvPr/>
          </p:nvGrpSpPr>
          <p:grpSpPr>
            <a:xfrm rot="5400000">
              <a:off x="8863122" y="2539792"/>
              <a:ext cx="200564" cy="276326"/>
              <a:chOff x="5578149" y="333149"/>
              <a:chExt cx="200564" cy="276326"/>
            </a:xfrm>
            <a:grpFill/>
          </p:grpSpPr>
          <p:sp>
            <p:nvSpPr>
              <p:cNvPr id="32" name="Freeform 31">
                <a:extLst>
                  <a:ext uri="{FF2B5EF4-FFF2-40B4-BE49-F238E27FC236}">
                    <a16:creationId xmlns:a16="http://schemas.microsoft.com/office/drawing/2014/main" id="{F2B98889-5059-5978-2770-938C7BCEF494}"/>
                  </a:ext>
                </a:extLst>
              </p:cNvPr>
              <p:cNvSpPr/>
              <p:nvPr/>
            </p:nvSpPr>
            <p:spPr>
              <a:xfrm rot="16200000" flipH="1">
                <a:off x="5528097" y="383201"/>
                <a:ext cx="228936" cy="128832"/>
              </a:xfrm>
              <a:custGeom>
                <a:avLst/>
                <a:gdLst>
                  <a:gd name="connsiteX0" fmla="*/ 142872 w 368704"/>
                  <a:gd name="connsiteY0" fmla="*/ 136049 h 207485"/>
                  <a:gd name="connsiteX1" fmla="*/ 135960 w 368704"/>
                  <a:gd name="connsiteY1" fmla="*/ 129133 h 207485"/>
                  <a:gd name="connsiteX2" fmla="*/ 73992 w 368704"/>
                  <a:gd name="connsiteY2" fmla="*/ 191106 h 207485"/>
                  <a:gd name="connsiteX3" fmla="*/ 73923 w 368704"/>
                  <a:gd name="connsiteY3" fmla="*/ 191106 h 207485"/>
                  <a:gd name="connsiteX4" fmla="*/ 73909 w 368704"/>
                  <a:gd name="connsiteY4" fmla="*/ 191077 h 207485"/>
                  <a:gd name="connsiteX5" fmla="*/ 192947 w 368704"/>
                  <a:gd name="connsiteY5" fmla="*/ 12896 h 207485"/>
                  <a:gd name="connsiteX6" fmla="*/ 359848 w 368704"/>
                  <a:gd name="connsiteY6" fmla="*/ 97475 h 207485"/>
                  <a:gd name="connsiteX7" fmla="*/ 368705 w 368704"/>
                  <a:gd name="connsiteY7" fmla="*/ 93335 h 207485"/>
                  <a:gd name="connsiteX8" fmla="*/ 154495 w 368704"/>
                  <a:gd name="connsiteY8" fmla="*/ 15062 h 207485"/>
                  <a:gd name="connsiteX9" fmla="*/ 62960 w 368704"/>
                  <a:gd name="connsiteY9" fmla="*/ 185075 h 207485"/>
                  <a:gd name="connsiteX10" fmla="*/ 62934 w 368704"/>
                  <a:gd name="connsiteY10" fmla="*/ 185131 h 207485"/>
                  <a:gd name="connsiteX11" fmla="*/ 62882 w 368704"/>
                  <a:gd name="connsiteY11" fmla="*/ 185114 h 207485"/>
                  <a:gd name="connsiteX12" fmla="*/ 6911 w 368704"/>
                  <a:gd name="connsiteY12" fmla="*/ 129133 h 207485"/>
                  <a:gd name="connsiteX13" fmla="*/ 0 w 368704"/>
                  <a:gd name="connsiteY13" fmla="*/ 136049 h 207485"/>
                  <a:gd name="connsiteX14" fmla="*/ 71436 w 368704"/>
                  <a:gd name="connsiteY14" fmla="*/ 207485 h 20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8704" h="207485">
                    <a:moveTo>
                      <a:pt x="142872" y="136049"/>
                    </a:moveTo>
                    <a:lnTo>
                      <a:pt x="135960" y="129133"/>
                    </a:lnTo>
                    <a:lnTo>
                      <a:pt x="73992" y="191106"/>
                    </a:lnTo>
                    <a:cubicBezTo>
                      <a:pt x="73973" y="191125"/>
                      <a:pt x="73942" y="191125"/>
                      <a:pt x="73923" y="191106"/>
                    </a:cubicBezTo>
                    <a:cubicBezTo>
                      <a:pt x="73915" y="191098"/>
                      <a:pt x="73910" y="191088"/>
                      <a:pt x="73909" y="191077"/>
                    </a:cubicBezTo>
                    <a:cubicBezTo>
                      <a:pt x="57577" y="109002"/>
                      <a:pt x="110872" y="29228"/>
                      <a:pt x="192947" y="12896"/>
                    </a:cubicBezTo>
                    <a:cubicBezTo>
                      <a:pt x="261422" y="-730"/>
                      <a:pt x="330344" y="34197"/>
                      <a:pt x="359848" y="97475"/>
                    </a:cubicBezTo>
                    <a:lnTo>
                      <a:pt x="368705" y="93335"/>
                    </a:lnTo>
                    <a:cubicBezTo>
                      <a:pt x="331167" y="12568"/>
                      <a:pt x="235262" y="-22476"/>
                      <a:pt x="154495" y="15062"/>
                    </a:cubicBezTo>
                    <a:cubicBezTo>
                      <a:pt x="89679" y="45186"/>
                      <a:pt x="52425" y="114381"/>
                      <a:pt x="62960" y="185075"/>
                    </a:cubicBezTo>
                    <a:cubicBezTo>
                      <a:pt x="62969" y="185097"/>
                      <a:pt x="62957" y="185122"/>
                      <a:pt x="62934" y="185131"/>
                    </a:cubicBezTo>
                    <a:cubicBezTo>
                      <a:pt x="62915" y="185138"/>
                      <a:pt x="62893" y="185131"/>
                      <a:pt x="62882" y="185114"/>
                    </a:cubicBezTo>
                    <a:lnTo>
                      <a:pt x="6911" y="129133"/>
                    </a:lnTo>
                    <a:lnTo>
                      <a:pt x="0" y="136049"/>
                    </a:lnTo>
                    <a:lnTo>
                      <a:pt x="71436" y="207485"/>
                    </a:lnTo>
                    <a:close/>
                  </a:path>
                </a:pathLst>
              </a:custGeom>
              <a:solidFill>
                <a:srgbClr val="F2F2F2"/>
              </a:solidFill>
              <a:ln w="9723" cap="flat">
                <a:solidFill>
                  <a:srgbClr val="E7E7E7"/>
                </a:solidFill>
                <a:prstDash val="solid"/>
                <a:miter/>
              </a:ln>
            </p:spPr>
            <p:txBody>
              <a:bodyPr rtlCol="0" anchor="ctr"/>
              <a:lstStyle/>
              <a:p>
                <a:endParaRPr lang="en-US" noProof="1">
                  <a:solidFill>
                    <a:srgbClr val="E7E7E7"/>
                  </a:solidFill>
                </a:endParaRPr>
              </a:p>
            </p:txBody>
          </p:sp>
          <p:sp>
            <p:nvSpPr>
              <p:cNvPr id="33" name="Freeform 32">
                <a:extLst>
                  <a:ext uri="{FF2B5EF4-FFF2-40B4-BE49-F238E27FC236}">
                    <a16:creationId xmlns:a16="http://schemas.microsoft.com/office/drawing/2014/main" id="{44246916-37B8-3BCA-1370-51F9DDA2C5DF}"/>
                  </a:ext>
                </a:extLst>
              </p:cNvPr>
              <p:cNvSpPr/>
              <p:nvPr/>
            </p:nvSpPr>
            <p:spPr>
              <a:xfrm rot="16200000" flipH="1">
                <a:off x="5604121" y="434883"/>
                <a:ext cx="226656" cy="122528"/>
              </a:xfrm>
              <a:custGeom>
                <a:avLst/>
                <a:gdLst>
                  <a:gd name="connsiteX0" fmla="*/ 222153 w 365033"/>
                  <a:gd name="connsiteY0" fmla="*/ 71441 h 197333"/>
                  <a:gd name="connsiteX1" fmla="*/ 229064 w 365033"/>
                  <a:gd name="connsiteY1" fmla="*/ 78352 h 197333"/>
                  <a:gd name="connsiteX2" fmla="*/ 292410 w 365033"/>
                  <a:gd name="connsiteY2" fmla="*/ 15006 h 197333"/>
                  <a:gd name="connsiteX3" fmla="*/ 292479 w 365033"/>
                  <a:gd name="connsiteY3" fmla="*/ 15006 h 197333"/>
                  <a:gd name="connsiteX4" fmla="*/ 292493 w 365033"/>
                  <a:gd name="connsiteY4" fmla="*/ 15035 h 197333"/>
                  <a:gd name="connsiteX5" fmla="*/ 164698 w 365033"/>
                  <a:gd name="connsiteY5" fmla="*/ 185914 h 197333"/>
                  <a:gd name="connsiteX6" fmla="*/ 142515 w 365033"/>
                  <a:gd name="connsiteY6" fmla="*/ 187459 h 197333"/>
                  <a:gd name="connsiteX7" fmla="*/ 8632 w 365033"/>
                  <a:gd name="connsiteY7" fmla="*/ 106961 h 197333"/>
                  <a:gd name="connsiteX8" fmla="*/ 0 w 365033"/>
                  <a:gd name="connsiteY8" fmla="*/ 111546 h 197333"/>
                  <a:gd name="connsiteX9" fmla="*/ 218058 w 365033"/>
                  <a:gd name="connsiteY9" fmla="*/ 178517 h 197333"/>
                  <a:gd name="connsiteX10" fmla="*/ 303814 w 365033"/>
                  <a:gd name="connsiteY10" fmla="*/ 35935 h 197333"/>
                  <a:gd name="connsiteX11" fmla="*/ 303325 w 365033"/>
                  <a:gd name="connsiteY11" fmla="*/ 23667 h 197333"/>
                  <a:gd name="connsiteX12" fmla="*/ 303374 w 365033"/>
                  <a:gd name="connsiteY12" fmla="*/ 23618 h 197333"/>
                  <a:gd name="connsiteX13" fmla="*/ 303403 w 365033"/>
                  <a:gd name="connsiteY13" fmla="*/ 23628 h 197333"/>
                  <a:gd name="connsiteX14" fmla="*/ 358123 w 365033"/>
                  <a:gd name="connsiteY14" fmla="*/ 78372 h 197333"/>
                  <a:gd name="connsiteX15" fmla="*/ 365034 w 365033"/>
                  <a:gd name="connsiteY15" fmla="*/ 71460 h 197333"/>
                  <a:gd name="connsiteX16" fmla="*/ 293588 w 365033"/>
                  <a:gd name="connsiteY16" fmla="*/ 0 h 19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5033" h="197333">
                    <a:moveTo>
                      <a:pt x="222153" y="71441"/>
                    </a:moveTo>
                    <a:lnTo>
                      <a:pt x="229064" y="78352"/>
                    </a:lnTo>
                    <a:lnTo>
                      <a:pt x="292410" y="15006"/>
                    </a:lnTo>
                    <a:cubicBezTo>
                      <a:pt x="292429" y="14987"/>
                      <a:pt x="292460" y="14987"/>
                      <a:pt x="292479" y="15006"/>
                    </a:cubicBezTo>
                    <a:cubicBezTo>
                      <a:pt x="292487" y="15014"/>
                      <a:pt x="292492" y="15024"/>
                      <a:pt x="292493" y="15035"/>
                    </a:cubicBezTo>
                    <a:cubicBezTo>
                      <a:pt x="304391" y="97512"/>
                      <a:pt x="247175" y="174017"/>
                      <a:pt x="164698" y="185914"/>
                    </a:cubicBezTo>
                    <a:cubicBezTo>
                      <a:pt x="157352" y="186974"/>
                      <a:pt x="149938" y="187490"/>
                      <a:pt x="142515" y="187459"/>
                    </a:cubicBezTo>
                    <a:cubicBezTo>
                      <a:pt x="86418" y="187510"/>
                      <a:pt x="34893" y="156531"/>
                      <a:pt x="8632" y="106961"/>
                    </a:cubicBezTo>
                    <a:lnTo>
                      <a:pt x="0" y="111546"/>
                    </a:lnTo>
                    <a:cubicBezTo>
                      <a:pt x="41722" y="190254"/>
                      <a:pt x="139350" y="220238"/>
                      <a:pt x="218058" y="178517"/>
                    </a:cubicBezTo>
                    <a:cubicBezTo>
                      <a:pt x="270842" y="150538"/>
                      <a:pt x="303838" y="95676"/>
                      <a:pt x="303814" y="35935"/>
                    </a:cubicBezTo>
                    <a:cubicBezTo>
                      <a:pt x="303814" y="31844"/>
                      <a:pt x="303623" y="27748"/>
                      <a:pt x="303325" y="23667"/>
                    </a:cubicBezTo>
                    <a:cubicBezTo>
                      <a:pt x="303325" y="23640"/>
                      <a:pt x="303347" y="23618"/>
                      <a:pt x="303374" y="23618"/>
                    </a:cubicBezTo>
                    <a:cubicBezTo>
                      <a:pt x="303385" y="23618"/>
                      <a:pt x="303395" y="23621"/>
                      <a:pt x="303403" y="23628"/>
                    </a:cubicBezTo>
                    <a:lnTo>
                      <a:pt x="358123" y="78372"/>
                    </a:lnTo>
                    <a:lnTo>
                      <a:pt x="365034" y="71460"/>
                    </a:lnTo>
                    <a:lnTo>
                      <a:pt x="293588" y="0"/>
                    </a:lnTo>
                    <a:close/>
                  </a:path>
                </a:pathLst>
              </a:custGeom>
              <a:grpFill/>
              <a:ln w="9723" cap="flat">
                <a:solidFill>
                  <a:srgbClr val="E7E7E7"/>
                </a:solidFill>
                <a:prstDash val="solid"/>
                <a:miter/>
              </a:ln>
            </p:spPr>
            <p:txBody>
              <a:bodyPr rtlCol="0" anchor="ctr"/>
              <a:lstStyle/>
              <a:p>
                <a:endParaRPr lang="en-US" noProof="1"/>
              </a:p>
            </p:txBody>
          </p:sp>
        </p:grpSp>
      </p:grpSp>
      <p:sp>
        <p:nvSpPr>
          <p:cNvPr id="34" name="Rectangle: Rounded Corners 1023">
            <a:extLst>
              <a:ext uri="{FF2B5EF4-FFF2-40B4-BE49-F238E27FC236}">
                <a16:creationId xmlns:a16="http://schemas.microsoft.com/office/drawing/2014/main" id="{8D7EE2E0-6A01-5C32-0B73-A2DADB9085CF}"/>
              </a:ext>
            </a:extLst>
          </p:cNvPr>
          <p:cNvSpPr/>
          <p:nvPr/>
        </p:nvSpPr>
        <p:spPr>
          <a:xfrm>
            <a:off x="5915807" y="4226275"/>
            <a:ext cx="2640061" cy="2210013"/>
          </a:xfrm>
          <a:prstGeom prst="roundRect">
            <a:avLst>
              <a:gd name="adj" fmla="val 1884"/>
            </a:avLst>
          </a:prstGeom>
          <a:noFill/>
          <a:ln w="38100">
            <a:solidFill>
              <a:schemeClr val="tx1">
                <a:lumMod val="50000"/>
                <a:lumOff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cxnSp>
        <p:nvCxnSpPr>
          <p:cNvPr id="36" name="Straight Arrow Connector 35">
            <a:extLst>
              <a:ext uri="{FF2B5EF4-FFF2-40B4-BE49-F238E27FC236}">
                <a16:creationId xmlns:a16="http://schemas.microsoft.com/office/drawing/2014/main" id="{8DDB3FB6-6754-81BC-A981-E8E574F9D30D}"/>
              </a:ext>
            </a:extLst>
          </p:cNvPr>
          <p:cNvCxnSpPr>
            <a:cxnSpLocks/>
            <a:stCxn id="78" idx="2"/>
            <a:endCxn id="30" idx="0"/>
          </p:cNvCxnSpPr>
          <p:nvPr/>
        </p:nvCxnSpPr>
        <p:spPr>
          <a:xfrm>
            <a:off x="8159253" y="4907512"/>
            <a:ext cx="1" cy="344741"/>
          </a:xfrm>
          <a:prstGeom prst="straightConnector1">
            <a:avLst/>
          </a:prstGeom>
          <a:ln w="9525">
            <a:solidFill>
              <a:schemeClr val="tx1">
                <a:lumMod val="65000"/>
                <a:lumOff val="35000"/>
              </a:schemeClr>
            </a:solidFill>
            <a:headEnd type="none" w="med" len="med"/>
            <a:tailEnd type="triangle" w="sm" len="sm"/>
          </a:ln>
        </p:spPr>
        <p:style>
          <a:lnRef idx="1">
            <a:schemeClr val="dk1"/>
          </a:lnRef>
          <a:fillRef idx="0">
            <a:schemeClr val="dk1"/>
          </a:fillRef>
          <a:effectRef idx="0">
            <a:schemeClr val="dk1"/>
          </a:effectRef>
          <a:fontRef idx="minor">
            <a:schemeClr val="tx1"/>
          </a:fontRef>
        </p:style>
      </p:cxnSp>
      <p:sp>
        <p:nvSpPr>
          <p:cNvPr id="79" name="Rectangle 78">
            <a:extLst>
              <a:ext uri="{FF2B5EF4-FFF2-40B4-BE49-F238E27FC236}">
                <a16:creationId xmlns:a16="http://schemas.microsoft.com/office/drawing/2014/main" id="{EFB6AFD0-5041-303D-A530-A00EB15E6BB9}"/>
              </a:ext>
            </a:extLst>
          </p:cNvPr>
          <p:cNvSpPr/>
          <p:nvPr/>
        </p:nvSpPr>
        <p:spPr>
          <a:xfrm>
            <a:off x="7829102" y="4523585"/>
            <a:ext cx="660300" cy="182664"/>
          </a:xfrm>
          <a:prstGeom prst="rect">
            <a:avLst/>
          </a:prstGeom>
          <a:solidFill>
            <a:srgbClr val="EBEDEB"/>
          </a:solidFill>
          <a:ln>
            <a:solidFill>
              <a:srgbClr val="0424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noProof="1">
                <a:solidFill>
                  <a:schemeClr val="tx1"/>
                </a:solidFill>
              </a:rPr>
              <a:t>or</a:t>
            </a:r>
          </a:p>
        </p:txBody>
      </p:sp>
      <p:cxnSp>
        <p:nvCxnSpPr>
          <p:cNvPr id="37" name="Straight Arrow Connector 36">
            <a:extLst>
              <a:ext uri="{FF2B5EF4-FFF2-40B4-BE49-F238E27FC236}">
                <a16:creationId xmlns:a16="http://schemas.microsoft.com/office/drawing/2014/main" id="{1003DC59-8721-ABEC-7D7C-0757BEAD386A}"/>
              </a:ext>
            </a:extLst>
          </p:cNvPr>
          <p:cNvCxnSpPr>
            <a:cxnSpLocks/>
          </p:cNvCxnSpPr>
          <p:nvPr/>
        </p:nvCxnSpPr>
        <p:spPr>
          <a:xfrm flipH="1">
            <a:off x="7773274" y="5393018"/>
            <a:ext cx="95863" cy="0"/>
          </a:xfrm>
          <a:prstGeom prst="straightConnector1">
            <a:avLst/>
          </a:prstGeom>
          <a:ln w="9525">
            <a:solidFill>
              <a:schemeClr val="tx1">
                <a:lumMod val="65000"/>
                <a:lumOff val="35000"/>
              </a:schemeClr>
            </a:solidFill>
            <a:headEnd type="none" w="med" len="med"/>
            <a:tailEnd type="triangle" w="sm" len="sm"/>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33E91209-2894-2E9D-C7B6-708DF42DA47C}"/>
              </a:ext>
            </a:extLst>
          </p:cNvPr>
          <p:cNvSpPr txBox="1"/>
          <p:nvPr/>
        </p:nvSpPr>
        <p:spPr>
          <a:xfrm>
            <a:off x="7826519" y="5524196"/>
            <a:ext cx="663964" cy="338554"/>
          </a:xfrm>
          <a:prstGeom prst="rect">
            <a:avLst/>
          </a:prstGeom>
          <a:noFill/>
        </p:spPr>
        <p:txBody>
          <a:bodyPr wrap="none" rtlCol="0">
            <a:spAutoFit/>
          </a:bodyPr>
          <a:lstStyle/>
          <a:p>
            <a:pPr algn="ctr"/>
            <a:r>
              <a:rPr lang="en-US" sz="800" noProof="1">
                <a:solidFill>
                  <a:schemeClr val="bg1">
                    <a:lumMod val="85000"/>
                  </a:schemeClr>
                </a:solidFill>
              </a:rPr>
              <a:t>Repeat for </a:t>
            </a:r>
          </a:p>
          <a:p>
            <a:pPr algn="ctr"/>
            <a:r>
              <a:rPr lang="en-US" sz="800" noProof="1">
                <a:solidFill>
                  <a:schemeClr val="bg1">
                    <a:lumMod val="85000"/>
                  </a:schemeClr>
                </a:solidFill>
              </a:rPr>
              <a:t>All Movies</a:t>
            </a:r>
          </a:p>
        </p:txBody>
      </p:sp>
      <p:sp>
        <p:nvSpPr>
          <p:cNvPr id="39" name="Rounded Rectangle 38">
            <a:extLst>
              <a:ext uri="{FF2B5EF4-FFF2-40B4-BE49-F238E27FC236}">
                <a16:creationId xmlns:a16="http://schemas.microsoft.com/office/drawing/2014/main" id="{08E707F8-6C7A-29BF-CE8B-C1071DF4173E}"/>
              </a:ext>
            </a:extLst>
          </p:cNvPr>
          <p:cNvSpPr/>
          <p:nvPr/>
        </p:nvSpPr>
        <p:spPr>
          <a:xfrm>
            <a:off x="6077941" y="5905973"/>
            <a:ext cx="1612790" cy="442383"/>
          </a:xfrm>
          <a:prstGeom prst="roundRect">
            <a:avLst>
              <a:gd name="adj" fmla="val 0"/>
            </a:avLst>
          </a:prstGeom>
          <a:solidFill>
            <a:srgbClr val="F2F2F2"/>
          </a:solidFill>
          <a:ln w="19050">
            <a:solidFill>
              <a:schemeClr val="tx1">
                <a:lumMod val="85000"/>
                <a:lumOff val="1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noProof="1">
                <a:solidFill>
                  <a:schemeClr val="bg1">
                    <a:lumMod val="85000"/>
                  </a:schemeClr>
                </a:solidFill>
                <a:latin typeface="Consolas" panose="020B0609020204030204" pitchFamily="49" charset="0"/>
                <a:cs typeface="Consolas" panose="020B0609020204030204" pitchFamily="49" charset="0"/>
              </a:rPr>
              <a:t>Answer</a:t>
            </a:r>
          </a:p>
          <a:p>
            <a:pPr algn="ctr"/>
            <a:r>
              <a:rPr lang="en-US" sz="1050" i="1" noProof="1">
                <a:solidFill>
                  <a:schemeClr val="bg1">
                    <a:lumMod val="85000"/>
                  </a:schemeClr>
                </a:solidFill>
              </a:rPr>
              <a:t>A: The movie is _______</a:t>
            </a:r>
          </a:p>
        </p:txBody>
      </p:sp>
      <p:sp>
        <p:nvSpPr>
          <p:cNvPr id="64" name="Rounded Rectangle 63">
            <a:extLst>
              <a:ext uri="{FF2B5EF4-FFF2-40B4-BE49-F238E27FC236}">
                <a16:creationId xmlns:a16="http://schemas.microsoft.com/office/drawing/2014/main" id="{709E0576-C1B1-F431-8E49-0A1CA5D69023}"/>
              </a:ext>
            </a:extLst>
          </p:cNvPr>
          <p:cNvSpPr/>
          <p:nvPr/>
        </p:nvSpPr>
        <p:spPr>
          <a:xfrm>
            <a:off x="7846286" y="5906943"/>
            <a:ext cx="600859" cy="440920"/>
          </a:xfrm>
          <a:prstGeom prst="roundRect">
            <a:avLst>
              <a:gd name="adj" fmla="val 0"/>
            </a:avLst>
          </a:prstGeom>
          <a:solidFill>
            <a:srgbClr val="F2F2F2"/>
          </a:solidFill>
          <a:ln w="19050">
            <a:solidFill>
              <a:schemeClr val="tx1">
                <a:lumMod val="85000"/>
                <a:lumOff val="1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900" noProof="1">
                <a:solidFill>
                  <a:schemeClr val="bg1">
                    <a:lumMod val="85000"/>
                  </a:schemeClr>
                </a:solidFill>
              </a:rPr>
              <a:t>Free-Form</a:t>
            </a:r>
          </a:p>
          <a:p>
            <a:pPr algn="ctr"/>
            <a:r>
              <a:rPr lang="en-US" sz="900" i="1" noProof="1">
                <a:solidFill>
                  <a:schemeClr val="bg1">
                    <a:lumMod val="85000"/>
                  </a:schemeClr>
                </a:solidFill>
              </a:rPr>
              <a:t>Generation</a:t>
            </a:r>
          </a:p>
        </p:txBody>
      </p:sp>
      <p:cxnSp>
        <p:nvCxnSpPr>
          <p:cNvPr id="65" name="Straight Arrow Connector 64">
            <a:extLst>
              <a:ext uri="{FF2B5EF4-FFF2-40B4-BE49-F238E27FC236}">
                <a16:creationId xmlns:a16="http://schemas.microsoft.com/office/drawing/2014/main" id="{58D60204-0EA8-D426-3B53-E188A7219882}"/>
              </a:ext>
            </a:extLst>
          </p:cNvPr>
          <p:cNvCxnSpPr>
            <a:cxnSpLocks/>
          </p:cNvCxnSpPr>
          <p:nvPr/>
        </p:nvCxnSpPr>
        <p:spPr>
          <a:xfrm>
            <a:off x="6878261" y="4931044"/>
            <a:ext cx="0" cy="109695"/>
          </a:xfrm>
          <a:prstGeom prst="straightConnector1">
            <a:avLst/>
          </a:prstGeom>
          <a:ln w="9525">
            <a:solidFill>
              <a:schemeClr val="tx1">
                <a:lumMod val="65000"/>
                <a:lumOff val="35000"/>
              </a:schemeClr>
            </a:solidFill>
            <a:headEnd type="none" w="med" len="med"/>
            <a:tailEnd type="triangle" w="sm" len="sm"/>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02E6E397-E936-14CF-71F9-926779C52BE6}"/>
              </a:ext>
            </a:extLst>
          </p:cNvPr>
          <p:cNvCxnSpPr>
            <a:cxnSpLocks/>
          </p:cNvCxnSpPr>
          <p:nvPr/>
        </p:nvCxnSpPr>
        <p:spPr>
          <a:xfrm>
            <a:off x="6878262" y="5775139"/>
            <a:ext cx="1" cy="119651"/>
          </a:xfrm>
          <a:prstGeom prst="straightConnector1">
            <a:avLst/>
          </a:prstGeom>
          <a:ln w="9525">
            <a:solidFill>
              <a:schemeClr val="tx1">
                <a:lumMod val="65000"/>
                <a:lumOff val="35000"/>
              </a:schemeClr>
            </a:solidFill>
            <a:headEnd type="none" w="med" len="med"/>
            <a:tailEnd type="triangle" w="sm" len="sm"/>
          </a:ln>
        </p:spPr>
        <p:style>
          <a:lnRef idx="1">
            <a:schemeClr val="dk1"/>
          </a:lnRef>
          <a:fillRef idx="0">
            <a:schemeClr val="dk1"/>
          </a:fillRef>
          <a:effectRef idx="0">
            <a:schemeClr val="dk1"/>
          </a:effectRef>
          <a:fontRef idx="minor">
            <a:schemeClr val="tx1"/>
          </a:fontRef>
        </p:style>
      </p:cxnSp>
      <p:sp>
        <p:nvSpPr>
          <p:cNvPr id="67" name="Trapezoid 66">
            <a:extLst>
              <a:ext uri="{FF2B5EF4-FFF2-40B4-BE49-F238E27FC236}">
                <a16:creationId xmlns:a16="http://schemas.microsoft.com/office/drawing/2014/main" id="{7A1F8F79-2D00-758E-739D-CA734EC8B612}"/>
              </a:ext>
            </a:extLst>
          </p:cNvPr>
          <p:cNvSpPr/>
          <p:nvPr/>
        </p:nvSpPr>
        <p:spPr>
          <a:xfrm rot="16200000">
            <a:off x="7614853" y="6048111"/>
            <a:ext cx="307778" cy="156021"/>
          </a:xfrm>
          <a:prstGeom prst="trapezoid">
            <a:avLst>
              <a:gd name="adj" fmla="val 66073"/>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pic>
        <p:nvPicPr>
          <p:cNvPr id="75" name="Graphic 74">
            <a:extLst>
              <a:ext uri="{FF2B5EF4-FFF2-40B4-BE49-F238E27FC236}">
                <a16:creationId xmlns:a16="http://schemas.microsoft.com/office/drawing/2014/main" id="{63BED4D8-220F-73E4-2807-3E997FC2025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001734" y="5425798"/>
            <a:ext cx="292608" cy="292608"/>
          </a:xfrm>
          <a:prstGeom prst="rect">
            <a:avLst/>
          </a:prstGeom>
        </p:spPr>
      </p:pic>
      <p:pic>
        <p:nvPicPr>
          <p:cNvPr id="77" name="Graphic 76">
            <a:extLst>
              <a:ext uri="{FF2B5EF4-FFF2-40B4-BE49-F238E27FC236}">
                <a16:creationId xmlns:a16="http://schemas.microsoft.com/office/drawing/2014/main" id="{D43CB9A9-82E4-2320-5367-A4458409418F}"/>
              </a:ext>
            </a:extLst>
          </p:cNvPr>
          <p:cNvPicPr>
            <a:picLocks noChangeAspect="1"/>
          </p:cNvPicPr>
          <p:nvPr/>
        </p:nvPicPr>
        <p:blipFill>
          <a:blip r:embed="rId16">
            <a:extLst>
              <a:ext uri="{96DAC541-7B7A-43D3-8B79-37D633B846F1}">
                <asvg:svgBlip xmlns:asvg="http://schemas.microsoft.com/office/drawing/2016/SVG/main" r:embed="rId17"/>
              </a:ext>
            </a:extLst>
          </a:blip>
          <a:srcRect r="69141"/>
          <a:stretch/>
        </p:blipFill>
        <p:spPr>
          <a:xfrm>
            <a:off x="6475945" y="5431523"/>
            <a:ext cx="431379" cy="281161"/>
          </a:xfrm>
          <a:prstGeom prst="rect">
            <a:avLst/>
          </a:prstGeom>
        </p:spPr>
      </p:pic>
      <p:sp>
        <p:nvSpPr>
          <p:cNvPr id="86" name="TextBox 85">
            <a:extLst>
              <a:ext uri="{FF2B5EF4-FFF2-40B4-BE49-F238E27FC236}">
                <a16:creationId xmlns:a16="http://schemas.microsoft.com/office/drawing/2014/main" id="{1D5D1D59-161C-77D8-DFC3-69104435063A}"/>
              </a:ext>
            </a:extLst>
          </p:cNvPr>
          <p:cNvSpPr txBox="1"/>
          <p:nvPr/>
        </p:nvSpPr>
        <p:spPr>
          <a:xfrm>
            <a:off x="5767847" y="3957329"/>
            <a:ext cx="2913597" cy="307777"/>
          </a:xfrm>
          <a:prstGeom prst="rect">
            <a:avLst/>
          </a:prstGeom>
          <a:noFill/>
        </p:spPr>
        <p:txBody>
          <a:bodyPr wrap="square">
            <a:spAutoFit/>
          </a:bodyPr>
          <a:lstStyle/>
          <a:p>
            <a:pPr algn="ctr"/>
            <a:r>
              <a:rPr lang="en-US" sz="1400" noProof="1">
                <a:solidFill>
                  <a:schemeClr val="bg1">
                    <a:lumMod val="85000"/>
                  </a:schemeClr>
                </a:solidFill>
                <a:latin typeface="Calibri" panose="020F0502020204030204" pitchFamily="34" charset="0"/>
                <a:cs typeface="Calibri" panose="020F0502020204030204" pitchFamily="34" charset="0"/>
              </a:rPr>
              <a:t>Baseline </a:t>
            </a:r>
            <a:r>
              <a:rPr lang="en-US" sz="1400" b="1" noProof="1">
                <a:solidFill>
                  <a:schemeClr val="bg1">
                    <a:lumMod val="85000"/>
                  </a:schemeClr>
                </a:solidFill>
                <a:latin typeface="Calibri" panose="020F0502020204030204" pitchFamily="34" charset="0"/>
                <a:cs typeface="Calibri" panose="020F0502020204030204" pitchFamily="34" charset="0"/>
              </a:rPr>
              <a:t>Performance </a:t>
            </a:r>
            <a:r>
              <a:rPr lang="en-US" sz="1400" noProof="1">
                <a:solidFill>
                  <a:schemeClr val="bg1">
                    <a:lumMod val="85000"/>
                  </a:schemeClr>
                </a:solidFill>
                <a:latin typeface="Calibri" panose="020F0502020204030204" pitchFamily="34" charset="0"/>
                <a:cs typeface="Calibri" panose="020F0502020204030204" pitchFamily="34" charset="0"/>
              </a:rPr>
              <a:t>Range</a:t>
            </a:r>
          </a:p>
        </p:txBody>
      </p:sp>
      <p:sp>
        <p:nvSpPr>
          <p:cNvPr id="17" name="TextBox 16">
            <a:extLst>
              <a:ext uri="{FF2B5EF4-FFF2-40B4-BE49-F238E27FC236}">
                <a16:creationId xmlns:a16="http://schemas.microsoft.com/office/drawing/2014/main" id="{2A1DFC52-30B9-544D-BE92-7F5538D9A206}"/>
              </a:ext>
            </a:extLst>
          </p:cNvPr>
          <p:cNvSpPr txBox="1"/>
          <p:nvPr/>
        </p:nvSpPr>
        <p:spPr>
          <a:xfrm>
            <a:off x="-1772630" y="7367737"/>
            <a:ext cx="1555234" cy="369332"/>
          </a:xfrm>
          <a:prstGeom prst="rect">
            <a:avLst/>
          </a:prstGeom>
          <a:noFill/>
        </p:spPr>
        <p:txBody>
          <a:bodyPr wrap="none" rtlCol="0">
            <a:spAutoFit/>
          </a:bodyPr>
          <a:lstStyle/>
          <a:p>
            <a:pPr algn="ctr"/>
            <a:r>
              <a:rPr lang="en-US" noProof="1"/>
              <a:t>Suspect Book</a:t>
            </a:r>
          </a:p>
        </p:txBody>
      </p:sp>
      <p:sp>
        <p:nvSpPr>
          <p:cNvPr id="18" name="Rectangle: Rounded Corners 31">
            <a:extLst>
              <a:ext uri="{FF2B5EF4-FFF2-40B4-BE49-F238E27FC236}">
                <a16:creationId xmlns:a16="http://schemas.microsoft.com/office/drawing/2014/main" id="{B10E216A-053E-760A-155D-4421565614E4}"/>
              </a:ext>
            </a:extLst>
          </p:cNvPr>
          <p:cNvSpPr/>
          <p:nvPr/>
        </p:nvSpPr>
        <p:spPr>
          <a:xfrm>
            <a:off x="-1772630" y="6670917"/>
            <a:ext cx="10415558" cy="1667671"/>
          </a:xfrm>
          <a:prstGeom prst="roundRect">
            <a:avLst>
              <a:gd name="adj" fmla="val 2674"/>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aphicFrame>
        <p:nvGraphicFramePr>
          <p:cNvPr id="19" name="Chart 18">
            <a:extLst>
              <a:ext uri="{FF2B5EF4-FFF2-40B4-BE49-F238E27FC236}">
                <a16:creationId xmlns:a16="http://schemas.microsoft.com/office/drawing/2014/main" id="{703D0253-FE2A-28E8-21D1-69985D48E961}"/>
              </a:ext>
            </a:extLst>
          </p:cNvPr>
          <p:cNvGraphicFramePr/>
          <p:nvPr>
            <p:extLst>
              <p:ext uri="{D42A27DB-BD31-4B8C-83A1-F6EECF244321}">
                <p14:modId xmlns:p14="http://schemas.microsoft.com/office/powerpoint/2010/main" val="3287856272"/>
              </p:ext>
            </p:extLst>
          </p:nvPr>
        </p:nvGraphicFramePr>
        <p:xfrm>
          <a:off x="3092282" y="6712751"/>
          <a:ext cx="2966984" cy="1667663"/>
        </p:xfrm>
        <a:graphic>
          <a:graphicData uri="http://schemas.openxmlformats.org/drawingml/2006/chart">
            <c:chart xmlns:c="http://schemas.openxmlformats.org/drawingml/2006/chart" xmlns:r="http://schemas.openxmlformats.org/officeDocument/2006/relationships" r:id="rId18"/>
          </a:graphicData>
        </a:graphic>
      </p:graphicFrame>
      <p:sp>
        <p:nvSpPr>
          <p:cNvPr id="40" name="Rectangle: Rounded Corners 34">
            <a:extLst>
              <a:ext uri="{FF2B5EF4-FFF2-40B4-BE49-F238E27FC236}">
                <a16:creationId xmlns:a16="http://schemas.microsoft.com/office/drawing/2014/main" id="{CB20ECC5-C740-ECE1-ED2E-C070B38E708B}"/>
              </a:ext>
            </a:extLst>
          </p:cNvPr>
          <p:cNvSpPr/>
          <p:nvPr/>
        </p:nvSpPr>
        <p:spPr>
          <a:xfrm>
            <a:off x="-218881" y="6852495"/>
            <a:ext cx="3025746" cy="1202397"/>
          </a:xfrm>
          <a:prstGeom prst="roundRect">
            <a:avLst/>
          </a:prstGeom>
          <a:noFill/>
          <a:ln w="38100">
            <a:solidFill>
              <a:schemeClr val="tx1">
                <a:lumMod val="50000"/>
                <a:lumOff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noProof="1">
                <a:solidFill>
                  <a:schemeClr val="tx1">
                    <a:lumMod val="95000"/>
                    <a:lumOff val="5000"/>
                  </a:schemeClr>
                </a:solidFill>
                <a:latin typeface="Calibri" panose="020F0502020204030204" pitchFamily="34" charset="0"/>
                <a:cs typeface="Calibri" panose="020F0502020204030204" pitchFamily="34" charset="0"/>
              </a:rPr>
              <a:t>1. Query Model with IMGs</a:t>
            </a:r>
          </a:p>
          <a:p>
            <a:r>
              <a:rPr lang="en-US" sz="1500" noProof="1">
                <a:solidFill>
                  <a:schemeClr val="bg1"/>
                </a:solidFill>
                <a:latin typeface="Calibri" panose="020F0502020204030204" pitchFamily="34" charset="0"/>
                <a:cs typeface="Calibri" panose="020F0502020204030204" pitchFamily="34" charset="0"/>
              </a:rPr>
              <a:t>1.2 Query Model with Text Caption</a:t>
            </a:r>
          </a:p>
          <a:p>
            <a:r>
              <a:rPr lang="en-US" sz="1500" noProof="1">
                <a:solidFill>
                  <a:schemeClr val="bg1"/>
                </a:solidFill>
                <a:latin typeface="Calibri" panose="020F0502020204030204" pitchFamily="34" charset="0"/>
                <a:cs typeface="Calibri" panose="020F0502020204030204" pitchFamily="34" charset="0"/>
              </a:rPr>
              <a:t>2. Remove Intersection</a:t>
            </a:r>
          </a:p>
          <a:p>
            <a:r>
              <a:rPr lang="en-US" sz="1500" noProof="1">
                <a:solidFill>
                  <a:schemeClr val="tx1">
                    <a:lumMod val="95000"/>
                    <a:lumOff val="5000"/>
                  </a:schemeClr>
                </a:solidFill>
                <a:latin typeface="Calibri" panose="020F0502020204030204" pitchFamily="34" charset="0"/>
                <a:cs typeface="Calibri" panose="020F0502020204030204" pitchFamily="34" charset="0"/>
              </a:rPr>
              <a:t>2. Evaluate</a:t>
            </a:r>
          </a:p>
        </p:txBody>
      </p:sp>
      <p:sp>
        <p:nvSpPr>
          <p:cNvPr id="47" name="TextBox 46">
            <a:extLst>
              <a:ext uri="{FF2B5EF4-FFF2-40B4-BE49-F238E27FC236}">
                <a16:creationId xmlns:a16="http://schemas.microsoft.com/office/drawing/2014/main" id="{D81E10BB-64E5-F197-4010-228D4C3A9887}"/>
              </a:ext>
            </a:extLst>
          </p:cNvPr>
          <p:cNvSpPr txBox="1"/>
          <p:nvPr/>
        </p:nvSpPr>
        <p:spPr>
          <a:xfrm>
            <a:off x="-1782953" y="7765510"/>
            <a:ext cx="1403654" cy="338554"/>
          </a:xfrm>
          <a:prstGeom prst="rect">
            <a:avLst/>
          </a:prstGeom>
          <a:noFill/>
        </p:spPr>
        <p:txBody>
          <a:bodyPr wrap="none" rtlCol="0">
            <a:spAutoFit/>
          </a:bodyPr>
          <a:lstStyle/>
          <a:p>
            <a:pPr algn="ctr"/>
            <a:r>
              <a:rPr lang="en-US" sz="1600" noProof="1">
                <a:latin typeface="Calibri" panose="020F0502020204030204" pitchFamily="34" charset="0"/>
                <a:cs typeface="Calibri" panose="020F0502020204030204" pitchFamily="34" charset="0"/>
              </a:rPr>
              <a:t>Suspect Movie</a:t>
            </a:r>
          </a:p>
        </p:txBody>
      </p:sp>
      <p:cxnSp>
        <p:nvCxnSpPr>
          <p:cNvPr id="54" name="Straight Arrow Connector 53">
            <a:extLst>
              <a:ext uri="{FF2B5EF4-FFF2-40B4-BE49-F238E27FC236}">
                <a16:creationId xmlns:a16="http://schemas.microsoft.com/office/drawing/2014/main" id="{EC58DCFA-081A-39A2-5C35-FBC58560F568}"/>
              </a:ext>
            </a:extLst>
          </p:cNvPr>
          <p:cNvCxnSpPr>
            <a:cxnSpLocks/>
          </p:cNvCxnSpPr>
          <p:nvPr/>
        </p:nvCxnSpPr>
        <p:spPr>
          <a:xfrm>
            <a:off x="-670634" y="7397745"/>
            <a:ext cx="391712" cy="0"/>
          </a:xfrm>
          <a:prstGeom prst="straightConnector1">
            <a:avLst/>
          </a:prstGeom>
          <a:ln w="28575">
            <a:solidFill>
              <a:schemeClr val="bg2">
                <a:lumMod val="1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A793039B-1E24-68F5-B9B4-8A0A53FFF060}"/>
              </a:ext>
            </a:extLst>
          </p:cNvPr>
          <p:cNvCxnSpPr>
            <a:cxnSpLocks/>
          </p:cNvCxnSpPr>
          <p:nvPr/>
        </p:nvCxnSpPr>
        <p:spPr>
          <a:xfrm>
            <a:off x="2866379" y="7397745"/>
            <a:ext cx="294299" cy="0"/>
          </a:xfrm>
          <a:prstGeom prst="straightConnector1">
            <a:avLst/>
          </a:prstGeom>
          <a:ln w="28575">
            <a:solidFill>
              <a:schemeClr val="bg2">
                <a:lumMod val="1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5FA10799-1694-925E-E6CA-47EFED39EDF1}"/>
              </a:ext>
            </a:extLst>
          </p:cNvPr>
          <p:cNvCxnSpPr>
            <a:cxnSpLocks/>
          </p:cNvCxnSpPr>
          <p:nvPr/>
        </p:nvCxnSpPr>
        <p:spPr>
          <a:xfrm flipV="1">
            <a:off x="5432150" y="7168324"/>
            <a:ext cx="0" cy="566605"/>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76" name="TextBox 75">
                <a:extLst>
                  <a:ext uri="{FF2B5EF4-FFF2-40B4-BE49-F238E27FC236}">
                    <a16:creationId xmlns:a16="http://schemas.microsoft.com/office/drawing/2014/main" id="{833C4C74-F375-13A5-3D69-0FC487E23637}"/>
                  </a:ext>
                </a:extLst>
              </p:cNvPr>
              <p:cNvSpPr txBox="1"/>
              <p:nvPr/>
            </p:nvSpPr>
            <p:spPr>
              <a:xfrm>
                <a:off x="6846419" y="6892419"/>
                <a:ext cx="1031373" cy="369332"/>
              </a:xfrm>
              <a:prstGeom prst="rect">
                <a:avLst/>
              </a:prstGeom>
              <a:noFill/>
            </p:spPr>
            <p:txBody>
              <a:bodyPr wrap="none" rtlCol="0">
                <a:spAutoFit/>
              </a:bodyPr>
              <a:lstStyle/>
              <a:p>
                <a:r>
                  <a:rPr lang="en-US" noProof="1"/>
                  <a:t>Large </a:t>
                </a:r>
                <a14:m>
                  <m:oMath xmlns:m="http://schemas.openxmlformats.org/officeDocument/2006/math">
                    <m:r>
                      <m:rPr>
                        <m:sty m:val="p"/>
                      </m:rPr>
                      <a:rPr lang="en-US" noProof="1" dirty="0">
                        <a:latin typeface="Cambria Math" panose="02040503050406030204" pitchFamily="18" charset="0"/>
                      </a:rPr>
                      <m:t>Δ</m:t>
                    </m:r>
                  </m:oMath>
                </a14:m>
                <a:r>
                  <a:rPr lang="en-US" noProof="1"/>
                  <a:t>?</a:t>
                </a:r>
              </a:p>
            </p:txBody>
          </p:sp>
        </mc:Choice>
        <mc:Fallback>
          <p:sp>
            <p:nvSpPr>
              <p:cNvPr id="76" name="TextBox 75">
                <a:extLst>
                  <a:ext uri="{FF2B5EF4-FFF2-40B4-BE49-F238E27FC236}">
                    <a16:creationId xmlns:a16="http://schemas.microsoft.com/office/drawing/2014/main" id="{833C4C74-F375-13A5-3D69-0FC487E23637}"/>
                  </a:ext>
                </a:extLst>
              </p:cNvPr>
              <p:cNvSpPr txBox="1">
                <a:spLocks noRot="1" noChangeAspect="1" noMove="1" noResize="1" noEditPoints="1" noAdjustHandles="1" noChangeArrowheads="1" noChangeShapeType="1" noTextEdit="1"/>
              </p:cNvSpPr>
              <p:nvPr/>
            </p:nvSpPr>
            <p:spPr>
              <a:xfrm>
                <a:off x="6846419" y="6892419"/>
                <a:ext cx="1031373" cy="369332"/>
              </a:xfrm>
              <a:prstGeom prst="rect">
                <a:avLst/>
              </a:prstGeom>
              <a:blipFill>
                <a:blip r:embed="rId19"/>
                <a:stretch>
                  <a:fillRect l="-4878" t="-6667" r="-3659" b="-26667"/>
                </a:stretch>
              </a:blipFill>
            </p:spPr>
            <p:txBody>
              <a:bodyPr/>
              <a:lstStyle/>
              <a:p>
                <a:r>
                  <a:rPr lang="en-US">
                    <a:noFill/>
                  </a:rPr>
                  <a:t> </a:t>
                </a:r>
              </a:p>
            </p:txBody>
          </p:sp>
        </mc:Fallback>
      </mc:AlternateContent>
      <p:sp>
        <p:nvSpPr>
          <p:cNvPr id="87" name="TextBox 86">
            <a:extLst>
              <a:ext uri="{FF2B5EF4-FFF2-40B4-BE49-F238E27FC236}">
                <a16:creationId xmlns:a16="http://schemas.microsoft.com/office/drawing/2014/main" id="{4886D4B7-E879-CCDC-B2C4-6C8EDA5DEEF0}"/>
              </a:ext>
            </a:extLst>
          </p:cNvPr>
          <p:cNvSpPr txBox="1"/>
          <p:nvPr/>
        </p:nvSpPr>
        <p:spPr>
          <a:xfrm>
            <a:off x="6325604" y="7439118"/>
            <a:ext cx="2073003" cy="523220"/>
          </a:xfrm>
          <a:prstGeom prst="rect">
            <a:avLst/>
          </a:prstGeom>
          <a:noFill/>
        </p:spPr>
        <p:txBody>
          <a:bodyPr wrap="none" rtlCol="0">
            <a:spAutoFit/>
          </a:bodyPr>
          <a:lstStyle/>
          <a:p>
            <a:pPr algn="ctr"/>
            <a:r>
              <a:rPr lang="en-US" sz="1400" b="1" noProof="1">
                <a:latin typeface="Consolas" panose="020B0609020204030204" pitchFamily="49" charset="0"/>
                <a:cs typeface="Consolas" panose="020B0609020204030204" pitchFamily="49" charset="0"/>
              </a:rPr>
              <a:t>Suspect Movie was </a:t>
            </a:r>
          </a:p>
          <a:p>
            <a:pPr algn="ctr"/>
            <a:r>
              <a:rPr lang="en-US" sz="1400" b="1" noProof="1">
                <a:latin typeface="Consolas" panose="020B0609020204030204" pitchFamily="49" charset="0"/>
                <a:cs typeface="Consolas" panose="020B0609020204030204" pitchFamily="49" charset="0"/>
              </a:rPr>
              <a:t>In Pretraining Data</a:t>
            </a:r>
          </a:p>
        </p:txBody>
      </p:sp>
      <mc:AlternateContent xmlns:mc="http://schemas.openxmlformats.org/markup-compatibility/2006">
        <mc:Choice xmlns:a14="http://schemas.microsoft.com/office/drawing/2010/main" Requires="a14">
          <p:sp>
            <p:nvSpPr>
              <p:cNvPr id="88" name="TextBox 87">
                <a:extLst>
                  <a:ext uri="{FF2B5EF4-FFF2-40B4-BE49-F238E27FC236}">
                    <a16:creationId xmlns:a16="http://schemas.microsoft.com/office/drawing/2014/main" id="{8832E3CE-D664-03CA-9204-8399F7F387B5}"/>
                  </a:ext>
                </a:extLst>
              </p:cNvPr>
              <p:cNvSpPr txBox="1"/>
              <p:nvPr/>
            </p:nvSpPr>
            <p:spPr>
              <a:xfrm>
                <a:off x="5247645" y="6878707"/>
                <a:ext cx="3690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noProof="1" dirty="0">
                          <a:latin typeface="Cambria Math" panose="02040503050406030204" pitchFamily="18" charset="0"/>
                        </a:rPr>
                        <m:t>Δ</m:t>
                      </m:r>
                    </m:oMath>
                  </m:oMathPara>
                </a14:m>
                <a:endParaRPr lang="en-US" noProof="1"/>
              </a:p>
            </p:txBody>
          </p:sp>
        </mc:Choice>
        <mc:Fallback>
          <p:sp>
            <p:nvSpPr>
              <p:cNvPr id="88" name="TextBox 87">
                <a:extLst>
                  <a:ext uri="{FF2B5EF4-FFF2-40B4-BE49-F238E27FC236}">
                    <a16:creationId xmlns:a16="http://schemas.microsoft.com/office/drawing/2014/main" id="{8832E3CE-D664-03CA-9204-8399F7F387B5}"/>
                  </a:ext>
                </a:extLst>
              </p:cNvPr>
              <p:cNvSpPr txBox="1">
                <a:spLocks noRot="1" noChangeAspect="1" noMove="1" noResize="1" noEditPoints="1" noAdjustHandles="1" noChangeArrowheads="1" noChangeShapeType="1" noTextEdit="1"/>
              </p:cNvSpPr>
              <p:nvPr/>
            </p:nvSpPr>
            <p:spPr>
              <a:xfrm>
                <a:off x="5247645" y="6878707"/>
                <a:ext cx="369011" cy="369332"/>
              </a:xfrm>
              <a:prstGeom prst="rect">
                <a:avLst/>
              </a:prstGeom>
              <a:blipFill>
                <a:blip r:embed="rId20"/>
                <a:stretch>
                  <a:fillRect/>
                </a:stretch>
              </a:blipFill>
            </p:spPr>
            <p:txBody>
              <a:bodyPr/>
              <a:lstStyle/>
              <a:p>
                <a:r>
                  <a:rPr lang="en-US">
                    <a:noFill/>
                  </a:rPr>
                  <a:t> </a:t>
                </a:r>
              </a:p>
            </p:txBody>
          </p:sp>
        </mc:Fallback>
      </mc:AlternateContent>
      <p:cxnSp>
        <p:nvCxnSpPr>
          <p:cNvPr id="89" name="Straight Arrow Connector 88">
            <a:extLst>
              <a:ext uri="{FF2B5EF4-FFF2-40B4-BE49-F238E27FC236}">
                <a16:creationId xmlns:a16="http://schemas.microsoft.com/office/drawing/2014/main" id="{9BF82BAF-20EE-D1CA-DFA5-E3B2961E5599}"/>
              </a:ext>
            </a:extLst>
          </p:cNvPr>
          <p:cNvCxnSpPr>
            <a:cxnSpLocks/>
          </p:cNvCxnSpPr>
          <p:nvPr/>
        </p:nvCxnSpPr>
        <p:spPr>
          <a:xfrm>
            <a:off x="7362105" y="7205078"/>
            <a:ext cx="0" cy="262371"/>
          </a:xfrm>
          <a:prstGeom prst="straightConnector1">
            <a:avLst/>
          </a:prstGeom>
          <a:ln>
            <a:solidFill>
              <a:srgbClr val="171717"/>
            </a:solidFill>
            <a:tailEnd type="triangle"/>
          </a:ln>
        </p:spPr>
        <p:style>
          <a:lnRef idx="2">
            <a:schemeClr val="accent1"/>
          </a:lnRef>
          <a:fillRef idx="0">
            <a:schemeClr val="accent1"/>
          </a:fillRef>
          <a:effectRef idx="1">
            <a:schemeClr val="accent1"/>
          </a:effectRef>
          <a:fontRef idx="minor">
            <a:schemeClr val="tx1"/>
          </a:fontRef>
        </p:style>
      </p:cxnSp>
      <p:sp>
        <p:nvSpPr>
          <p:cNvPr id="90" name="Rectangle: Rounded Corners 1440">
            <a:extLst>
              <a:ext uri="{FF2B5EF4-FFF2-40B4-BE49-F238E27FC236}">
                <a16:creationId xmlns:a16="http://schemas.microsoft.com/office/drawing/2014/main" id="{B0E83CDC-AA3F-1F3D-CB8B-04C0D57CE619}"/>
              </a:ext>
            </a:extLst>
          </p:cNvPr>
          <p:cNvSpPr/>
          <p:nvPr/>
        </p:nvSpPr>
        <p:spPr>
          <a:xfrm>
            <a:off x="6242330" y="6896218"/>
            <a:ext cx="2313538" cy="1043373"/>
          </a:xfrm>
          <a:prstGeom prst="roundRect">
            <a:avLst/>
          </a:prstGeom>
          <a:noFill/>
          <a:ln w="38100">
            <a:solidFill>
              <a:schemeClr val="tx1">
                <a:lumMod val="50000"/>
                <a:lumOff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600" noProof="1">
              <a:solidFill>
                <a:schemeClr val="tx1">
                  <a:lumMod val="95000"/>
                  <a:lumOff val="5000"/>
                </a:schemeClr>
              </a:solidFill>
              <a:latin typeface="Calibri" panose="020F0502020204030204" pitchFamily="34" charset="0"/>
              <a:cs typeface="Calibri" panose="020F0502020204030204" pitchFamily="34" charset="0"/>
            </a:endParaRPr>
          </a:p>
        </p:txBody>
      </p:sp>
      <p:cxnSp>
        <p:nvCxnSpPr>
          <p:cNvPr id="91" name="Straight Arrow Connector 90">
            <a:extLst>
              <a:ext uri="{FF2B5EF4-FFF2-40B4-BE49-F238E27FC236}">
                <a16:creationId xmlns:a16="http://schemas.microsoft.com/office/drawing/2014/main" id="{CE56EE4E-BF16-6E3C-D8A4-B3D3D2942110}"/>
              </a:ext>
            </a:extLst>
          </p:cNvPr>
          <p:cNvCxnSpPr>
            <a:cxnSpLocks/>
          </p:cNvCxnSpPr>
          <p:nvPr/>
        </p:nvCxnSpPr>
        <p:spPr>
          <a:xfrm>
            <a:off x="5955000" y="7352920"/>
            <a:ext cx="221112" cy="0"/>
          </a:xfrm>
          <a:prstGeom prst="straightConnector1">
            <a:avLst/>
          </a:prstGeom>
          <a:ln w="28575">
            <a:solidFill>
              <a:schemeClr val="bg2">
                <a:lumMod val="1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92" name="Picture 91">
            <a:extLst>
              <a:ext uri="{FF2B5EF4-FFF2-40B4-BE49-F238E27FC236}">
                <a16:creationId xmlns:a16="http://schemas.microsoft.com/office/drawing/2014/main" id="{FC642ACF-AE25-8D10-33E4-3095B9877BA3}"/>
              </a:ext>
            </a:extLst>
          </p:cNvPr>
          <p:cNvPicPr>
            <a:picLocks noChangeAspect="1"/>
          </p:cNvPicPr>
          <p:nvPr/>
        </p:nvPicPr>
        <p:blipFill>
          <a:blip r:embed="rId7">
            <a:duotone>
              <a:prstClr val="black"/>
              <a:srgbClr val="C00000">
                <a:tint val="45000"/>
                <a:satMod val="400000"/>
              </a:srgbClr>
            </a:duotone>
          </a:blip>
          <a:stretch>
            <a:fillRect/>
          </a:stretch>
        </p:blipFill>
        <p:spPr>
          <a:xfrm>
            <a:off x="-1578281" y="6910736"/>
            <a:ext cx="856142" cy="856142"/>
          </a:xfrm>
          <a:prstGeom prst="rect">
            <a:avLst/>
          </a:prstGeom>
        </p:spPr>
      </p:pic>
      <mc:AlternateContent xmlns:mc="http://schemas.openxmlformats.org/markup-compatibility/2006">
        <mc:Choice xmlns:a14="http://schemas.microsoft.com/office/drawing/2010/main" Requires="a14">
          <p:sp>
            <p:nvSpPr>
              <p:cNvPr id="21" name="Rectangle 20">
                <a:extLst>
                  <a:ext uri="{FF2B5EF4-FFF2-40B4-BE49-F238E27FC236}">
                    <a16:creationId xmlns:a16="http://schemas.microsoft.com/office/drawing/2014/main" id="{8D094070-D153-74E0-0DB8-E1B668916B0E}"/>
                  </a:ext>
                </a:extLst>
              </p:cNvPr>
              <p:cNvSpPr/>
              <p:nvPr/>
            </p:nvSpPr>
            <p:spPr>
              <a:xfrm>
                <a:off x="7829102" y="4320528"/>
                <a:ext cx="660300" cy="245523"/>
              </a:xfrm>
              <a:prstGeom prst="rect">
                <a:avLst/>
              </a:prstGeom>
              <a:solidFill>
                <a:srgbClr val="F2F2F2"/>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noProof="1">
                    <a:solidFill>
                      <a:schemeClr val="tx1"/>
                    </a:solidFill>
                  </a:rPr>
                  <a:t>IMG </a:t>
                </a:r>
                <a14:m>
                  <m:oMath xmlns:m="http://schemas.openxmlformats.org/officeDocument/2006/math">
                    <m:r>
                      <a:rPr lang="en-US" sz="1100" i="1" noProof="1" dirty="0">
                        <a:solidFill>
                          <a:schemeClr val="tx1"/>
                        </a:solidFill>
                        <a:latin typeface="Cambria Math" panose="02040503050406030204" pitchFamily="18" charset="0"/>
                      </a:rPr>
                      <m:t>𝑖</m:t>
                    </m:r>
                  </m:oMath>
                </a14:m>
                <a:endParaRPr lang="en-US" sz="1400" noProof="1">
                  <a:solidFill>
                    <a:schemeClr val="tx1"/>
                  </a:solidFill>
                </a:endParaRPr>
              </a:p>
            </p:txBody>
          </p:sp>
        </mc:Choice>
        <mc:Fallback>
          <p:sp>
            <p:nvSpPr>
              <p:cNvPr id="21" name="Rectangle 20">
                <a:extLst>
                  <a:ext uri="{FF2B5EF4-FFF2-40B4-BE49-F238E27FC236}">
                    <a16:creationId xmlns:a16="http://schemas.microsoft.com/office/drawing/2014/main" id="{8D094070-D153-74E0-0DB8-E1B668916B0E}"/>
                  </a:ext>
                </a:extLst>
              </p:cNvPr>
              <p:cNvSpPr>
                <a:spLocks noRot="1" noChangeAspect="1" noMove="1" noResize="1" noEditPoints="1" noAdjustHandles="1" noChangeArrowheads="1" noChangeShapeType="1" noTextEdit="1"/>
              </p:cNvSpPr>
              <p:nvPr/>
            </p:nvSpPr>
            <p:spPr>
              <a:xfrm>
                <a:off x="7829102" y="4320528"/>
                <a:ext cx="660300" cy="245523"/>
              </a:xfrm>
              <a:prstGeom prst="rect">
                <a:avLst/>
              </a:prstGeom>
              <a:blipFill>
                <a:blip r:embed="rId21"/>
                <a:stretch>
                  <a:fillRect b="-1363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8" name="Rectangle 77">
                <a:extLst>
                  <a:ext uri="{FF2B5EF4-FFF2-40B4-BE49-F238E27FC236}">
                    <a16:creationId xmlns:a16="http://schemas.microsoft.com/office/drawing/2014/main" id="{F6228E71-9FF6-265E-A19F-06E696B6C959}"/>
                  </a:ext>
                </a:extLst>
              </p:cNvPr>
              <p:cNvSpPr/>
              <p:nvPr/>
            </p:nvSpPr>
            <p:spPr>
              <a:xfrm>
                <a:off x="7829102" y="4661989"/>
                <a:ext cx="660300" cy="245523"/>
              </a:xfrm>
              <a:prstGeom prst="rect">
                <a:avLst/>
              </a:prstGeom>
              <a:solidFill>
                <a:srgbClr val="E7E7E7"/>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b"/>
              <a:lstStyle/>
              <a:p>
                <a:pPr algn="ctr"/>
                <a:r>
                  <a:rPr lang="en-US" sz="1100" noProof="1">
                    <a:solidFill>
                      <a:schemeClr val="tx1"/>
                    </a:solidFill>
                  </a:rPr>
                  <a:t>Caption </a:t>
                </a:r>
                <a14:m>
                  <m:oMath xmlns:m="http://schemas.openxmlformats.org/officeDocument/2006/math">
                    <m:r>
                      <a:rPr lang="en-US" sz="1100" i="1" noProof="1" dirty="0">
                        <a:solidFill>
                          <a:schemeClr val="tx1"/>
                        </a:solidFill>
                        <a:latin typeface="Cambria Math" panose="02040503050406030204" pitchFamily="18" charset="0"/>
                      </a:rPr>
                      <m:t>𝑖</m:t>
                    </m:r>
                  </m:oMath>
                </a14:m>
                <a:endParaRPr lang="en-US" sz="1400" noProof="1">
                  <a:solidFill>
                    <a:schemeClr val="tx1"/>
                  </a:solidFill>
                </a:endParaRPr>
              </a:p>
            </p:txBody>
          </p:sp>
        </mc:Choice>
        <mc:Fallback>
          <p:sp>
            <p:nvSpPr>
              <p:cNvPr id="78" name="Rectangle 77">
                <a:extLst>
                  <a:ext uri="{FF2B5EF4-FFF2-40B4-BE49-F238E27FC236}">
                    <a16:creationId xmlns:a16="http://schemas.microsoft.com/office/drawing/2014/main" id="{F6228E71-9FF6-265E-A19F-06E696B6C959}"/>
                  </a:ext>
                </a:extLst>
              </p:cNvPr>
              <p:cNvSpPr>
                <a:spLocks noRot="1" noChangeAspect="1" noMove="1" noResize="1" noEditPoints="1" noAdjustHandles="1" noChangeArrowheads="1" noChangeShapeType="1" noTextEdit="1"/>
              </p:cNvSpPr>
              <p:nvPr/>
            </p:nvSpPr>
            <p:spPr>
              <a:xfrm>
                <a:off x="7829102" y="4661989"/>
                <a:ext cx="660300" cy="245523"/>
              </a:xfrm>
              <a:prstGeom prst="rect">
                <a:avLst/>
              </a:prstGeom>
              <a:blipFill>
                <a:blip r:embed="rId22"/>
                <a:stretch>
                  <a:fillRect l="-3636" b="-9091"/>
                </a:stretch>
              </a:blipFill>
            </p:spPr>
            <p:txBody>
              <a:bodyPr/>
              <a:lstStyle/>
              <a:p>
                <a:r>
                  <a:rPr lang="en-US">
                    <a:noFill/>
                  </a:rPr>
                  <a:t> </a:t>
                </a:r>
              </a:p>
            </p:txBody>
          </p:sp>
        </mc:Fallback>
      </mc:AlternateContent>
    </p:spTree>
    <p:extLst>
      <p:ext uri="{BB962C8B-B14F-4D97-AF65-F5344CB8AC3E}">
        <p14:creationId xmlns:p14="http://schemas.microsoft.com/office/powerpoint/2010/main" val="2441162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220CA-BEED-AB00-1D80-E25B4B3F8D1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9533DAE-A6DD-0344-9B46-B9F3A170537F}"/>
              </a:ext>
            </a:extLst>
          </p:cNvPr>
          <p:cNvSpPr>
            <a:spLocks noGrp="1"/>
          </p:cNvSpPr>
          <p:nvPr>
            <p:ph type="sldNum" sz="quarter" idx="12"/>
          </p:nvPr>
        </p:nvSpPr>
        <p:spPr/>
        <p:txBody>
          <a:bodyPr/>
          <a:lstStyle/>
          <a:p>
            <a:fld id="{28FA43E8-6E12-5244-BC34-D42229B1484F}" type="slidenum">
              <a:rPr lang="en-US" noProof="1" smtClean="0"/>
              <a:t>4</a:t>
            </a:fld>
            <a:endParaRPr lang="en-US" noProof="1"/>
          </a:p>
        </p:txBody>
      </p:sp>
      <p:sp>
        <p:nvSpPr>
          <p:cNvPr id="5" name="Title 4">
            <a:extLst>
              <a:ext uri="{FF2B5EF4-FFF2-40B4-BE49-F238E27FC236}">
                <a16:creationId xmlns:a16="http://schemas.microsoft.com/office/drawing/2014/main" id="{15919B1C-F686-D942-ED03-A0B16CFAD774}"/>
              </a:ext>
            </a:extLst>
          </p:cNvPr>
          <p:cNvSpPr>
            <a:spLocks noGrp="1"/>
          </p:cNvSpPr>
          <p:nvPr>
            <p:ph type="title"/>
          </p:nvPr>
        </p:nvSpPr>
        <p:spPr/>
        <p:txBody>
          <a:bodyPr/>
          <a:lstStyle/>
          <a:p>
            <a:r>
              <a:rPr lang="en-US" b="1" noProof="1">
                <a:solidFill>
                  <a:srgbClr val="9B3836"/>
                </a:solidFill>
                <a:ea typeface="Verdana" panose="020B0604030504040204" pitchFamily="34" charset="0"/>
                <a:cs typeface="Open Sans" panose="020B0606030504020204" pitchFamily="34" charset="0"/>
              </a:rPr>
              <a:t>Proposed Method: </a:t>
            </a:r>
            <a:r>
              <a:rPr lang="en-US" b="1" noProof="1">
                <a:solidFill>
                  <a:schemeClr val="tx1">
                    <a:lumMod val="75000"/>
                    <a:lumOff val="25000"/>
                  </a:schemeClr>
                </a:solidFill>
                <a:ea typeface="Verdana" panose="020B0604030504040204" pitchFamily="34" charset="0"/>
                <a:cs typeface="Open Sans" panose="020B0606030504020204" pitchFamily="34" charset="0"/>
              </a:rPr>
              <a:t>DE-COP</a:t>
            </a:r>
            <a:endParaRPr lang="en-US" noProof="1">
              <a:solidFill>
                <a:schemeClr val="tx1">
                  <a:lumMod val="75000"/>
                  <a:lumOff val="25000"/>
                </a:schemeClr>
              </a:solidFill>
            </a:endParaRPr>
          </a:p>
        </p:txBody>
      </p:sp>
      <p:grpSp>
        <p:nvGrpSpPr>
          <p:cNvPr id="2" name="Group 1">
            <a:extLst>
              <a:ext uri="{FF2B5EF4-FFF2-40B4-BE49-F238E27FC236}">
                <a16:creationId xmlns:a16="http://schemas.microsoft.com/office/drawing/2014/main" id="{CFEDDAA9-E32E-3BE7-6E66-5B0EC13C9DE8}"/>
              </a:ext>
            </a:extLst>
          </p:cNvPr>
          <p:cNvGrpSpPr/>
          <p:nvPr/>
        </p:nvGrpSpPr>
        <p:grpSpPr>
          <a:xfrm>
            <a:off x="-1858817" y="4071444"/>
            <a:ext cx="10575635" cy="4642248"/>
            <a:chOff x="808183" y="1404444"/>
            <a:chExt cx="10575635" cy="4642248"/>
          </a:xfrm>
        </p:grpSpPr>
        <p:sp>
          <p:nvSpPr>
            <p:cNvPr id="271" name="Rectangle: Rounded Corners 28">
              <a:extLst>
                <a:ext uri="{FF2B5EF4-FFF2-40B4-BE49-F238E27FC236}">
                  <a16:creationId xmlns:a16="http://schemas.microsoft.com/office/drawing/2014/main" id="{2BCAD96C-0C0D-0EC6-EB97-5DFEE67F4874}"/>
                </a:ext>
              </a:extLst>
            </p:cNvPr>
            <p:cNvSpPr/>
            <p:nvPr/>
          </p:nvSpPr>
          <p:spPr>
            <a:xfrm>
              <a:off x="808183" y="1404444"/>
              <a:ext cx="10575635" cy="4642248"/>
            </a:xfrm>
            <a:prstGeom prst="roundRect">
              <a:avLst>
                <a:gd name="adj" fmla="val 0"/>
              </a:avLst>
            </a:prstGeom>
            <a:solidFill>
              <a:sysClr val="window" lastClr="FFFFFF">
                <a:lumMod val="95000"/>
              </a:sysClr>
            </a:solidFill>
            <a:ln w="19050" cap="flat" cmpd="sng" algn="ctr">
              <a:solidFill>
                <a:srgbClr val="156082">
                  <a:shade val="15000"/>
                </a:srgbClr>
              </a:solid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72" name="Rectangle: Rounded Corners 30">
              <a:extLst>
                <a:ext uri="{FF2B5EF4-FFF2-40B4-BE49-F238E27FC236}">
                  <a16:creationId xmlns:a16="http://schemas.microsoft.com/office/drawing/2014/main" id="{1A2C2418-1A23-0F47-A2C6-ED20D62FF522}"/>
                </a:ext>
              </a:extLst>
            </p:cNvPr>
            <p:cNvSpPr/>
            <p:nvPr/>
          </p:nvSpPr>
          <p:spPr>
            <a:xfrm>
              <a:off x="894369" y="1491600"/>
              <a:ext cx="10415558" cy="2667989"/>
            </a:xfrm>
            <a:prstGeom prst="roundRect">
              <a:avLst>
                <a:gd name="adj" fmla="val 2674"/>
              </a:avLst>
            </a:prstGeom>
            <a:solidFill>
              <a:sysClr val="window" lastClr="FFFFFF"/>
            </a:solidFill>
            <a:ln w="12700" cap="flat" cmpd="sng" algn="ctr">
              <a:solidFill>
                <a:srgbClr val="3B3B3B"/>
              </a:solid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73" name="TextBox 272">
              <a:extLst>
                <a:ext uri="{FF2B5EF4-FFF2-40B4-BE49-F238E27FC236}">
                  <a16:creationId xmlns:a16="http://schemas.microsoft.com/office/drawing/2014/main" id="{CA1252E2-EFB6-942A-CE35-66941398700C}"/>
                </a:ext>
              </a:extLst>
            </p:cNvPr>
            <p:cNvSpPr txBox="1"/>
            <p:nvPr/>
          </p:nvSpPr>
          <p:spPr>
            <a:xfrm>
              <a:off x="894370" y="4997305"/>
              <a:ext cx="1555234" cy="369332"/>
            </a:xfrm>
            <a:prstGeom prst="rect">
              <a:avLst/>
            </a:prstGeom>
            <a:noFill/>
          </p:spPr>
          <p:txBody>
            <a:bodyPr wrap="none" rtlCol="0">
              <a:spAutoFit/>
            </a:bodyPr>
            <a:lstStyle/>
            <a:p>
              <a:pPr algn="ctr">
                <a:defRPr/>
              </a:pPr>
              <a:r>
                <a:rPr lang="en-US" noProof="1">
                  <a:solidFill>
                    <a:prstClr val="black"/>
                  </a:solidFill>
                  <a:cs typeface="Arial"/>
                  <a:sym typeface="Arial"/>
                </a:rPr>
                <a:t>Suspect Book</a:t>
              </a:r>
            </a:p>
          </p:txBody>
        </p:sp>
        <p:sp>
          <p:nvSpPr>
            <p:cNvPr id="274" name="Rectangle: Rounded Corners 31">
              <a:extLst>
                <a:ext uri="{FF2B5EF4-FFF2-40B4-BE49-F238E27FC236}">
                  <a16:creationId xmlns:a16="http://schemas.microsoft.com/office/drawing/2014/main" id="{A99E8DFC-DB35-4E7D-E8DC-A1440C5E626D}"/>
                </a:ext>
              </a:extLst>
            </p:cNvPr>
            <p:cNvSpPr/>
            <p:nvPr/>
          </p:nvSpPr>
          <p:spPr>
            <a:xfrm>
              <a:off x="894370" y="4300484"/>
              <a:ext cx="10415558" cy="1667671"/>
            </a:xfrm>
            <a:prstGeom prst="roundRect">
              <a:avLst>
                <a:gd name="adj" fmla="val 2674"/>
              </a:avLst>
            </a:prstGeom>
            <a:solidFill>
              <a:sysClr val="window" lastClr="FFFFFF"/>
            </a:solidFill>
            <a:ln w="12700" cap="flat" cmpd="sng" algn="ctr">
              <a:solidFill>
                <a:srgbClr val="3B3B3B"/>
              </a:solidFill>
              <a:prstDash val="solid"/>
              <a:miter lim="800000"/>
            </a:ln>
            <a:effectLst/>
          </p:spPr>
          <p:txBody>
            <a:bodyPr rtlCol="0" anchor="ctr"/>
            <a:lstStyle/>
            <a:p>
              <a:pPr algn="ctr">
                <a:defRPr/>
              </a:pPr>
              <a:endParaRPr lang="en-US" noProof="1">
                <a:solidFill>
                  <a:prstClr val="white"/>
                </a:solidFill>
                <a:cs typeface="Arial"/>
                <a:sym typeface="Arial"/>
              </a:endParaRPr>
            </a:p>
          </p:txBody>
        </p:sp>
        <p:pic>
          <p:nvPicPr>
            <p:cNvPr id="276" name="Graphic 275" descr="Books with solid fill">
              <a:extLst>
                <a:ext uri="{FF2B5EF4-FFF2-40B4-BE49-F238E27FC236}">
                  <a16:creationId xmlns:a16="http://schemas.microsoft.com/office/drawing/2014/main" id="{72023CCD-291F-73A8-E1F1-1D6FAEE9D6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9085" y="2420363"/>
              <a:ext cx="914400" cy="914400"/>
            </a:xfrm>
            <a:prstGeom prst="rect">
              <a:avLst/>
            </a:prstGeom>
          </p:spPr>
        </p:pic>
        <p:sp>
          <p:nvSpPr>
            <p:cNvPr id="277" name="TextBox 276">
              <a:extLst>
                <a:ext uri="{FF2B5EF4-FFF2-40B4-BE49-F238E27FC236}">
                  <a16:creationId xmlns:a16="http://schemas.microsoft.com/office/drawing/2014/main" id="{EC471B04-01B1-41FF-48DF-D4424B438600}"/>
                </a:ext>
              </a:extLst>
            </p:cNvPr>
            <p:cNvSpPr txBox="1"/>
            <p:nvPr/>
          </p:nvSpPr>
          <p:spPr>
            <a:xfrm>
              <a:off x="924883" y="3194145"/>
              <a:ext cx="1307346" cy="338554"/>
            </a:xfrm>
            <a:prstGeom prst="rect">
              <a:avLst/>
            </a:prstGeom>
            <a:noFill/>
          </p:spPr>
          <p:txBody>
            <a:bodyPr wrap="none" rtlCol="0">
              <a:spAutoFit/>
            </a:bodyPr>
            <a:lstStyle/>
            <a:p>
              <a:pPr algn="ctr">
                <a:defRPr/>
              </a:pPr>
              <a:r>
                <a:rPr lang="en-US" sz="1600" noProof="1">
                  <a:solidFill>
                    <a:prstClr val="black"/>
                  </a:solidFill>
                  <a:latin typeface="Calibri" panose="020F0502020204030204" pitchFamily="34" charset="0"/>
                  <a:cs typeface="Calibri" panose="020F0502020204030204" pitchFamily="34" charset="0"/>
                  <a:sym typeface="Arial"/>
                </a:rPr>
                <a:t>Recent Books</a:t>
              </a:r>
            </a:p>
          </p:txBody>
        </p:sp>
        <p:sp>
          <p:nvSpPr>
            <p:cNvPr id="278" name="TextBox 277">
              <a:extLst>
                <a:ext uri="{FF2B5EF4-FFF2-40B4-BE49-F238E27FC236}">
                  <a16:creationId xmlns:a16="http://schemas.microsoft.com/office/drawing/2014/main" id="{DFD4D4F4-7C81-BE8F-6966-6370D701B952}"/>
                </a:ext>
              </a:extLst>
            </p:cNvPr>
            <p:cNvSpPr txBox="1"/>
            <p:nvPr/>
          </p:nvSpPr>
          <p:spPr>
            <a:xfrm>
              <a:off x="866556" y="2181611"/>
              <a:ext cx="1561590" cy="338554"/>
            </a:xfrm>
            <a:prstGeom prst="rect">
              <a:avLst/>
            </a:prstGeom>
            <a:noFill/>
          </p:spPr>
          <p:txBody>
            <a:bodyPr wrap="square" rtlCol="0">
              <a:spAutoFit/>
            </a:bodyPr>
            <a:lstStyle/>
            <a:p>
              <a:pPr>
                <a:defRPr/>
              </a:pPr>
              <a:r>
                <a:rPr lang="en-US" sz="1600" b="1" noProof="1">
                  <a:solidFill>
                    <a:prstClr val="black"/>
                  </a:solidFill>
                  <a:latin typeface="Calibri" panose="020F0502020204030204" pitchFamily="34" charset="0"/>
                  <a:cs typeface="Calibri" panose="020F0502020204030204" pitchFamily="34" charset="0"/>
                  <a:sym typeface="Arial"/>
                </a:rPr>
                <a:t>Extract </a:t>
              </a:r>
              <a:r>
                <a:rPr lang="en-US" sz="1600" noProof="1">
                  <a:solidFill>
                    <a:prstClr val="black"/>
                  </a:solidFill>
                  <a:latin typeface="Calibri" panose="020F0502020204030204" pitchFamily="34" charset="0"/>
                  <a:cs typeface="Calibri" panose="020F0502020204030204" pitchFamily="34" charset="0"/>
                  <a:sym typeface="Arial"/>
                </a:rPr>
                <a:t>Passages</a:t>
              </a:r>
            </a:p>
          </p:txBody>
        </p:sp>
        <p:grpSp>
          <p:nvGrpSpPr>
            <p:cNvPr id="280" name="Group 279">
              <a:extLst>
                <a:ext uri="{FF2B5EF4-FFF2-40B4-BE49-F238E27FC236}">
                  <a16:creationId xmlns:a16="http://schemas.microsoft.com/office/drawing/2014/main" id="{AB4C43F7-1330-6993-690B-7B5898051F02}"/>
                </a:ext>
              </a:extLst>
            </p:cNvPr>
            <p:cNvGrpSpPr/>
            <p:nvPr/>
          </p:nvGrpSpPr>
          <p:grpSpPr>
            <a:xfrm>
              <a:off x="1058230" y="4504229"/>
              <a:ext cx="1005840" cy="1005840"/>
              <a:chOff x="10234107" y="4858767"/>
              <a:chExt cx="914400" cy="914400"/>
            </a:xfrm>
          </p:grpSpPr>
          <p:sp>
            <p:nvSpPr>
              <p:cNvPr id="282" name="Rectangle: Rounded Corners 1913">
                <a:extLst>
                  <a:ext uri="{FF2B5EF4-FFF2-40B4-BE49-F238E27FC236}">
                    <a16:creationId xmlns:a16="http://schemas.microsoft.com/office/drawing/2014/main" id="{9E6BDE64-F1C0-C48B-A6CD-CD6440F4BE8F}"/>
                  </a:ext>
                </a:extLst>
              </p:cNvPr>
              <p:cNvSpPr/>
              <p:nvPr/>
            </p:nvSpPr>
            <p:spPr>
              <a:xfrm>
                <a:off x="10501815" y="4944998"/>
                <a:ext cx="457200" cy="745068"/>
              </a:xfrm>
              <a:prstGeom prst="roundRect">
                <a:avLst>
                  <a:gd name="adj" fmla="val 7003"/>
                </a:avLst>
              </a:prstGeom>
              <a:solidFill>
                <a:srgbClr val="8B0000"/>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83" name="Rectangle 282">
                <a:extLst>
                  <a:ext uri="{FF2B5EF4-FFF2-40B4-BE49-F238E27FC236}">
                    <a16:creationId xmlns:a16="http://schemas.microsoft.com/office/drawing/2014/main" id="{7A7F6604-6CB7-23BB-70CF-CB100A950731}"/>
                  </a:ext>
                </a:extLst>
              </p:cNvPr>
              <p:cNvSpPr/>
              <p:nvPr/>
            </p:nvSpPr>
            <p:spPr>
              <a:xfrm>
                <a:off x="10421805" y="4944998"/>
                <a:ext cx="80010" cy="745068"/>
              </a:xfrm>
              <a:prstGeom prst="rect">
                <a:avLst/>
              </a:prstGeom>
              <a:solidFill>
                <a:srgbClr val="C00000"/>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pic>
            <p:nvPicPr>
              <p:cNvPr id="284" name="Graphic 283" descr="Closed book outline">
                <a:extLst>
                  <a:ext uri="{FF2B5EF4-FFF2-40B4-BE49-F238E27FC236}">
                    <a16:creationId xmlns:a16="http://schemas.microsoft.com/office/drawing/2014/main" id="{83A956EE-841E-A5BE-1534-CBE4E3D6576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4107" y="4858767"/>
                <a:ext cx="914400" cy="914400"/>
              </a:xfrm>
              <a:prstGeom prst="rect">
                <a:avLst/>
              </a:prstGeom>
            </p:spPr>
          </p:pic>
          <p:sp>
            <p:nvSpPr>
              <p:cNvPr id="285" name="Rectangle 284">
                <a:extLst>
                  <a:ext uri="{FF2B5EF4-FFF2-40B4-BE49-F238E27FC236}">
                    <a16:creationId xmlns:a16="http://schemas.microsoft.com/office/drawing/2014/main" id="{33CD43D7-A86F-F6B5-675B-F61F2A09BF9E}"/>
                  </a:ext>
                </a:extLst>
              </p:cNvPr>
              <p:cNvSpPr/>
              <p:nvPr/>
            </p:nvSpPr>
            <p:spPr>
              <a:xfrm>
                <a:off x="10567436" y="5152608"/>
                <a:ext cx="323123" cy="236220"/>
              </a:xfrm>
              <a:prstGeom prst="rect">
                <a:avLst/>
              </a:prstGeom>
              <a:solidFill>
                <a:srgbClr val="8B0000"/>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86" name="TextBox 285">
                <a:extLst>
                  <a:ext uri="{FF2B5EF4-FFF2-40B4-BE49-F238E27FC236}">
                    <a16:creationId xmlns:a16="http://schemas.microsoft.com/office/drawing/2014/main" id="{8D988DFE-45A1-C022-D6D9-F43F950185C1}"/>
                  </a:ext>
                </a:extLst>
              </p:cNvPr>
              <p:cNvSpPr txBox="1"/>
              <p:nvPr/>
            </p:nvSpPr>
            <p:spPr>
              <a:xfrm>
                <a:off x="10436141" y="5123681"/>
                <a:ext cx="585711" cy="419695"/>
              </a:xfrm>
              <a:prstGeom prst="rect">
                <a:avLst/>
              </a:prstGeom>
              <a:noFill/>
            </p:spPr>
            <p:txBody>
              <a:bodyPr wrap="square" rtlCol="0">
                <a:spAutoFit/>
              </a:bodyPr>
              <a:lstStyle/>
              <a:p>
                <a:pPr algn="ctr">
                  <a:defRPr/>
                </a:pPr>
                <a:r>
                  <a:rPr lang="en-US" sz="2400" b="1" noProof="1">
                    <a:solidFill>
                      <a:prstClr val="white"/>
                    </a:solidFill>
                    <a:cs typeface="Arial"/>
                    <a:sym typeface="Arial"/>
                  </a:rPr>
                  <a:t>X</a:t>
                </a:r>
                <a:endParaRPr lang="en-US" sz="1100" b="1" noProof="1">
                  <a:solidFill>
                    <a:prstClr val="white"/>
                  </a:solidFill>
                  <a:cs typeface="Arial"/>
                  <a:sym typeface="Arial"/>
                </a:endParaRPr>
              </a:p>
            </p:txBody>
          </p:sp>
        </p:grpSp>
        <p:sp>
          <p:nvSpPr>
            <p:cNvPr id="281" name="TextBox 280">
              <a:extLst>
                <a:ext uri="{FF2B5EF4-FFF2-40B4-BE49-F238E27FC236}">
                  <a16:creationId xmlns:a16="http://schemas.microsoft.com/office/drawing/2014/main" id="{247A54F9-1578-CBFA-9B78-F612A57D3328}"/>
                </a:ext>
              </a:extLst>
            </p:cNvPr>
            <p:cNvSpPr txBox="1"/>
            <p:nvPr/>
          </p:nvSpPr>
          <p:spPr>
            <a:xfrm>
              <a:off x="934894" y="5395078"/>
              <a:ext cx="1301958" cy="338554"/>
            </a:xfrm>
            <a:prstGeom prst="rect">
              <a:avLst/>
            </a:prstGeom>
            <a:noFill/>
          </p:spPr>
          <p:txBody>
            <a:bodyPr wrap="none" rtlCol="0">
              <a:spAutoFit/>
            </a:bodyPr>
            <a:lstStyle/>
            <a:p>
              <a:pPr algn="ctr">
                <a:defRPr/>
              </a:pPr>
              <a:r>
                <a:rPr lang="en-US" sz="1600" noProof="1">
                  <a:solidFill>
                    <a:prstClr val="black"/>
                  </a:solidFill>
                  <a:latin typeface="Calibri" panose="020F0502020204030204" pitchFamily="34" charset="0"/>
                  <a:cs typeface="Calibri" panose="020F0502020204030204" pitchFamily="34" charset="0"/>
                  <a:sym typeface="Arial"/>
                </a:rPr>
                <a:t>Suspect Book</a:t>
              </a:r>
            </a:p>
          </p:txBody>
        </p:sp>
        <p:sp>
          <p:nvSpPr>
            <p:cNvPr id="288" name="Rectangle: Rounded Corners 34">
              <a:extLst>
                <a:ext uri="{FF2B5EF4-FFF2-40B4-BE49-F238E27FC236}">
                  <a16:creationId xmlns:a16="http://schemas.microsoft.com/office/drawing/2014/main" id="{0D35FECB-8CB8-5DEE-C35B-5AC07DE3E634}"/>
                </a:ext>
              </a:extLst>
            </p:cNvPr>
            <p:cNvSpPr/>
            <p:nvPr/>
          </p:nvSpPr>
          <p:spPr>
            <a:xfrm>
              <a:off x="2448119" y="4531223"/>
              <a:ext cx="2360589" cy="1115253"/>
            </a:xfrm>
            <a:prstGeom prst="roundRect">
              <a:avLst/>
            </a:prstGeom>
            <a:noFill/>
            <a:ln w="38100" cap="flat" cmpd="sng" algn="ctr">
              <a:solidFill>
                <a:sysClr val="windowText" lastClr="000000">
                  <a:lumMod val="50000"/>
                  <a:lumOff val="50000"/>
                </a:sysClr>
              </a:solidFill>
              <a:prstDash val="sysDash"/>
              <a:miter lim="800000"/>
            </a:ln>
            <a:effectLst/>
          </p:spPr>
          <p:txBody>
            <a:bodyPr rtlCol="0" anchor="ctr"/>
            <a:lstStyle/>
            <a:p>
              <a:pPr>
                <a:defRPr/>
              </a:pPr>
              <a:r>
                <a:rPr lang="en-US" sz="1600" noProof="1">
                  <a:solidFill>
                    <a:prstClr val="black">
                      <a:lumMod val="95000"/>
                      <a:lumOff val="5000"/>
                    </a:prstClr>
                  </a:solidFill>
                  <a:latin typeface="Calibri" panose="020F0502020204030204" pitchFamily="34" charset="0"/>
                  <a:cs typeface="Calibri" panose="020F0502020204030204" pitchFamily="34" charset="0"/>
                  <a:sym typeface="Arial"/>
                </a:rPr>
                <a:t>1. Extract Passages</a:t>
              </a:r>
            </a:p>
            <a:p>
              <a:pPr>
                <a:defRPr/>
              </a:pPr>
              <a:r>
                <a:rPr lang="en-US" sz="1600" noProof="1">
                  <a:solidFill>
                    <a:prstClr val="black">
                      <a:lumMod val="95000"/>
                      <a:lumOff val="5000"/>
                    </a:prstClr>
                  </a:solidFill>
                  <a:latin typeface="Calibri" panose="020F0502020204030204" pitchFamily="34" charset="0"/>
                  <a:cs typeface="Calibri" panose="020F0502020204030204" pitchFamily="34" charset="0"/>
                  <a:sym typeface="Arial"/>
                </a:rPr>
                <a:t>2. Generate Paraphrases</a:t>
              </a:r>
            </a:p>
            <a:p>
              <a:pPr>
                <a:defRPr/>
              </a:pPr>
              <a:r>
                <a:rPr lang="en-US" sz="1600" noProof="1">
                  <a:solidFill>
                    <a:prstClr val="black">
                      <a:lumMod val="95000"/>
                      <a:lumOff val="5000"/>
                    </a:prstClr>
                  </a:solidFill>
                  <a:latin typeface="Calibri" panose="020F0502020204030204" pitchFamily="34" charset="0"/>
                  <a:cs typeface="Calibri" panose="020F0502020204030204" pitchFamily="34" charset="0"/>
                  <a:sym typeface="Arial"/>
                </a:rPr>
                <a:t>3. Build QA Test Set</a:t>
              </a:r>
            </a:p>
            <a:p>
              <a:pPr>
                <a:defRPr/>
              </a:pPr>
              <a:r>
                <a:rPr lang="en-US" sz="1600" noProof="1">
                  <a:solidFill>
                    <a:prstClr val="black">
                      <a:lumMod val="95000"/>
                      <a:lumOff val="5000"/>
                    </a:prstClr>
                  </a:solidFill>
                  <a:latin typeface="Calibri" panose="020F0502020204030204" pitchFamily="34" charset="0"/>
                  <a:cs typeface="Calibri" panose="020F0502020204030204" pitchFamily="34" charset="0"/>
                  <a:sym typeface="Arial"/>
                </a:rPr>
                <a:t>4. Evaluate</a:t>
              </a:r>
            </a:p>
          </p:txBody>
        </p:sp>
        <p:cxnSp>
          <p:nvCxnSpPr>
            <p:cNvPr id="289" name="Straight Arrow Connector 288">
              <a:extLst>
                <a:ext uri="{FF2B5EF4-FFF2-40B4-BE49-F238E27FC236}">
                  <a16:creationId xmlns:a16="http://schemas.microsoft.com/office/drawing/2014/main" id="{7CB12FFD-4876-DC3D-E533-F05E02A297AA}"/>
                </a:ext>
              </a:extLst>
            </p:cNvPr>
            <p:cNvCxnSpPr>
              <a:cxnSpLocks/>
            </p:cNvCxnSpPr>
            <p:nvPr/>
          </p:nvCxnSpPr>
          <p:spPr>
            <a:xfrm>
              <a:off x="2014296" y="4982488"/>
              <a:ext cx="391712" cy="0"/>
            </a:xfrm>
            <a:prstGeom prst="straightConnector1">
              <a:avLst/>
            </a:prstGeom>
            <a:noFill/>
            <a:ln w="28575" cap="flat" cmpd="sng" algn="ctr">
              <a:solidFill>
                <a:srgbClr val="E8E8E8">
                  <a:lumMod val="10000"/>
                </a:srgbClr>
              </a:solidFill>
              <a:prstDash val="solid"/>
              <a:miter lim="800000"/>
              <a:tailEnd type="triangle"/>
            </a:ln>
            <a:effectLst/>
          </p:spPr>
        </p:cxnSp>
        <p:grpSp>
          <p:nvGrpSpPr>
            <p:cNvPr id="291" name="Group 290">
              <a:extLst>
                <a:ext uri="{FF2B5EF4-FFF2-40B4-BE49-F238E27FC236}">
                  <a16:creationId xmlns:a16="http://schemas.microsoft.com/office/drawing/2014/main" id="{DE19710A-CC2E-F648-8B09-F31DDB64758B}"/>
                </a:ext>
              </a:extLst>
            </p:cNvPr>
            <p:cNvGrpSpPr/>
            <p:nvPr/>
          </p:nvGrpSpPr>
          <p:grpSpPr>
            <a:xfrm>
              <a:off x="8909330" y="4521987"/>
              <a:ext cx="2313538" cy="1227930"/>
              <a:chOff x="8909330" y="4225419"/>
              <a:chExt cx="2313538" cy="1227930"/>
            </a:xfrm>
          </p:grpSpPr>
          <mc:AlternateContent xmlns:mc="http://schemas.openxmlformats.org/markup-compatibility/2006" xmlns:a14="http://schemas.microsoft.com/office/drawing/2010/main">
            <mc:Choice Requires="a14">
              <p:sp>
                <p:nvSpPr>
                  <p:cNvPr id="293" name="TextBox 292">
                    <a:extLst>
                      <a:ext uri="{FF2B5EF4-FFF2-40B4-BE49-F238E27FC236}">
                        <a16:creationId xmlns:a16="http://schemas.microsoft.com/office/drawing/2014/main" id="{B0C00BD9-4966-2F2E-F70E-6EC31E14353E}"/>
                      </a:ext>
                    </a:extLst>
                  </p:cNvPr>
                  <p:cNvSpPr txBox="1"/>
                  <p:nvPr/>
                </p:nvSpPr>
                <p:spPr>
                  <a:xfrm>
                    <a:off x="9513418" y="4225419"/>
                    <a:ext cx="1031373" cy="369332"/>
                  </a:xfrm>
                  <a:prstGeom prst="rect">
                    <a:avLst/>
                  </a:prstGeom>
                  <a:noFill/>
                </p:spPr>
                <p:txBody>
                  <a:bodyPr wrap="none" rtlCol="0">
                    <a:spAutoFit/>
                  </a:bodyPr>
                  <a:lstStyle/>
                  <a:p>
                    <a:pPr>
                      <a:defRPr/>
                    </a:pPr>
                    <a:r>
                      <a:rPr lang="en-US" noProof="1">
                        <a:solidFill>
                          <a:prstClr val="black"/>
                        </a:solidFill>
                        <a:cs typeface="Arial"/>
                        <a:sym typeface="Arial"/>
                      </a:rPr>
                      <a:t>Large </a:t>
                    </a:r>
                    <a14:m>
                      <m:oMath xmlns:m="http://schemas.openxmlformats.org/officeDocument/2006/math">
                        <m:r>
                          <m:rPr>
                            <m:sty m:val="p"/>
                          </m:rPr>
                          <a:rPr lang="en-US" noProof="1" dirty="0">
                            <a:solidFill>
                              <a:prstClr val="black"/>
                            </a:solidFill>
                            <a:latin typeface="Cambria Math" panose="02040503050406030204" pitchFamily="18" charset="0"/>
                            <a:sym typeface="Arial"/>
                          </a:rPr>
                          <m:t>Δ</m:t>
                        </m:r>
                      </m:oMath>
                    </a14:m>
                    <a:r>
                      <a:rPr lang="en-US" noProof="1">
                        <a:solidFill>
                          <a:prstClr val="black"/>
                        </a:solidFill>
                        <a:cs typeface="Arial"/>
                        <a:sym typeface="Arial"/>
                      </a:rPr>
                      <a:t>?</a:t>
                    </a:r>
                  </a:p>
                </p:txBody>
              </p:sp>
            </mc:Choice>
            <mc:Fallback xmlns="">
              <p:sp>
                <p:nvSpPr>
                  <p:cNvPr id="293" name="TextBox 292">
                    <a:extLst>
                      <a:ext uri="{FF2B5EF4-FFF2-40B4-BE49-F238E27FC236}">
                        <a16:creationId xmlns:a16="http://schemas.microsoft.com/office/drawing/2014/main" id="{B0C00BD9-4966-2F2E-F70E-6EC31E14353E}"/>
                      </a:ext>
                    </a:extLst>
                  </p:cNvPr>
                  <p:cNvSpPr txBox="1">
                    <a:spLocks noRot="1" noChangeAspect="1" noMove="1" noResize="1" noEditPoints="1" noAdjustHandles="1" noChangeArrowheads="1" noChangeShapeType="1" noTextEdit="1"/>
                  </p:cNvSpPr>
                  <p:nvPr/>
                </p:nvSpPr>
                <p:spPr>
                  <a:xfrm>
                    <a:off x="9513418" y="4225419"/>
                    <a:ext cx="1031373" cy="369332"/>
                  </a:xfrm>
                  <a:prstGeom prst="rect">
                    <a:avLst/>
                  </a:prstGeom>
                  <a:blipFill>
                    <a:blip r:embed="rId7"/>
                    <a:stretch>
                      <a:fillRect l="-6098" t="-10345" r="-3659" b="-31034"/>
                    </a:stretch>
                  </a:blipFill>
                </p:spPr>
                <p:txBody>
                  <a:bodyPr/>
                  <a:lstStyle/>
                  <a:p>
                    <a:r>
                      <a:rPr lang="en-US">
                        <a:noFill/>
                      </a:rPr>
                      <a:t> </a:t>
                    </a:r>
                  </a:p>
                </p:txBody>
              </p:sp>
            </mc:Fallback>
          </mc:AlternateContent>
          <p:sp>
            <p:nvSpPr>
              <p:cNvPr id="294" name="TextBox 293">
                <a:extLst>
                  <a:ext uri="{FF2B5EF4-FFF2-40B4-BE49-F238E27FC236}">
                    <a16:creationId xmlns:a16="http://schemas.microsoft.com/office/drawing/2014/main" id="{DBD16A32-DFCC-405E-CB9D-AD80BCEF9E80}"/>
                  </a:ext>
                </a:extLst>
              </p:cNvPr>
              <p:cNvSpPr txBox="1"/>
              <p:nvPr/>
            </p:nvSpPr>
            <p:spPr>
              <a:xfrm>
                <a:off x="8960191" y="4807018"/>
                <a:ext cx="2137829" cy="646331"/>
              </a:xfrm>
              <a:prstGeom prst="rect">
                <a:avLst/>
              </a:prstGeom>
              <a:noFill/>
            </p:spPr>
            <p:txBody>
              <a:bodyPr wrap="none" rtlCol="0">
                <a:spAutoFit/>
              </a:bodyPr>
              <a:lstStyle/>
              <a:p>
                <a:pPr algn="ctr">
                  <a:defRPr/>
                </a:pPr>
                <a:r>
                  <a:rPr lang="en-US" b="1" noProof="1">
                    <a:solidFill>
                      <a:prstClr val="black"/>
                    </a:solidFill>
                    <a:cs typeface="Arial"/>
                    <a:sym typeface="Arial"/>
                  </a:rPr>
                  <a:t>Suspect Book was </a:t>
                </a:r>
              </a:p>
              <a:p>
                <a:pPr algn="ctr">
                  <a:defRPr/>
                </a:pPr>
                <a:r>
                  <a:rPr lang="en-US" b="1" noProof="1">
                    <a:solidFill>
                      <a:prstClr val="black"/>
                    </a:solidFill>
                    <a:cs typeface="Arial"/>
                    <a:sym typeface="Arial"/>
                  </a:rPr>
                  <a:t>In Pretraining Data</a:t>
                </a:r>
              </a:p>
            </p:txBody>
          </p:sp>
          <p:cxnSp>
            <p:nvCxnSpPr>
              <p:cNvPr id="295" name="Straight Arrow Connector 294">
                <a:extLst>
                  <a:ext uri="{FF2B5EF4-FFF2-40B4-BE49-F238E27FC236}">
                    <a16:creationId xmlns:a16="http://schemas.microsoft.com/office/drawing/2014/main" id="{4DE6675C-ED97-EA03-3C94-A70C7B885030}"/>
                  </a:ext>
                </a:extLst>
              </p:cNvPr>
              <p:cNvCxnSpPr>
                <a:cxnSpLocks/>
              </p:cNvCxnSpPr>
              <p:nvPr/>
            </p:nvCxnSpPr>
            <p:spPr>
              <a:xfrm>
                <a:off x="10029105" y="4572977"/>
                <a:ext cx="0" cy="262371"/>
              </a:xfrm>
              <a:prstGeom prst="straightConnector1">
                <a:avLst/>
              </a:prstGeom>
              <a:noFill/>
              <a:ln w="19050" cap="flat" cmpd="sng" algn="ctr">
                <a:solidFill>
                  <a:srgbClr val="171717"/>
                </a:solidFill>
                <a:prstDash val="solid"/>
                <a:miter lim="800000"/>
                <a:tailEnd type="triangle"/>
              </a:ln>
              <a:effectLst/>
            </p:spPr>
          </p:cxnSp>
          <p:sp>
            <p:nvSpPr>
              <p:cNvPr id="296" name="Rectangle: Rounded Corners 1440">
                <a:extLst>
                  <a:ext uri="{FF2B5EF4-FFF2-40B4-BE49-F238E27FC236}">
                    <a16:creationId xmlns:a16="http://schemas.microsoft.com/office/drawing/2014/main" id="{60FBE2F8-6365-0878-5087-097941DD55AC}"/>
                  </a:ext>
                </a:extLst>
              </p:cNvPr>
              <p:cNvSpPr/>
              <p:nvPr/>
            </p:nvSpPr>
            <p:spPr>
              <a:xfrm>
                <a:off x="8909330" y="4229217"/>
                <a:ext cx="2313538" cy="1217068"/>
              </a:xfrm>
              <a:prstGeom prst="roundRect">
                <a:avLst/>
              </a:prstGeom>
              <a:noFill/>
              <a:ln w="38100" cap="flat" cmpd="sng" algn="ctr">
                <a:solidFill>
                  <a:sysClr val="windowText" lastClr="000000">
                    <a:lumMod val="50000"/>
                    <a:lumOff val="50000"/>
                  </a:sysClr>
                </a:solidFill>
                <a:prstDash val="sysDash"/>
                <a:miter lim="800000"/>
              </a:ln>
              <a:effectLst/>
            </p:spPr>
            <p:txBody>
              <a:bodyPr rtlCol="0" anchor="ctr"/>
              <a:lstStyle/>
              <a:p>
                <a:pPr>
                  <a:defRPr/>
                </a:pPr>
                <a:endParaRPr lang="en-US" sz="1600" noProof="1">
                  <a:solidFill>
                    <a:prstClr val="black">
                      <a:lumMod val="95000"/>
                      <a:lumOff val="5000"/>
                    </a:prstClr>
                  </a:solidFill>
                  <a:latin typeface="Calibri" panose="020F0502020204030204" pitchFamily="34" charset="0"/>
                  <a:cs typeface="Calibri" panose="020F0502020204030204" pitchFamily="34" charset="0"/>
                  <a:sym typeface="Arial"/>
                </a:endParaRPr>
              </a:p>
            </p:txBody>
          </p:sp>
        </p:grpSp>
        <p:cxnSp>
          <p:nvCxnSpPr>
            <p:cNvPr id="292" name="Straight Arrow Connector 291">
              <a:extLst>
                <a:ext uri="{FF2B5EF4-FFF2-40B4-BE49-F238E27FC236}">
                  <a16:creationId xmlns:a16="http://schemas.microsoft.com/office/drawing/2014/main" id="{57AD8A74-C330-699A-775E-129F66496042}"/>
                </a:ext>
              </a:extLst>
            </p:cNvPr>
            <p:cNvCxnSpPr>
              <a:cxnSpLocks/>
            </p:cNvCxnSpPr>
            <p:nvPr/>
          </p:nvCxnSpPr>
          <p:spPr>
            <a:xfrm>
              <a:off x="8622000" y="4982488"/>
              <a:ext cx="221112" cy="0"/>
            </a:xfrm>
            <a:prstGeom prst="straightConnector1">
              <a:avLst/>
            </a:prstGeom>
            <a:noFill/>
            <a:ln w="28575" cap="flat" cmpd="sng" algn="ctr">
              <a:solidFill>
                <a:srgbClr val="E8E8E8">
                  <a:lumMod val="10000"/>
                </a:srgbClr>
              </a:solidFill>
              <a:prstDash val="solid"/>
              <a:miter lim="800000"/>
              <a:tailEnd type="triangle"/>
            </a:ln>
            <a:effectLst/>
          </p:spPr>
        </p:cxnSp>
        <p:cxnSp>
          <p:nvCxnSpPr>
            <p:cNvPr id="298" name="Straight Arrow Connector 297">
              <a:extLst>
                <a:ext uri="{FF2B5EF4-FFF2-40B4-BE49-F238E27FC236}">
                  <a16:creationId xmlns:a16="http://schemas.microsoft.com/office/drawing/2014/main" id="{06746298-BF36-CD83-D799-91F637568C8B}"/>
                </a:ext>
              </a:extLst>
            </p:cNvPr>
            <p:cNvCxnSpPr>
              <a:cxnSpLocks/>
            </p:cNvCxnSpPr>
            <p:nvPr/>
          </p:nvCxnSpPr>
          <p:spPr>
            <a:xfrm>
              <a:off x="2078951" y="2869204"/>
              <a:ext cx="391712" cy="0"/>
            </a:xfrm>
            <a:prstGeom prst="straightConnector1">
              <a:avLst/>
            </a:prstGeom>
            <a:noFill/>
            <a:ln w="28575" cap="flat" cmpd="sng" algn="ctr">
              <a:solidFill>
                <a:srgbClr val="E8E8E8">
                  <a:lumMod val="10000"/>
                </a:srgbClr>
              </a:solidFill>
              <a:prstDash val="solid"/>
              <a:miter lim="800000"/>
              <a:tailEnd type="triangle"/>
            </a:ln>
            <a:effectLst/>
          </p:spPr>
        </p:cxnSp>
        <p:grpSp>
          <p:nvGrpSpPr>
            <p:cNvPr id="299" name="Group 298">
              <a:extLst>
                <a:ext uri="{FF2B5EF4-FFF2-40B4-BE49-F238E27FC236}">
                  <a16:creationId xmlns:a16="http://schemas.microsoft.com/office/drawing/2014/main" id="{6FC6760B-0B52-6C56-D53E-C6B6713BE6C8}"/>
                </a:ext>
              </a:extLst>
            </p:cNvPr>
            <p:cNvGrpSpPr/>
            <p:nvPr/>
          </p:nvGrpSpPr>
          <p:grpSpPr>
            <a:xfrm>
              <a:off x="2501949" y="2924755"/>
              <a:ext cx="859444" cy="859444"/>
              <a:chOff x="3548623" y="1493520"/>
              <a:chExt cx="859444" cy="859444"/>
            </a:xfrm>
          </p:grpSpPr>
          <p:grpSp>
            <p:nvGrpSpPr>
              <p:cNvPr id="325" name="Group 324">
                <a:extLst>
                  <a:ext uri="{FF2B5EF4-FFF2-40B4-BE49-F238E27FC236}">
                    <a16:creationId xmlns:a16="http://schemas.microsoft.com/office/drawing/2014/main" id="{F703FFD7-5891-4A0E-9BD5-8013620AAE15}"/>
                  </a:ext>
                </a:extLst>
              </p:cNvPr>
              <p:cNvGrpSpPr/>
              <p:nvPr/>
            </p:nvGrpSpPr>
            <p:grpSpPr>
              <a:xfrm>
                <a:off x="3716020" y="1579182"/>
                <a:ext cx="505460" cy="668718"/>
                <a:chOff x="3716020" y="1579182"/>
                <a:chExt cx="505460" cy="668718"/>
              </a:xfrm>
            </p:grpSpPr>
            <p:sp>
              <p:nvSpPr>
                <p:cNvPr id="327" name="Rectangle 326">
                  <a:extLst>
                    <a:ext uri="{FF2B5EF4-FFF2-40B4-BE49-F238E27FC236}">
                      <a16:creationId xmlns:a16="http://schemas.microsoft.com/office/drawing/2014/main" id="{CA34A7B0-15D6-24CF-C03D-2CE92F3467FC}"/>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28" name="Rectangle 327">
                  <a:extLst>
                    <a:ext uri="{FF2B5EF4-FFF2-40B4-BE49-F238E27FC236}">
                      <a16:creationId xmlns:a16="http://schemas.microsoft.com/office/drawing/2014/main" id="{33553BDA-ACA6-4509-FFC9-1B35B8794D1A}"/>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29" name="Rectangle 328">
                  <a:extLst>
                    <a:ext uri="{FF2B5EF4-FFF2-40B4-BE49-F238E27FC236}">
                      <a16:creationId xmlns:a16="http://schemas.microsoft.com/office/drawing/2014/main" id="{86FCFAB3-E68C-65A4-9067-B9CC06BA8750}"/>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326" name="Graphic 325" descr="Document with solid fill">
                <a:extLst>
                  <a:ext uri="{FF2B5EF4-FFF2-40B4-BE49-F238E27FC236}">
                    <a16:creationId xmlns:a16="http://schemas.microsoft.com/office/drawing/2014/main" id="{58A29DB7-77D9-0A2B-12A9-F2EF93F00A2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48623" y="1493520"/>
                <a:ext cx="859444" cy="859444"/>
              </a:xfrm>
              <a:prstGeom prst="rect">
                <a:avLst/>
              </a:prstGeom>
            </p:spPr>
          </p:pic>
        </p:grpSp>
        <p:grpSp>
          <p:nvGrpSpPr>
            <p:cNvPr id="300" name="Group 299">
              <a:extLst>
                <a:ext uri="{FF2B5EF4-FFF2-40B4-BE49-F238E27FC236}">
                  <a16:creationId xmlns:a16="http://schemas.microsoft.com/office/drawing/2014/main" id="{64605C2B-F508-2A96-CA3F-54D2FEA6323B}"/>
                </a:ext>
              </a:extLst>
            </p:cNvPr>
            <p:cNvGrpSpPr/>
            <p:nvPr/>
          </p:nvGrpSpPr>
          <p:grpSpPr>
            <a:xfrm>
              <a:off x="2626626" y="2860793"/>
              <a:ext cx="859444" cy="859444"/>
              <a:chOff x="3548623" y="1493520"/>
              <a:chExt cx="859444" cy="859444"/>
            </a:xfrm>
          </p:grpSpPr>
          <p:grpSp>
            <p:nvGrpSpPr>
              <p:cNvPr id="320" name="Group 319">
                <a:extLst>
                  <a:ext uri="{FF2B5EF4-FFF2-40B4-BE49-F238E27FC236}">
                    <a16:creationId xmlns:a16="http://schemas.microsoft.com/office/drawing/2014/main" id="{AAB84074-318C-3639-5838-C516E6C6AEC8}"/>
                  </a:ext>
                </a:extLst>
              </p:cNvPr>
              <p:cNvGrpSpPr/>
              <p:nvPr/>
            </p:nvGrpSpPr>
            <p:grpSpPr>
              <a:xfrm>
                <a:off x="3716020" y="1579182"/>
                <a:ext cx="505460" cy="668718"/>
                <a:chOff x="3716020" y="1579182"/>
                <a:chExt cx="505460" cy="668718"/>
              </a:xfrm>
            </p:grpSpPr>
            <p:sp>
              <p:nvSpPr>
                <p:cNvPr id="322" name="Rectangle 321">
                  <a:extLst>
                    <a:ext uri="{FF2B5EF4-FFF2-40B4-BE49-F238E27FC236}">
                      <a16:creationId xmlns:a16="http://schemas.microsoft.com/office/drawing/2014/main" id="{50959F2C-7F12-9699-5E4A-0D36065422C0}"/>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23" name="Rectangle 322">
                  <a:extLst>
                    <a:ext uri="{FF2B5EF4-FFF2-40B4-BE49-F238E27FC236}">
                      <a16:creationId xmlns:a16="http://schemas.microsoft.com/office/drawing/2014/main" id="{FE8B759F-417B-2A39-539B-402A2BACBEDD}"/>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24" name="Rectangle 323">
                  <a:extLst>
                    <a:ext uri="{FF2B5EF4-FFF2-40B4-BE49-F238E27FC236}">
                      <a16:creationId xmlns:a16="http://schemas.microsoft.com/office/drawing/2014/main" id="{0B8482DF-5EF2-0907-B068-C0E3E6611667}"/>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321" name="Graphic 320" descr="Document with solid fill">
                <a:extLst>
                  <a:ext uri="{FF2B5EF4-FFF2-40B4-BE49-F238E27FC236}">
                    <a16:creationId xmlns:a16="http://schemas.microsoft.com/office/drawing/2014/main" id="{2A06B4A9-4A5A-4DC5-721A-1DF683EF5BF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48623" y="1493520"/>
                <a:ext cx="859444" cy="859444"/>
              </a:xfrm>
              <a:prstGeom prst="rect">
                <a:avLst/>
              </a:prstGeom>
            </p:spPr>
          </p:pic>
        </p:grpSp>
        <p:grpSp>
          <p:nvGrpSpPr>
            <p:cNvPr id="301" name="Group 300">
              <a:extLst>
                <a:ext uri="{FF2B5EF4-FFF2-40B4-BE49-F238E27FC236}">
                  <a16:creationId xmlns:a16="http://schemas.microsoft.com/office/drawing/2014/main" id="{74D39F9E-F4F2-201B-B28C-1BD11B3779EF}"/>
                </a:ext>
              </a:extLst>
            </p:cNvPr>
            <p:cNvGrpSpPr/>
            <p:nvPr/>
          </p:nvGrpSpPr>
          <p:grpSpPr>
            <a:xfrm>
              <a:off x="2754679" y="2796831"/>
              <a:ext cx="859444" cy="859444"/>
              <a:chOff x="3548623" y="1493520"/>
              <a:chExt cx="859444" cy="859444"/>
            </a:xfrm>
          </p:grpSpPr>
          <p:grpSp>
            <p:nvGrpSpPr>
              <p:cNvPr id="315" name="Group 314">
                <a:extLst>
                  <a:ext uri="{FF2B5EF4-FFF2-40B4-BE49-F238E27FC236}">
                    <a16:creationId xmlns:a16="http://schemas.microsoft.com/office/drawing/2014/main" id="{D7CE860E-F16A-3E26-C2CE-A4FBE4F05BED}"/>
                  </a:ext>
                </a:extLst>
              </p:cNvPr>
              <p:cNvGrpSpPr/>
              <p:nvPr/>
            </p:nvGrpSpPr>
            <p:grpSpPr>
              <a:xfrm>
                <a:off x="3716020" y="1579182"/>
                <a:ext cx="505460" cy="668718"/>
                <a:chOff x="3716020" y="1579182"/>
                <a:chExt cx="505460" cy="668718"/>
              </a:xfrm>
            </p:grpSpPr>
            <p:sp>
              <p:nvSpPr>
                <p:cNvPr id="317" name="Rectangle 316">
                  <a:extLst>
                    <a:ext uri="{FF2B5EF4-FFF2-40B4-BE49-F238E27FC236}">
                      <a16:creationId xmlns:a16="http://schemas.microsoft.com/office/drawing/2014/main" id="{5B34E59C-8497-7E0A-231F-477274EE1D06}"/>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18" name="Rectangle 317">
                  <a:extLst>
                    <a:ext uri="{FF2B5EF4-FFF2-40B4-BE49-F238E27FC236}">
                      <a16:creationId xmlns:a16="http://schemas.microsoft.com/office/drawing/2014/main" id="{395D38F9-E4AF-AD06-E094-62F2A6733EFA}"/>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19" name="Rectangle 318">
                  <a:extLst>
                    <a:ext uri="{FF2B5EF4-FFF2-40B4-BE49-F238E27FC236}">
                      <a16:creationId xmlns:a16="http://schemas.microsoft.com/office/drawing/2014/main" id="{578139F5-F1B9-57D8-2122-435DDB6AFFA3}"/>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316" name="Graphic 315" descr="Document with solid fill">
                <a:extLst>
                  <a:ext uri="{FF2B5EF4-FFF2-40B4-BE49-F238E27FC236}">
                    <a16:creationId xmlns:a16="http://schemas.microsoft.com/office/drawing/2014/main" id="{05A39CB1-BEDD-F9B4-CB42-97E7576D4AE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48623" y="1493520"/>
                <a:ext cx="859444" cy="859444"/>
              </a:xfrm>
              <a:prstGeom prst="rect">
                <a:avLst/>
              </a:prstGeom>
            </p:spPr>
          </p:pic>
        </p:grpSp>
        <p:grpSp>
          <p:nvGrpSpPr>
            <p:cNvPr id="302" name="Group 301">
              <a:extLst>
                <a:ext uri="{FF2B5EF4-FFF2-40B4-BE49-F238E27FC236}">
                  <a16:creationId xmlns:a16="http://schemas.microsoft.com/office/drawing/2014/main" id="{08B4BEE0-FB0F-966A-7C52-89841191B2F3}"/>
                </a:ext>
              </a:extLst>
            </p:cNvPr>
            <p:cNvGrpSpPr/>
            <p:nvPr/>
          </p:nvGrpSpPr>
          <p:grpSpPr>
            <a:xfrm>
              <a:off x="2814182" y="1993103"/>
              <a:ext cx="505460" cy="672263"/>
              <a:chOff x="3716020" y="1579182"/>
              <a:chExt cx="505460" cy="668718"/>
            </a:xfrm>
          </p:grpSpPr>
          <p:sp>
            <p:nvSpPr>
              <p:cNvPr id="312" name="Rectangle 311">
                <a:extLst>
                  <a:ext uri="{FF2B5EF4-FFF2-40B4-BE49-F238E27FC236}">
                    <a16:creationId xmlns:a16="http://schemas.microsoft.com/office/drawing/2014/main" id="{96289CC4-F691-3C58-5A36-7BA3459E3EA0}"/>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13" name="Rectangle 312">
                <a:extLst>
                  <a:ext uri="{FF2B5EF4-FFF2-40B4-BE49-F238E27FC236}">
                    <a16:creationId xmlns:a16="http://schemas.microsoft.com/office/drawing/2014/main" id="{A5215002-425B-0381-CD52-CBE1B65D9E92}"/>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14" name="Rectangle 313">
                <a:extLst>
                  <a:ext uri="{FF2B5EF4-FFF2-40B4-BE49-F238E27FC236}">
                    <a16:creationId xmlns:a16="http://schemas.microsoft.com/office/drawing/2014/main" id="{ED3573B1-5B9B-3C41-2EE8-F8B4AF2ABC79}"/>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303" name="Graphic 302" descr="Document with solid fill">
              <a:extLst>
                <a:ext uri="{FF2B5EF4-FFF2-40B4-BE49-F238E27FC236}">
                  <a16:creationId xmlns:a16="http://schemas.microsoft.com/office/drawing/2014/main" id="{2150F55B-1EB8-FC3F-A404-E49D0C6EFDE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46785" y="1906987"/>
              <a:ext cx="859444" cy="864000"/>
            </a:xfrm>
            <a:prstGeom prst="rect">
              <a:avLst/>
            </a:prstGeom>
          </p:spPr>
        </p:pic>
        <p:sp>
          <p:nvSpPr>
            <p:cNvPr id="304" name="Rectangle: Rounded Corners 1023">
              <a:extLst>
                <a:ext uri="{FF2B5EF4-FFF2-40B4-BE49-F238E27FC236}">
                  <a16:creationId xmlns:a16="http://schemas.microsoft.com/office/drawing/2014/main" id="{F4FA6C01-4719-699C-E3F9-9F2E7C547AF1}"/>
                </a:ext>
              </a:extLst>
            </p:cNvPr>
            <p:cNvSpPr/>
            <p:nvPr/>
          </p:nvSpPr>
          <p:spPr>
            <a:xfrm>
              <a:off x="2520468" y="1891499"/>
              <a:ext cx="3355299" cy="2064668"/>
            </a:xfrm>
            <a:prstGeom prst="roundRect">
              <a:avLst/>
            </a:prstGeom>
            <a:noFill/>
            <a:ln w="38100" cap="flat" cmpd="sng" algn="ctr">
              <a:solidFill>
                <a:sysClr val="windowText" lastClr="000000">
                  <a:lumMod val="50000"/>
                  <a:lumOff val="50000"/>
                </a:sysClr>
              </a:solidFill>
              <a:prstDash val="sysDash"/>
              <a:miter lim="800000"/>
            </a:ln>
            <a:effectLst/>
          </p:spPr>
          <p:txBody>
            <a:bodyPr rtlCol="0" anchor="ctr"/>
            <a:lstStyle/>
            <a:p>
              <a:pPr algn="ctr">
                <a:defRPr/>
              </a:pPr>
              <a:endParaRPr lang="en-US" noProof="1">
                <a:solidFill>
                  <a:prstClr val="white"/>
                </a:solidFill>
                <a:cs typeface="Arial"/>
                <a:sym typeface="Arial"/>
              </a:endParaRPr>
            </a:p>
          </p:txBody>
        </p:sp>
        <p:sp>
          <p:nvSpPr>
            <p:cNvPr id="305" name="TextBox 304">
              <a:extLst>
                <a:ext uri="{FF2B5EF4-FFF2-40B4-BE49-F238E27FC236}">
                  <a16:creationId xmlns:a16="http://schemas.microsoft.com/office/drawing/2014/main" id="{F85FFF13-F22F-D4DA-9053-7D58DF0EC906}"/>
                </a:ext>
              </a:extLst>
            </p:cNvPr>
            <p:cNvSpPr txBox="1"/>
            <p:nvPr/>
          </p:nvSpPr>
          <p:spPr>
            <a:xfrm>
              <a:off x="2434508" y="1505692"/>
              <a:ext cx="3194715" cy="338554"/>
            </a:xfrm>
            <a:prstGeom prst="rect">
              <a:avLst/>
            </a:prstGeom>
            <a:noFill/>
          </p:spPr>
          <p:txBody>
            <a:bodyPr wrap="square" rtlCol="0">
              <a:spAutoFit/>
            </a:bodyPr>
            <a:lstStyle/>
            <a:p>
              <a:pPr>
                <a:defRPr/>
              </a:pPr>
              <a:r>
                <a:rPr lang="en-US" sz="1600" b="1" noProof="1">
                  <a:solidFill>
                    <a:prstClr val="black"/>
                  </a:solidFill>
                  <a:latin typeface="Calibri" panose="020F0502020204030204" pitchFamily="34" charset="0"/>
                  <a:cs typeface="Calibri" panose="020F0502020204030204" pitchFamily="34" charset="0"/>
                  <a:sym typeface="Arial"/>
                </a:rPr>
                <a:t>Paraphrase </a:t>
              </a:r>
              <a:r>
                <a:rPr lang="en-US" sz="1600" noProof="1">
                  <a:solidFill>
                    <a:prstClr val="black"/>
                  </a:solidFill>
                  <a:latin typeface="Calibri" panose="020F0502020204030204" pitchFamily="34" charset="0"/>
                  <a:cs typeface="Calibri" panose="020F0502020204030204" pitchFamily="34" charset="0"/>
                  <a:sym typeface="Arial"/>
                </a:rPr>
                <a:t>Generation with</a:t>
              </a:r>
              <a:r>
                <a:rPr lang="en-US" sz="1600" b="1" noProof="1">
                  <a:solidFill>
                    <a:prstClr val="black"/>
                  </a:solidFill>
                  <a:latin typeface="Calibri" panose="020F0502020204030204" pitchFamily="34" charset="0"/>
                  <a:cs typeface="Calibri" panose="020F0502020204030204" pitchFamily="34" charset="0"/>
                  <a:sym typeface="Arial"/>
                </a:rPr>
                <a:t> </a:t>
              </a:r>
              <a:r>
                <a:rPr lang="en-US" sz="1600" noProof="1">
                  <a:solidFill>
                    <a:prstClr val="black"/>
                  </a:solidFill>
                  <a:latin typeface="Calibri" panose="020F0502020204030204" pitchFamily="34" charset="0"/>
                  <a:cs typeface="Calibri" panose="020F0502020204030204" pitchFamily="34" charset="0"/>
                  <a:sym typeface="Arial"/>
                </a:rPr>
                <a:t>Claude</a:t>
              </a:r>
            </a:p>
          </p:txBody>
        </p:sp>
        <p:sp>
          <p:nvSpPr>
            <p:cNvPr id="306" name="Rectangle: Rounded Corners 23">
              <a:extLst>
                <a:ext uri="{FF2B5EF4-FFF2-40B4-BE49-F238E27FC236}">
                  <a16:creationId xmlns:a16="http://schemas.microsoft.com/office/drawing/2014/main" id="{339E7FF7-E2AE-AF96-536D-7B70EE2ADDF4}"/>
                </a:ext>
              </a:extLst>
            </p:cNvPr>
            <p:cNvSpPr/>
            <p:nvPr/>
          </p:nvSpPr>
          <p:spPr>
            <a:xfrm>
              <a:off x="5482011" y="1767505"/>
              <a:ext cx="487763" cy="487763"/>
            </a:xfrm>
            <a:prstGeom prst="roundRect">
              <a:avLst/>
            </a:prstGeom>
            <a:solidFill>
              <a:srgbClr val="D4A27F"/>
            </a:solidFill>
            <a:ln w="19050" cap="flat" cmpd="sng" algn="ctr">
              <a:solidFill>
                <a:srgbClr val="E8E8E8">
                  <a:lumMod val="10000"/>
                </a:srgbClr>
              </a:solidFill>
              <a:prstDash val="solid"/>
              <a:miter lim="800000"/>
            </a:ln>
            <a:effectLst/>
          </p:spPr>
          <p:txBody>
            <a:bodyPr rtlCol="0" anchor="ctr"/>
            <a:lstStyle/>
            <a:p>
              <a:pPr algn="ctr">
                <a:defRPr/>
              </a:pPr>
              <a:endParaRPr lang="en-US" noProof="1">
                <a:solidFill>
                  <a:prstClr val="white"/>
                </a:solidFill>
                <a:cs typeface="Arial"/>
                <a:sym typeface="Arial"/>
              </a:endParaRPr>
            </a:p>
          </p:txBody>
        </p:sp>
        <p:grpSp>
          <p:nvGrpSpPr>
            <p:cNvPr id="307" name="Group 306">
              <a:extLst>
                <a:ext uri="{FF2B5EF4-FFF2-40B4-BE49-F238E27FC236}">
                  <a16:creationId xmlns:a16="http://schemas.microsoft.com/office/drawing/2014/main" id="{3D040EE8-EE00-45C7-1BF2-01E9B1B7299E}"/>
                </a:ext>
              </a:extLst>
            </p:cNvPr>
            <p:cNvGrpSpPr/>
            <p:nvPr/>
          </p:nvGrpSpPr>
          <p:grpSpPr>
            <a:xfrm>
              <a:off x="5490726" y="1838278"/>
              <a:ext cx="470335" cy="346217"/>
              <a:chOff x="3454400" y="4542761"/>
              <a:chExt cx="1488067" cy="1095376"/>
            </a:xfrm>
          </p:grpSpPr>
          <p:pic>
            <p:nvPicPr>
              <p:cNvPr id="310" name="Graphic 309">
                <a:extLst>
                  <a:ext uri="{FF2B5EF4-FFF2-40B4-BE49-F238E27FC236}">
                    <a16:creationId xmlns:a16="http://schemas.microsoft.com/office/drawing/2014/main" id="{E69FD0B5-9D7B-33A2-E307-A7D38AD97C80}"/>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82481" r="10512"/>
              <a:stretch/>
            </p:blipFill>
            <p:spPr>
              <a:xfrm>
                <a:off x="4258976" y="4542761"/>
                <a:ext cx="683491" cy="1095375"/>
              </a:xfrm>
              <a:prstGeom prst="rect">
                <a:avLst/>
              </a:prstGeom>
            </p:spPr>
          </p:pic>
          <p:pic>
            <p:nvPicPr>
              <p:cNvPr id="311" name="Graphic 310">
                <a:extLst>
                  <a:ext uri="{FF2B5EF4-FFF2-40B4-BE49-F238E27FC236}">
                    <a16:creationId xmlns:a16="http://schemas.microsoft.com/office/drawing/2014/main" id="{BD6779C5-3891-EDF6-BA0A-CFE986587FCC}"/>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r="88742"/>
              <a:stretch/>
            </p:blipFill>
            <p:spPr>
              <a:xfrm>
                <a:off x="3454400" y="4542762"/>
                <a:ext cx="1098045" cy="1095375"/>
              </a:xfrm>
              <a:prstGeom prst="rect">
                <a:avLst/>
              </a:prstGeom>
            </p:spPr>
          </p:pic>
        </p:grpSp>
        <p:sp>
          <p:nvSpPr>
            <p:cNvPr id="308" name="TextBox 307">
              <a:extLst>
                <a:ext uri="{FF2B5EF4-FFF2-40B4-BE49-F238E27FC236}">
                  <a16:creationId xmlns:a16="http://schemas.microsoft.com/office/drawing/2014/main" id="{76F2155E-810E-745F-9845-023F7D489825}"/>
                </a:ext>
              </a:extLst>
            </p:cNvPr>
            <p:cNvSpPr txBox="1"/>
            <p:nvPr/>
          </p:nvSpPr>
          <p:spPr>
            <a:xfrm>
              <a:off x="3475783" y="1994703"/>
              <a:ext cx="2337267" cy="692497"/>
            </a:xfrm>
            <a:prstGeom prst="rect">
              <a:avLst/>
            </a:prstGeom>
            <a:noFill/>
          </p:spPr>
          <p:txBody>
            <a:bodyPr wrap="square" rtlCol="0">
              <a:spAutoFit/>
            </a:bodyPr>
            <a:lstStyle/>
            <a:p>
              <a:pPr algn="just">
                <a:defRPr/>
              </a:pPr>
              <a:r>
                <a:rPr lang="en-US" sz="1300" b="1" noProof="1">
                  <a:solidFill>
                    <a:prstClr val="black"/>
                  </a:solidFill>
                  <a:cs typeface="Arial"/>
                  <a:sym typeface="Arial"/>
                </a:rPr>
                <a:t>Original Passage</a:t>
              </a:r>
            </a:p>
            <a:p>
              <a:pPr algn="just">
                <a:defRPr/>
              </a:pPr>
              <a:r>
                <a:rPr lang="en-US" sz="1300" noProof="1">
                  <a:solidFill>
                    <a:prstClr val="black"/>
                  </a:solidFill>
                  <a:cs typeface="Arial"/>
                  <a:sym typeface="Arial"/>
                </a:rPr>
                <a:t>Bilbo was very rich and very peculiar and &lt;…&gt;</a:t>
              </a:r>
            </a:p>
          </p:txBody>
        </p:sp>
        <p:sp>
          <p:nvSpPr>
            <p:cNvPr id="309" name="TextBox 308">
              <a:extLst>
                <a:ext uri="{FF2B5EF4-FFF2-40B4-BE49-F238E27FC236}">
                  <a16:creationId xmlns:a16="http://schemas.microsoft.com/office/drawing/2014/main" id="{D489A048-E15F-1CB1-FFB9-C713CE3616C3}"/>
                </a:ext>
              </a:extLst>
            </p:cNvPr>
            <p:cNvSpPr txBox="1"/>
            <p:nvPr/>
          </p:nvSpPr>
          <p:spPr>
            <a:xfrm>
              <a:off x="3475782" y="2681115"/>
              <a:ext cx="2337267" cy="1292662"/>
            </a:xfrm>
            <a:prstGeom prst="rect">
              <a:avLst/>
            </a:prstGeom>
            <a:noFill/>
          </p:spPr>
          <p:txBody>
            <a:bodyPr wrap="square" rtlCol="0">
              <a:spAutoFit/>
            </a:bodyPr>
            <a:lstStyle/>
            <a:p>
              <a:pPr algn="just">
                <a:defRPr/>
              </a:pPr>
              <a:r>
                <a:rPr lang="en-US" sz="1300" b="1" noProof="1">
                  <a:solidFill>
                    <a:prstClr val="black"/>
                  </a:solidFill>
                  <a:cs typeface="Arial"/>
                  <a:sym typeface="Arial"/>
                </a:rPr>
                <a:t>P1. </a:t>
              </a:r>
              <a:r>
                <a:rPr lang="en-US" sz="1300" noProof="1">
                  <a:solidFill>
                    <a:prstClr val="black"/>
                  </a:solidFill>
                  <a:cs typeface="Arial"/>
                  <a:sym typeface="Arial"/>
                </a:rPr>
                <a:t>Bilbo was extraordinarily wealthy and odd &lt;…&gt;</a:t>
              </a:r>
            </a:p>
            <a:p>
              <a:pPr algn="just">
                <a:defRPr/>
              </a:pPr>
              <a:r>
                <a:rPr lang="en-US" sz="1300" b="1" noProof="1">
                  <a:solidFill>
                    <a:prstClr val="black"/>
                  </a:solidFill>
                  <a:cs typeface="Arial"/>
                  <a:sym typeface="Arial"/>
                </a:rPr>
                <a:t>P2. </a:t>
              </a:r>
              <a:r>
                <a:rPr lang="en-US" sz="1300" noProof="1">
                  <a:solidFill>
                    <a:prstClr val="black"/>
                  </a:solidFill>
                  <a:cs typeface="Arial"/>
                  <a:sym typeface="Arial"/>
                </a:rPr>
                <a:t>Bilbo was extraordinarily affluent and peculiar &lt;…&gt;</a:t>
              </a:r>
            </a:p>
            <a:p>
              <a:pPr algn="just">
                <a:defRPr/>
              </a:pPr>
              <a:r>
                <a:rPr lang="en-US" sz="1300" b="1" noProof="1">
                  <a:solidFill>
                    <a:prstClr val="black"/>
                  </a:solidFill>
                  <a:cs typeface="Arial"/>
                  <a:sym typeface="Arial"/>
                </a:rPr>
                <a:t>P3. </a:t>
              </a:r>
              <a:r>
                <a:rPr lang="en-US" sz="1300" noProof="1">
                  <a:solidFill>
                    <a:prstClr val="black"/>
                  </a:solidFill>
                  <a:cs typeface="Arial"/>
                  <a:sym typeface="Arial"/>
                </a:rPr>
                <a:t>Bilbo was extraordinarily wealthy and eccentric &lt;…&gt;</a:t>
              </a:r>
            </a:p>
          </p:txBody>
        </p:sp>
        <p:cxnSp>
          <p:nvCxnSpPr>
            <p:cNvPr id="331" name="Straight Arrow Connector 330">
              <a:extLst>
                <a:ext uri="{FF2B5EF4-FFF2-40B4-BE49-F238E27FC236}">
                  <a16:creationId xmlns:a16="http://schemas.microsoft.com/office/drawing/2014/main" id="{42670D01-0A0A-81CB-AD2C-2E506CA6B489}"/>
                </a:ext>
              </a:extLst>
            </p:cNvPr>
            <p:cNvCxnSpPr>
              <a:cxnSpLocks/>
            </p:cNvCxnSpPr>
            <p:nvPr/>
          </p:nvCxnSpPr>
          <p:spPr>
            <a:xfrm>
              <a:off x="5922096" y="2869204"/>
              <a:ext cx="294300" cy="0"/>
            </a:xfrm>
            <a:prstGeom prst="straightConnector1">
              <a:avLst/>
            </a:prstGeom>
            <a:noFill/>
            <a:ln w="28575" cap="flat" cmpd="sng" algn="ctr">
              <a:solidFill>
                <a:srgbClr val="E8E8E8">
                  <a:lumMod val="10000"/>
                </a:srgbClr>
              </a:solidFill>
              <a:prstDash val="solid"/>
              <a:miter lim="800000"/>
              <a:tailEnd type="triangle"/>
            </a:ln>
            <a:effectLst/>
          </p:spPr>
        </p:cxnSp>
        <p:grpSp>
          <p:nvGrpSpPr>
            <p:cNvPr id="332" name="Group 331">
              <a:extLst>
                <a:ext uri="{FF2B5EF4-FFF2-40B4-BE49-F238E27FC236}">
                  <a16:creationId xmlns:a16="http://schemas.microsoft.com/office/drawing/2014/main" id="{2FA6A5E9-B02D-E854-522A-AD61045EA8B7}"/>
                </a:ext>
              </a:extLst>
            </p:cNvPr>
            <p:cNvGrpSpPr/>
            <p:nvPr/>
          </p:nvGrpSpPr>
          <p:grpSpPr>
            <a:xfrm>
              <a:off x="6309233" y="1906296"/>
              <a:ext cx="859444" cy="859444"/>
              <a:chOff x="3548623" y="1493520"/>
              <a:chExt cx="859444" cy="859444"/>
            </a:xfrm>
          </p:grpSpPr>
          <p:grpSp>
            <p:nvGrpSpPr>
              <p:cNvPr id="393" name="Group 392">
                <a:extLst>
                  <a:ext uri="{FF2B5EF4-FFF2-40B4-BE49-F238E27FC236}">
                    <a16:creationId xmlns:a16="http://schemas.microsoft.com/office/drawing/2014/main" id="{D44DCC92-A43E-B3A4-5D35-BF890F541EE9}"/>
                  </a:ext>
                </a:extLst>
              </p:cNvPr>
              <p:cNvGrpSpPr/>
              <p:nvPr/>
            </p:nvGrpSpPr>
            <p:grpSpPr>
              <a:xfrm>
                <a:off x="3716020" y="1579182"/>
                <a:ext cx="505460" cy="668718"/>
                <a:chOff x="3716020" y="1579182"/>
                <a:chExt cx="505460" cy="668718"/>
              </a:xfrm>
            </p:grpSpPr>
            <p:sp>
              <p:nvSpPr>
                <p:cNvPr id="395" name="Rectangle 394">
                  <a:extLst>
                    <a:ext uri="{FF2B5EF4-FFF2-40B4-BE49-F238E27FC236}">
                      <a16:creationId xmlns:a16="http://schemas.microsoft.com/office/drawing/2014/main" id="{8A10A820-A415-E515-B752-BB99963CC213}"/>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96" name="Rectangle 395">
                  <a:extLst>
                    <a:ext uri="{FF2B5EF4-FFF2-40B4-BE49-F238E27FC236}">
                      <a16:creationId xmlns:a16="http://schemas.microsoft.com/office/drawing/2014/main" id="{0A1A689D-4E3E-946B-3252-6EE01AB561EF}"/>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97" name="Rectangle 396">
                  <a:extLst>
                    <a:ext uri="{FF2B5EF4-FFF2-40B4-BE49-F238E27FC236}">
                      <a16:creationId xmlns:a16="http://schemas.microsoft.com/office/drawing/2014/main" id="{F8B8B054-7458-BCC5-B330-D2BA2B48217D}"/>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394" name="Graphic 393" descr="Document with solid fill">
                <a:extLst>
                  <a:ext uri="{FF2B5EF4-FFF2-40B4-BE49-F238E27FC236}">
                    <a16:creationId xmlns:a16="http://schemas.microsoft.com/office/drawing/2014/main" id="{FC570C10-4F66-6AD7-6CF8-8800BB1797C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48623" y="1493520"/>
                <a:ext cx="859444" cy="859444"/>
              </a:xfrm>
              <a:prstGeom prst="rect">
                <a:avLst/>
              </a:prstGeom>
            </p:spPr>
          </p:pic>
        </p:grpSp>
        <p:sp>
          <p:nvSpPr>
            <p:cNvPr id="333" name="TextBox 332">
              <a:extLst>
                <a:ext uri="{FF2B5EF4-FFF2-40B4-BE49-F238E27FC236}">
                  <a16:creationId xmlns:a16="http://schemas.microsoft.com/office/drawing/2014/main" id="{4EF362AB-9C4E-7977-20BA-B8E2CD36FC91}"/>
                </a:ext>
              </a:extLst>
            </p:cNvPr>
            <p:cNvSpPr txBox="1"/>
            <p:nvPr/>
          </p:nvSpPr>
          <p:spPr>
            <a:xfrm>
              <a:off x="6464213" y="1955668"/>
              <a:ext cx="320922" cy="369332"/>
            </a:xfrm>
            <a:prstGeom prst="rect">
              <a:avLst/>
            </a:prstGeom>
            <a:noFill/>
          </p:spPr>
          <p:txBody>
            <a:bodyPr wrap="none" rtlCol="0">
              <a:spAutoFit/>
            </a:bodyPr>
            <a:lstStyle/>
            <a:p>
              <a:pPr>
                <a:defRPr/>
              </a:pPr>
              <a:r>
                <a:rPr lang="en-US" noProof="1">
                  <a:solidFill>
                    <a:prstClr val="black"/>
                  </a:solidFill>
                  <a:cs typeface="Arial"/>
                  <a:sym typeface="Arial"/>
                </a:rPr>
                <a:t>A</a:t>
              </a:r>
            </a:p>
          </p:txBody>
        </p:sp>
        <p:grpSp>
          <p:nvGrpSpPr>
            <p:cNvPr id="334" name="Group 333">
              <a:extLst>
                <a:ext uri="{FF2B5EF4-FFF2-40B4-BE49-F238E27FC236}">
                  <a16:creationId xmlns:a16="http://schemas.microsoft.com/office/drawing/2014/main" id="{D204F568-8B8C-02E5-FCE0-A972B30B5FC9}"/>
                </a:ext>
              </a:extLst>
            </p:cNvPr>
            <p:cNvGrpSpPr/>
            <p:nvPr/>
          </p:nvGrpSpPr>
          <p:grpSpPr>
            <a:xfrm>
              <a:off x="6968842" y="1906296"/>
              <a:ext cx="859444" cy="859444"/>
              <a:chOff x="3548623" y="1493520"/>
              <a:chExt cx="859444" cy="859444"/>
            </a:xfrm>
          </p:grpSpPr>
          <p:grpSp>
            <p:nvGrpSpPr>
              <p:cNvPr id="388" name="Group 387">
                <a:extLst>
                  <a:ext uri="{FF2B5EF4-FFF2-40B4-BE49-F238E27FC236}">
                    <a16:creationId xmlns:a16="http://schemas.microsoft.com/office/drawing/2014/main" id="{AAEA63E1-8B0C-D467-AB73-F6EC68ECB4BF}"/>
                  </a:ext>
                </a:extLst>
              </p:cNvPr>
              <p:cNvGrpSpPr/>
              <p:nvPr/>
            </p:nvGrpSpPr>
            <p:grpSpPr>
              <a:xfrm>
                <a:off x="3716020" y="1579182"/>
                <a:ext cx="505460" cy="668718"/>
                <a:chOff x="3716020" y="1579182"/>
                <a:chExt cx="505460" cy="668718"/>
              </a:xfrm>
            </p:grpSpPr>
            <p:sp>
              <p:nvSpPr>
                <p:cNvPr id="390" name="Rectangle 389">
                  <a:extLst>
                    <a:ext uri="{FF2B5EF4-FFF2-40B4-BE49-F238E27FC236}">
                      <a16:creationId xmlns:a16="http://schemas.microsoft.com/office/drawing/2014/main" id="{D2B8C6B6-CB85-2067-3D98-17C358901393}"/>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91" name="Rectangle 390">
                  <a:extLst>
                    <a:ext uri="{FF2B5EF4-FFF2-40B4-BE49-F238E27FC236}">
                      <a16:creationId xmlns:a16="http://schemas.microsoft.com/office/drawing/2014/main" id="{41FED868-C07E-EBF8-9046-40EECD115A28}"/>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92" name="Rectangle 391">
                  <a:extLst>
                    <a:ext uri="{FF2B5EF4-FFF2-40B4-BE49-F238E27FC236}">
                      <a16:creationId xmlns:a16="http://schemas.microsoft.com/office/drawing/2014/main" id="{293C3EE2-5C7D-0D20-93CB-394FACB035E7}"/>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389" name="Graphic 388" descr="Document with solid fill">
                <a:extLst>
                  <a:ext uri="{FF2B5EF4-FFF2-40B4-BE49-F238E27FC236}">
                    <a16:creationId xmlns:a16="http://schemas.microsoft.com/office/drawing/2014/main" id="{0F0C87A5-2EFA-C999-CAC7-D4445131DDE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48623" y="1493520"/>
                <a:ext cx="859444" cy="859444"/>
              </a:xfrm>
              <a:prstGeom prst="rect">
                <a:avLst/>
              </a:prstGeom>
            </p:spPr>
          </p:pic>
        </p:grpSp>
        <p:sp>
          <p:nvSpPr>
            <p:cNvPr id="335" name="TextBox 334">
              <a:extLst>
                <a:ext uri="{FF2B5EF4-FFF2-40B4-BE49-F238E27FC236}">
                  <a16:creationId xmlns:a16="http://schemas.microsoft.com/office/drawing/2014/main" id="{F5C2ECC2-63F4-5F22-0652-6FE29541C4B2}"/>
                </a:ext>
              </a:extLst>
            </p:cNvPr>
            <p:cNvSpPr txBox="1"/>
            <p:nvPr/>
          </p:nvSpPr>
          <p:spPr>
            <a:xfrm>
              <a:off x="7122721" y="1948384"/>
              <a:ext cx="324128" cy="369332"/>
            </a:xfrm>
            <a:prstGeom prst="rect">
              <a:avLst/>
            </a:prstGeom>
            <a:noFill/>
          </p:spPr>
          <p:txBody>
            <a:bodyPr wrap="none" rtlCol="0">
              <a:spAutoFit/>
            </a:bodyPr>
            <a:lstStyle/>
            <a:p>
              <a:pPr>
                <a:defRPr/>
              </a:pPr>
              <a:r>
                <a:rPr lang="en-US" noProof="1">
                  <a:solidFill>
                    <a:prstClr val="black"/>
                  </a:solidFill>
                  <a:cs typeface="Arial"/>
                  <a:sym typeface="Arial"/>
                </a:rPr>
                <a:t>B</a:t>
              </a:r>
            </a:p>
          </p:txBody>
        </p:sp>
        <p:grpSp>
          <p:nvGrpSpPr>
            <p:cNvPr id="336" name="Group 335">
              <a:extLst>
                <a:ext uri="{FF2B5EF4-FFF2-40B4-BE49-F238E27FC236}">
                  <a16:creationId xmlns:a16="http://schemas.microsoft.com/office/drawing/2014/main" id="{F4534A3A-E1B8-F7A8-2972-40EE324C6180}"/>
                </a:ext>
              </a:extLst>
            </p:cNvPr>
            <p:cNvGrpSpPr/>
            <p:nvPr/>
          </p:nvGrpSpPr>
          <p:grpSpPr>
            <a:xfrm>
              <a:off x="7622655" y="1906296"/>
              <a:ext cx="859444" cy="859444"/>
              <a:chOff x="3548623" y="1493520"/>
              <a:chExt cx="859444" cy="859444"/>
            </a:xfrm>
          </p:grpSpPr>
          <p:grpSp>
            <p:nvGrpSpPr>
              <p:cNvPr id="383" name="Group 382">
                <a:extLst>
                  <a:ext uri="{FF2B5EF4-FFF2-40B4-BE49-F238E27FC236}">
                    <a16:creationId xmlns:a16="http://schemas.microsoft.com/office/drawing/2014/main" id="{82A4B0A8-5D48-70F6-B2FF-C312E339423E}"/>
                  </a:ext>
                </a:extLst>
              </p:cNvPr>
              <p:cNvGrpSpPr/>
              <p:nvPr/>
            </p:nvGrpSpPr>
            <p:grpSpPr>
              <a:xfrm>
                <a:off x="3716020" y="1579182"/>
                <a:ext cx="505460" cy="668718"/>
                <a:chOff x="3716020" y="1579182"/>
                <a:chExt cx="505460" cy="668718"/>
              </a:xfrm>
            </p:grpSpPr>
            <p:sp>
              <p:nvSpPr>
                <p:cNvPr id="385" name="Rectangle 384">
                  <a:extLst>
                    <a:ext uri="{FF2B5EF4-FFF2-40B4-BE49-F238E27FC236}">
                      <a16:creationId xmlns:a16="http://schemas.microsoft.com/office/drawing/2014/main" id="{1616B0C9-9DAC-8697-1919-360E17AE35D4}"/>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86" name="Rectangle 385">
                  <a:extLst>
                    <a:ext uri="{FF2B5EF4-FFF2-40B4-BE49-F238E27FC236}">
                      <a16:creationId xmlns:a16="http://schemas.microsoft.com/office/drawing/2014/main" id="{A832689D-0216-8353-6DBF-A40B6ABDFDB2}"/>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87" name="Rectangle 386">
                  <a:extLst>
                    <a:ext uri="{FF2B5EF4-FFF2-40B4-BE49-F238E27FC236}">
                      <a16:creationId xmlns:a16="http://schemas.microsoft.com/office/drawing/2014/main" id="{3ECD5526-83DA-5F1F-97B9-27A3BCA74561}"/>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384" name="Graphic 383" descr="Document with solid fill">
                <a:extLst>
                  <a:ext uri="{FF2B5EF4-FFF2-40B4-BE49-F238E27FC236}">
                    <a16:creationId xmlns:a16="http://schemas.microsoft.com/office/drawing/2014/main" id="{F83A841A-BD7F-8A83-222A-1C37B2A748F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48623" y="1493520"/>
                <a:ext cx="859444" cy="859444"/>
              </a:xfrm>
              <a:prstGeom prst="rect">
                <a:avLst/>
              </a:prstGeom>
            </p:spPr>
          </p:pic>
        </p:grpSp>
        <p:sp>
          <p:nvSpPr>
            <p:cNvPr id="337" name="TextBox 336">
              <a:extLst>
                <a:ext uri="{FF2B5EF4-FFF2-40B4-BE49-F238E27FC236}">
                  <a16:creationId xmlns:a16="http://schemas.microsoft.com/office/drawing/2014/main" id="{AF201313-1446-14CD-F743-60D758838B4F}"/>
                </a:ext>
              </a:extLst>
            </p:cNvPr>
            <p:cNvSpPr txBox="1"/>
            <p:nvPr/>
          </p:nvSpPr>
          <p:spPr>
            <a:xfrm>
              <a:off x="7776534" y="1948384"/>
              <a:ext cx="344966" cy="369332"/>
            </a:xfrm>
            <a:prstGeom prst="rect">
              <a:avLst/>
            </a:prstGeom>
            <a:noFill/>
          </p:spPr>
          <p:txBody>
            <a:bodyPr wrap="none" rtlCol="0">
              <a:spAutoFit/>
            </a:bodyPr>
            <a:lstStyle/>
            <a:p>
              <a:pPr>
                <a:defRPr/>
              </a:pPr>
              <a:r>
                <a:rPr lang="en-US" noProof="1">
                  <a:solidFill>
                    <a:prstClr val="black"/>
                  </a:solidFill>
                  <a:cs typeface="Arial"/>
                  <a:sym typeface="Arial"/>
                </a:rPr>
                <a:t>C</a:t>
              </a:r>
            </a:p>
          </p:txBody>
        </p:sp>
        <p:grpSp>
          <p:nvGrpSpPr>
            <p:cNvPr id="338" name="Group 337">
              <a:extLst>
                <a:ext uri="{FF2B5EF4-FFF2-40B4-BE49-F238E27FC236}">
                  <a16:creationId xmlns:a16="http://schemas.microsoft.com/office/drawing/2014/main" id="{E2B07C07-B761-E7A5-8269-B88281FA651C}"/>
                </a:ext>
              </a:extLst>
            </p:cNvPr>
            <p:cNvGrpSpPr/>
            <p:nvPr/>
          </p:nvGrpSpPr>
          <p:grpSpPr>
            <a:xfrm>
              <a:off x="8275928" y="1906296"/>
              <a:ext cx="859444" cy="859444"/>
              <a:chOff x="3548623" y="1493520"/>
              <a:chExt cx="859444" cy="859444"/>
            </a:xfrm>
          </p:grpSpPr>
          <p:grpSp>
            <p:nvGrpSpPr>
              <p:cNvPr id="378" name="Group 377">
                <a:extLst>
                  <a:ext uri="{FF2B5EF4-FFF2-40B4-BE49-F238E27FC236}">
                    <a16:creationId xmlns:a16="http://schemas.microsoft.com/office/drawing/2014/main" id="{A3F4E956-AF85-EA98-98EC-5E1E05A03192}"/>
                  </a:ext>
                </a:extLst>
              </p:cNvPr>
              <p:cNvGrpSpPr/>
              <p:nvPr/>
            </p:nvGrpSpPr>
            <p:grpSpPr>
              <a:xfrm>
                <a:off x="3716020" y="1579182"/>
                <a:ext cx="505460" cy="668718"/>
                <a:chOff x="3716020" y="1579182"/>
                <a:chExt cx="505460" cy="668718"/>
              </a:xfrm>
            </p:grpSpPr>
            <p:sp>
              <p:nvSpPr>
                <p:cNvPr id="380" name="Rectangle 379">
                  <a:extLst>
                    <a:ext uri="{FF2B5EF4-FFF2-40B4-BE49-F238E27FC236}">
                      <a16:creationId xmlns:a16="http://schemas.microsoft.com/office/drawing/2014/main" id="{9D26031D-18EA-B173-C334-676ACD1BF3A2}"/>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81" name="Rectangle 380">
                  <a:extLst>
                    <a:ext uri="{FF2B5EF4-FFF2-40B4-BE49-F238E27FC236}">
                      <a16:creationId xmlns:a16="http://schemas.microsoft.com/office/drawing/2014/main" id="{5DB2D8D6-8410-3A16-9C9A-A40BE0B01DE7}"/>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82" name="Rectangle 381">
                  <a:extLst>
                    <a:ext uri="{FF2B5EF4-FFF2-40B4-BE49-F238E27FC236}">
                      <a16:creationId xmlns:a16="http://schemas.microsoft.com/office/drawing/2014/main" id="{473F6713-C1D5-0F16-A709-9A56939503C1}"/>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379" name="Graphic 378" descr="Document with solid fill">
                <a:extLst>
                  <a:ext uri="{FF2B5EF4-FFF2-40B4-BE49-F238E27FC236}">
                    <a16:creationId xmlns:a16="http://schemas.microsoft.com/office/drawing/2014/main" id="{67B06914-CFA6-7B33-8D3B-C8AC3986E65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48623" y="1493520"/>
                <a:ext cx="859444" cy="859444"/>
              </a:xfrm>
              <a:prstGeom prst="rect">
                <a:avLst/>
              </a:prstGeom>
            </p:spPr>
          </p:pic>
        </p:grpSp>
        <p:sp>
          <p:nvSpPr>
            <p:cNvPr id="339" name="TextBox 338">
              <a:extLst>
                <a:ext uri="{FF2B5EF4-FFF2-40B4-BE49-F238E27FC236}">
                  <a16:creationId xmlns:a16="http://schemas.microsoft.com/office/drawing/2014/main" id="{C30569CE-C54B-A6AA-5E48-BE7D4955DB74}"/>
                </a:ext>
              </a:extLst>
            </p:cNvPr>
            <p:cNvSpPr txBox="1"/>
            <p:nvPr/>
          </p:nvSpPr>
          <p:spPr>
            <a:xfrm>
              <a:off x="8429807" y="1948384"/>
              <a:ext cx="343364" cy="369332"/>
            </a:xfrm>
            <a:prstGeom prst="rect">
              <a:avLst/>
            </a:prstGeom>
            <a:noFill/>
          </p:spPr>
          <p:txBody>
            <a:bodyPr wrap="none" rtlCol="0">
              <a:spAutoFit/>
            </a:bodyPr>
            <a:lstStyle/>
            <a:p>
              <a:pPr>
                <a:defRPr/>
              </a:pPr>
              <a:r>
                <a:rPr lang="en-US" noProof="1">
                  <a:solidFill>
                    <a:prstClr val="black"/>
                  </a:solidFill>
                  <a:cs typeface="Arial"/>
                  <a:sym typeface="Arial"/>
                </a:rPr>
                <a:t>D</a:t>
              </a:r>
            </a:p>
          </p:txBody>
        </p:sp>
        <p:grpSp>
          <p:nvGrpSpPr>
            <p:cNvPr id="340" name="Group 339">
              <a:extLst>
                <a:ext uri="{FF2B5EF4-FFF2-40B4-BE49-F238E27FC236}">
                  <a16:creationId xmlns:a16="http://schemas.microsoft.com/office/drawing/2014/main" id="{627E82F6-0990-EBF7-886E-5D5E3C137660}"/>
                </a:ext>
              </a:extLst>
            </p:cNvPr>
            <p:cNvGrpSpPr/>
            <p:nvPr/>
          </p:nvGrpSpPr>
          <p:grpSpPr>
            <a:xfrm>
              <a:off x="6309233" y="3076237"/>
              <a:ext cx="859444" cy="859444"/>
              <a:chOff x="3548623" y="1493520"/>
              <a:chExt cx="859444" cy="859444"/>
            </a:xfrm>
          </p:grpSpPr>
          <p:grpSp>
            <p:nvGrpSpPr>
              <p:cNvPr id="373" name="Group 372">
                <a:extLst>
                  <a:ext uri="{FF2B5EF4-FFF2-40B4-BE49-F238E27FC236}">
                    <a16:creationId xmlns:a16="http://schemas.microsoft.com/office/drawing/2014/main" id="{EBDFAED1-7B13-DD1D-A53F-EC149989E99A}"/>
                  </a:ext>
                </a:extLst>
              </p:cNvPr>
              <p:cNvGrpSpPr/>
              <p:nvPr/>
            </p:nvGrpSpPr>
            <p:grpSpPr>
              <a:xfrm>
                <a:off x="3716020" y="1579182"/>
                <a:ext cx="505460" cy="668718"/>
                <a:chOff x="3716020" y="1579182"/>
                <a:chExt cx="505460" cy="668718"/>
              </a:xfrm>
            </p:grpSpPr>
            <p:sp>
              <p:nvSpPr>
                <p:cNvPr id="375" name="Rectangle 374">
                  <a:extLst>
                    <a:ext uri="{FF2B5EF4-FFF2-40B4-BE49-F238E27FC236}">
                      <a16:creationId xmlns:a16="http://schemas.microsoft.com/office/drawing/2014/main" id="{BBC66DB9-C69C-6890-28F1-56A739F51E37}"/>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76" name="Rectangle 375">
                  <a:extLst>
                    <a:ext uri="{FF2B5EF4-FFF2-40B4-BE49-F238E27FC236}">
                      <a16:creationId xmlns:a16="http://schemas.microsoft.com/office/drawing/2014/main" id="{57C7035E-18A5-5EB6-6473-0E42831FAC9C}"/>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77" name="Rectangle 376">
                  <a:extLst>
                    <a:ext uri="{FF2B5EF4-FFF2-40B4-BE49-F238E27FC236}">
                      <a16:creationId xmlns:a16="http://schemas.microsoft.com/office/drawing/2014/main" id="{44B9F853-01CB-6266-07A9-85684AFDF4B4}"/>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374" name="Graphic 373" descr="Document with solid fill">
                <a:extLst>
                  <a:ext uri="{FF2B5EF4-FFF2-40B4-BE49-F238E27FC236}">
                    <a16:creationId xmlns:a16="http://schemas.microsoft.com/office/drawing/2014/main" id="{6752D111-B375-65A0-C682-5A2592DEB3F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48623" y="1493520"/>
                <a:ext cx="859444" cy="859444"/>
              </a:xfrm>
              <a:prstGeom prst="rect">
                <a:avLst/>
              </a:prstGeom>
            </p:spPr>
          </p:pic>
        </p:grpSp>
        <p:sp>
          <p:nvSpPr>
            <p:cNvPr id="341" name="TextBox 340">
              <a:extLst>
                <a:ext uri="{FF2B5EF4-FFF2-40B4-BE49-F238E27FC236}">
                  <a16:creationId xmlns:a16="http://schemas.microsoft.com/office/drawing/2014/main" id="{188482BA-5D21-BB49-F163-BAE7E8086E5D}"/>
                </a:ext>
              </a:extLst>
            </p:cNvPr>
            <p:cNvSpPr txBox="1"/>
            <p:nvPr/>
          </p:nvSpPr>
          <p:spPr>
            <a:xfrm>
              <a:off x="6464213" y="3125609"/>
              <a:ext cx="320922" cy="369332"/>
            </a:xfrm>
            <a:prstGeom prst="rect">
              <a:avLst/>
            </a:prstGeom>
            <a:noFill/>
          </p:spPr>
          <p:txBody>
            <a:bodyPr wrap="none" rtlCol="0">
              <a:spAutoFit/>
            </a:bodyPr>
            <a:lstStyle/>
            <a:p>
              <a:pPr>
                <a:defRPr/>
              </a:pPr>
              <a:r>
                <a:rPr lang="en-US" noProof="1">
                  <a:solidFill>
                    <a:prstClr val="black"/>
                  </a:solidFill>
                  <a:cs typeface="Arial"/>
                  <a:sym typeface="Arial"/>
                </a:rPr>
                <a:t>A</a:t>
              </a:r>
            </a:p>
          </p:txBody>
        </p:sp>
        <p:grpSp>
          <p:nvGrpSpPr>
            <p:cNvPr id="342" name="Group 341">
              <a:extLst>
                <a:ext uri="{FF2B5EF4-FFF2-40B4-BE49-F238E27FC236}">
                  <a16:creationId xmlns:a16="http://schemas.microsoft.com/office/drawing/2014/main" id="{A9F1143A-3438-7248-F4BE-064A608BFBA4}"/>
                </a:ext>
              </a:extLst>
            </p:cNvPr>
            <p:cNvGrpSpPr/>
            <p:nvPr/>
          </p:nvGrpSpPr>
          <p:grpSpPr>
            <a:xfrm>
              <a:off x="6968842" y="3076237"/>
              <a:ext cx="859444" cy="859444"/>
              <a:chOff x="3548623" y="1493520"/>
              <a:chExt cx="859444" cy="859444"/>
            </a:xfrm>
          </p:grpSpPr>
          <p:grpSp>
            <p:nvGrpSpPr>
              <p:cNvPr id="368" name="Group 367">
                <a:extLst>
                  <a:ext uri="{FF2B5EF4-FFF2-40B4-BE49-F238E27FC236}">
                    <a16:creationId xmlns:a16="http://schemas.microsoft.com/office/drawing/2014/main" id="{DBE9576A-3423-2BD7-DF7F-674F68A3BE79}"/>
                  </a:ext>
                </a:extLst>
              </p:cNvPr>
              <p:cNvGrpSpPr/>
              <p:nvPr/>
            </p:nvGrpSpPr>
            <p:grpSpPr>
              <a:xfrm>
                <a:off x="3716020" y="1579182"/>
                <a:ext cx="505460" cy="668718"/>
                <a:chOff x="3716020" y="1579182"/>
                <a:chExt cx="505460" cy="668718"/>
              </a:xfrm>
            </p:grpSpPr>
            <p:sp>
              <p:nvSpPr>
                <p:cNvPr id="370" name="Rectangle 369">
                  <a:extLst>
                    <a:ext uri="{FF2B5EF4-FFF2-40B4-BE49-F238E27FC236}">
                      <a16:creationId xmlns:a16="http://schemas.microsoft.com/office/drawing/2014/main" id="{76E33238-BD6A-7F1F-96B9-9842388121A5}"/>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71" name="Rectangle 370">
                  <a:extLst>
                    <a:ext uri="{FF2B5EF4-FFF2-40B4-BE49-F238E27FC236}">
                      <a16:creationId xmlns:a16="http://schemas.microsoft.com/office/drawing/2014/main" id="{FA5C887D-6875-7893-E6C7-D86915CF50AD}"/>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72" name="Rectangle 371">
                  <a:extLst>
                    <a:ext uri="{FF2B5EF4-FFF2-40B4-BE49-F238E27FC236}">
                      <a16:creationId xmlns:a16="http://schemas.microsoft.com/office/drawing/2014/main" id="{84E76212-6C8A-F551-571D-AD7B49AA3DC4}"/>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369" name="Graphic 368" descr="Document with solid fill">
                <a:extLst>
                  <a:ext uri="{FF2B5EF4-FFF2-40B4-BE49-F238E27FC236}">
                    <a16:creationId xmlns:a16="http://schemas.microsoft.com/office/drawing/2014/main" id="{D38051A8-1B7A-E788-492D-9BDCD695399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48623" y="1493520"/>
                <a:ext cx="859444" cy="859444"/>
              </a:xfrm>
              <a:prstGeom prst="rect">
                <a:avLst/>
              </a:prstGeom>
            </p:spPr>
          </p:pic>
        </p:grpSp>
        <p:sp>
          <p:nvSpPr>
            <p:cNvPr id="343" name="TextBox 342">
              <a:extLst>
                <a:ext uri="{FF2B5EF4-FFF2-40B4-BE49-F238E27FC236}">
                  <a16:creationId xmlns:a16="http://schemas.microsoft.com/office/drawing/2014/main" id="{3B9DC4E1-C3F2-A95A-8345-159E98BDBEF7}"/>
                </a:ext>
              </a:extLst>
            </p:cNvPr>
            <p:cNvSpPr txBox="1"/>
            <p:nvPr/>
          </p:nvSpPr>
          <p:spPr>
            <a:xfrm>
              <a:off x="7122721" y="3118325"/>
              <a:ext cx="324128" cy="369332"/>
            </a:xfrm>
            <a:prstGeom prst="rect">
              <a:avLst/>
            </a:prstGeom>
            <a:noFill/>
          </p:spPr>
          <p:txBody>
            <a:bodyPr wrap="none" rtlCol="0">
              <a:spAutoFit/>
            </a:bodyPr>
            <a:lstStyle/>
            <a:p>
              <a:pPr>
                <a:defRPr/>
              </a:pPr>
              <a:r>
                <a:rPr lang="en-US" noProof="1">
                  <a:solidFill>
                    <a:prstClr val="black"/>
                  </a:solidFill>
                  <a:cs typeface="Arial"/>
                  <a:sym typeface="Arial"/>
                </a:rPr>
                <a:t>B</a:t>
              </a:r>
            </a:p>
          </p:txBody>
        </p:sp>
        <p:grpSp>
          <p:nvGrpSpPr>
            <p:cNvPr id="344" name="Group 343">
              <a:extLst>
                <a:ext uri="{FF2B5EF4-FFF2-40B4-BE49-F238E27FC236}">
                  <a16:creationId xmlns:a16="http://schemas.microsoft.com/office/drawing/2014/main" id="{3064DA02-A90B-9674-7B00-A8B8292FAD0E}"/>
                </a:ext>
              </a:extLst>
            </p:cNvPr>
            <p:cNvGrpSpPr/>
            <p:nvPr/>
          </p:nvGrpSpPr>
          <p:grpSpPr>
            <a:xfrm>
              <a:off x="7622655" y="3076237"/>
              <a:ext cx="859444" cy="859444"/>
              <a:chOff x="3548623" y="1493520"/>
              <a:chExt cx="859444" cy="859444"/>
            </a:xfrm>
          </p:grpSpPr>
          <p:grpSp>
            <p:nvGrpSpPr>
              <p:cNvPr id="363" name="Group 362">
                <a:extLst>
                  <a:ext uri="{FF2B5EF4-FFF2-40B4-BE49-F238E27FC236}">
                    <a16:creationId xmlns:a16="http://schemas.microsoft.com/office/drawing/2014/main" id="{E41F31B0-EDD1-4F0A-9611-173BA40C39D4}"/>
                  </a:ext>
                </a:extLst>
              </p:cNvPr>
              <p:cNvGrpSpPr/>
              <p:nvPr/>
            </p:nvGrpSpPr>
            <p:grpSpPr>
              <a:xfrm>
                <a:off x="3716020" y="1579182"/>
                <a:ext cx="505460" cy="668718"/>
                <a:chOff x="3716020" y="1579182"/>
                <a:chExt cx="505460" cy="668718"/>
              </a:xfrm>
            </p:grpSpPr>
            <p:sp>
              <p:nvSpPr>
                <p:cNvPr id="365" name="Rectangle 364">
                  <a:extLst>
                    <a:ext uri="{FF2B5EF4-FFF2-40B4-BE49-F238E27FC236}">
                      <a16:creationId xmlns:a16="http://schemas.microsoft.com/office/drawing/2014/main" id="{C5EBE9CA-1F01-D5F5-69D1-2CB159900766}"/>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66" name="Rectangle 365">
                  <a:extLst>
                    <a:ext uri="{FF2B5EF4-FFF2-40B4-BE49-F238E27FC236}">
                      <a16:creationId xmlns:a16="http://schemas.microsoft.com/office/drawing/2014/main" id="{9224ACD8-0198-EFAB-5A39-D91D1E6E4B4A}"/>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67" name="Rectangle 366">
                  <a:extLst>
                    <a:ext uri="{FF2B5EF4-FFF2-40B4-BE49-F238E27FC236}">
                      <a16:creationId xmlns:a16="http://schemas.microsoft.com/office/drawing/2014/main" id="{415C4CF9-BC32-904D-6641-62C8427B3ABE}"/>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364" name="Graphic 363" descr="Document with solid fill">
                <a:extLst>
                  <a:ext uri="{FF2B5EF4-FFF2-40B4-BE49-F238E27FC236}">
                    <a16:creationId xmlns:a16="http://schemas.microsoft.com/office/drawing/2014/main" id="{6D94D148-1DDA-ECD3-C238-E2CCF49A78E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48623" y="1493520"/>
                <a:ext cx="859444" cy="859444"/>
              </a:xfrm>
              <a:prstGeom prst="rect">
                <a:avLst/>
              </a:prstGeom>
            </p:spPr>
          </p:pic>
        </p:grpSp>
        <p:sp>
          <p:nvSpPr>
            <p:cNvPr id="345" name="TextBox 344">
              <a:extLst>
                <a:ext uri="{FF2B5EF4-FFF2-40B4-BE49-F238E27FC236}">
                  <a16:creationId xmlns:a16="http://schemas.microsoft.com/office/drawing/2014/main" id="{69DD358D-81ED-0BD5-29E5-AD296B381371}"/>
                </a:ext>
              </a:extLst>
            </p:cNvPr>
            <p:cNvSpPr txBox="1"/>
            <p:nvPr/>
          </p:nvSpPr>
          <p:spPr>
            <a:xfrm>
              <a:off x="7776534" y="3118325"/>
              <a:ext cx="344966" cy="369332"/>
            </a:xfrm>
            <a:prstGeom prst="rect">
              <a:avLst/>
            </a:prstGeom>
            <a:noFill/>
          </p:spPr>
          <p:txBody>
            <a:bodyPr wrap="none" rtlCol="0">
              <a:spAutoFit/>
            </a:bodyPr>
            <a:lstStyle/>
            <a:p>
              <a:pPr>
                <a:defRPr/>
              </a:pPr>
              <a:r>
                <a:rPr lang="en-US" noProof="1">
                  <a:solidFill>
                    <a:prstClr val="black"/>
                  </a:solidFill>
                  <a:cs typeface="Arial"/>
                  <a:sym typeface="Arial"/>
                </a:rPr>
                <a:t>C</a:t>
              </a:r>
            </a:p>
          </p:txBody>
        </p:sp>
        <p:grpSp>
          <p:nvGrpSpPr>
            <p:cNvPr id="346" name="Group 345">
              <a:extLst>
                <a:ext uri="{FF2B5EF4-FFF2-40B4-BE49-F238E27FC236}">
                  <a16:creationId xmlns:a16="http://schemas.microsoft.com/office/drawing/2014/main" id="{C8DB47D4-4E36-18CE-28E3-BC419E24D387}"/>
                </a:ext>
              </a:extLst>
            </p:cNvPr>
            <p:cNvGrpSpPr/>
            <p:nvPr/>
          </p:nvGrpSpPr>
          <p:grpSpPr>
            <a:xfrm>
              <a:off x="8275928" y="3076237"/>
              <a:ext cx="859444" cy="859444"/>
              <a:chOff x="3548623" y="1493520"/>
              <a:chExt cx="859444" cy="859444"/>
            </a:xfrm>
          </p:grpSpPr>
          <p:grpSp>
            <p:nvGrpSpPr>
              <p:cNvPr id="358" name="Group 357">
                <a:extLst>
                  <a:ext uri="{FF2B5EF4-FFF2-40B4-BE49-F238E27FC236}">
                    <a16:creationId xmlns:a16="http://schemas.microsoft.com/office/drawing/2014/main" id="{F944A6B0-8DCC-940A-992A-C95569E972FA}"/>
                  </a:ext>
                </a:extLst>
              </p:cNvPr>
              <p:cNvGrpSpPr/>
              <p:nvPr/>
            </p:nvGrpSpPr>
            <p:grpSpPr>
              <a:xfrm>
                <a:off x="3716020" y="1579182"/>
                <a:ext cx="505460" cy="668718"/>
                <a:chOff x="3716020" y="1579182"/>
                <a:chExt cx="505460" cy="668718"/>
              </a:xfrm>
            </p:grpSpPr>
            <p:sp>
              <p:nvSpPr>
                <p:cNvPr id="360" name="Rectangle 359">
                  <a:extLst>
                    <a:ext uri="{FF2B5EF4-FFF2-40B4-BE49-F238E27FC236}">
                      <a16:creationId xmlns:a16="http://schemas.microsoft.com/office/drawing/2014/main" id="{F2122840-04C3-B9E0-2DA4-250D467D65B7}"/>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61" name="Rectangle 360">
                  <a:extLst>
                    <a:ext uri="{FF2B5EF4-FFF2-40B4-BE49-F238E27FC236}">
                      <a16:creationId xmlns:a16="http://schemas.microsoft.com/office/drawing/2014/main" id="{9D06D517-48E9-472D-C081-2C95981D0284}"/>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62" name="Rectangle 361">
                  <a:extLst>
                    <a:ext uri="{FF2B5EF4-FFF2-40B4-BE49-F238E27FC236}">
                      <a16:creationId xmlns:a16="http://schemas.microsoft.com/office/drawing/2014/main" id="{51907334-7CBD-6608-AC49-FD7077BDCC96}"/>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359" name="Graphic 358" descr="Document with solid fill">
                <a:extLst>
                  <a:ext uri="{FF2B5EF4-FFF2-40B4-BE49-F238E27FC236}">
                    <a16:creationId xmlns:a16="http://schemas.microsoft.com/office/drawing/2014/main" id="{1A0B0803-E3CC-EAD6-5EE0-2C5AEBB359F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548623" y="1493520"/>
                <a:ext cx="859444" cy="859444"/>
              </a:xfrm>
              <a:prstGeom prst="rect">
                <a:avLst/>
              </a:prstGeom>
            </p:spPr>
          </p:pic>
        </p:grpSp>
        <p:sp>
          <p:nvSpPr>
            <p:cNvPr id="347" name="TextBox 346">
              <a:extLst>
                <a:ext uri="{FF2B5EF4-FFF2-40B4-BE49-F238E27FC236}">
                  <a16:creationId xmlns:a16="http://schemas.microsoft.com/office/drawing/2014/main" id="{279113F8-C912-D63C-B17F-4AE6FB2AC5F8}"/>
                </a:ext>
              </a:extLst>
            </p:cNvPr>
            <p:cNvSpPr txBox="1"/>
            <p:nvPr/>
          </p:nvSpPr>
          <p:spPr>
            <a:xfrm>
              <a:off x="8429807" y="3118325"/>
              <a:ext cx="343364" cy="369332"/>
            </a:xfrm>
            <a:prstGeom prst="rect">
              <a:avLst/>
            </a:prstGeom>
            <a:noFill/>
          </p:spPr>
          <p:txBody>
            <a:bodyPr wrap="none" rtlCol="0">
              <a:spAutoFit/>
            </a:bodyPr>
            <a:lstStyle/>
            <a:p>
              <a:pPr>
                <a:defRPr/>
              </a:pPr>
              <a:r>
                <a:rPr lang="en-US" noProof="1">
                  <a:solidFill>
                    <a:prstClr val="black"/>
                  </a:solidFill>
                  <a:cs typeface="Arial"/>
                  <a:sym typeface="Arial"/>
                </a:rPr>
                <a:t>D</a:t>
              </a:r>
            </a:p>
          </p:txBody>
        </p:sp>
        <p:sp>
          <p:nvSpPr>
            <p:cNvPr id="348" name="TextBox 347">
              <a:extLst>
                <a:ext uri="{FF2B5EF4-FFF2-40B4-BE49-F238E27FC236}">
                  <a16:creationId xmlns:a16="http://schemas.microsoft.com/office/drawing/2014/main" id="{BBB00192-137B-3222-534F-D6EFD54DF701}"/>
                </a:ext>
              </a:extLst>
            </p:cNvPr>
            <p:cNvSpPr txBox="1"/>
            <p:nvPr/>
          </p:nvSpPr>
          <p:spPr>
            <a:xfrm>
              <a:off x="7410919" y="2804901"/>
              <a:ext cx="461665" cy="281487"/>
            </a:xfrm>
            <a:prstGeom prst="rect">
              <a:avLst/>
            </a:prstGeom>
            <a:noFill/>
          </p:spPr>
          <p:txBody>
            <a:bodyPr vert="vert270" wrap="none" rtlCol="0" anchor="ctr">
              <a:spAutoFit/>
            </a:bodyPr>
            <a:lstStyle/>
            <a:p>
              <a:pPr algn="ctr">
                <a:defRPr/>
              </a:pPr>
              <a:r>
                <a:rPr lang="en-US" noProof="1">
                  <a:solidFill>
                    <a:prstClr val="black"/>
                  </a:solidFill>
                  <a:cs typeface="Arial"/>
                  <a:sym typeface="Arial"/>
                </a:rPr>
                <a:t>…</a:t>
              </a:r>
            </a:p>
          </p:txBody>
        </p:sp>
        <p:sp>
          <p:nvSpPr>
            <p:cNvPr id="349" name="Rectangle: Rounded Corners 1625">
              <a:extLst>
                <a:ext uri="{FF2B5EF4-FFF2-40B4-BE49-F238E27FC236}">
                  <a16:creationId xmlns:a16="http://schemas.microsoft.com/office/drawing/2014/main" id="{89D78013-349A-B6F2-11E1-293496042F5A}"/>
                </a:ext>
              </a:extLst>
            </p:cNvPr>
            <p:cNvSpPr/>
            <p:nvPr/>
          </p:nvSpPr>
          <p:spPr>
            <a:xfrm>
              <a:off x="9641358" y="2198471"/>
              <a:ext cx="1147972" cy="916162"/>
            </a:xfrm>
            <a:prstGeom prst="roundRect">
              <a:avLst/>
            </a:prstGeom>
            <a:solidFill>
              <a:srgbClr val="E8E8E8">
                <a:lumMod val="10000"/>
              </a:srgbClr>
            </a:solidFill>
            <a:ln w="19050" cap="flat" cmpd="sng" algn="ctr">
              <a:solidFill>
                <a:srgbClr val="E8E8E8">
                  <a:lumMod val="10000"/>
                </a:srgbClr>
              </a:solidFill>
              <a:prstDash val="solid"/>
              <a:miter lim="800000"/>
            </a:ln>
            <a:effectLst/>
          </p:spPr>
          <p:txBody>
            <a:bodyPr rtlCol="0" anchor="ctr"/>
            <a:lstStyle/>
            <a:p>
              <a:pPr algn="ctr">
                <a:defRPr/>
              </a:pPr>
              <a:endParaRPr lang="en-US" sz="1600" noProof="1">
                <a:solidFill>
                  <a:prstClr val="white"/>
                </a:solidFill>
                <a:cs typeface="Arial"/>
                <a:sym typeface="Arial"/>
              </a:endParaRPr>
            </a:p>
          </p:txBody>
        </p:sp>
        <p:pic>
          <p:nvPicPr>
            <p:cNvPr id="350" name="Graphic 349">
              <a:extLst>
                <a:ext uri="{FF2B5EF4-FFF2-40B4-BE49-F238E27FC236}">
                  <a16:creationId xmlns:a16="http://schemas.microsoft.com/office/drawing/2014/main" id="{AD01BCED-080E-6E2D-A613-53B00D7CA65E}"/>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r="72708"/>
            <a:stretch/>
          </p:blipFill>
          <p:spPr>
            <a:xfrm>
              <a:off x="9870946" y="2271377"/>
              <a:ext cx="688797" cy="684419"/>
            </a:xfrm>
            <a:prstGeom prst="rect">
              <a:avLst/>
            </a:prstGeom>
          </p:spPr>
        </p:pic>
        <p:sp>
          <p:nvSpPr>
            <p:cNvPr id="351" name="TextBox 350">
              <a:extLst>
                <a:ext uri="{FF2B5EF4-FFF2-40B4-BE49-F238E27FC236}">
                  <a16:creationId xmlns:a16="http://schemas.microsoft.com/office/drawing/2014/main" id="{2899ACE9-CAEA-0223-A5D4-00AD21F6486A}"/>
                </a:ext>
              </a:extLst>
            </p:cNvPr>
            <p:cNvSpPr txBox="1"/>
            <p:nvPr/>
          </p:nvSpPr>
          <p:spPr>
            <a:xfrm>
              <a:off x="6330001" y="1505692"/>
              <a:ext cx="2831288" cy="338554"/>
            </a:xfrm>
            <a:prstGeom prst="rect">
              <a:avLst/>
            </a:prstGeom>
            <a:noFill/>
          </p:spPr>
          <p:txBody>
            <a:bodyPr wrap="none" rtlCol="0">
              <a:spAutoFit/>
            </a:bodyPr>
            <a:lstStyle/>
            <a:p>
              <a:pPr>
                <a:defRPr/>
              </a:pPr>
              <a:r>
                <a:rPr lang="en-US" sz="1600" noProof="1">
                  <a:solidFill>
                    <a:prstClr val="black"/>
                  </a:solidFill>
                  <a:latin typeface="Calibri" panose="020F0502020204030204" pitchFamily="34" charset="0"/>
                  <a:cs typeface="Calibri" panose="020F0502020204030204" pitchFamily="34" charset="0"/>
                  <a:sym typeface="Arial"/>
                </a:rPr>
                <a:t>Build</a:t>
              </a:r>
              <a:r>
                <a:rPr lang="en-US" sz="1600" b="1" noProof="1">
                  <a:solidFill>
                    <a:prstClr val="black"/>
                  </a:solidFill>
                  <a:latin typeface="Calibri" panose="020F0502020204030204" pitchFamily="34" charset="0"/>
                  <a:cs typeface="Calibri" panose="020F0502020204030204" pitchFamily="34" charset="0"/>
                  <a:sym typeface="Arial"/>
                </a:rPr>
                <a:t> </a:t>
              </a:r>
              <a:r>
                <a:rPr lang="en-US" sz="1600" noProof="1">
                  <a:solidFill>
                    <a:prstClr val="black"/>
                  </a:solidFill>
                  <a:latin typeface="Calibri" panose="020F0502020204030204" pitchFamily="34" charset="0"/>
                  <a:cs typeface="Calibri" panose="020F0502020204030204" pitchFamily="34" charset="0"/>
                  <a:sym typeface="Arial"/>
                </a:rPr>
                <a:t>Recent</a:t>
              </a:r>
              <a:r>
                <a:rPr lang="en-US" sz="1600" b="1" noProof="1">
                  <a:solidFill>
                    <a:prstClr val="black"/>
                  </a:solidFill>
                  <a:latin typeface="Calibri" panose="020F0502020204030204" pitchFamily="34" charset="0"/>
                  <a:cs typeface="Calibri" panose="020F0502020204030204" pitchFamily="34" charset="0"/>
                  <a:sym typeface="Arial"/>
                </a:rPr>
                <a:t> </a:t>
              </a:r>
              <a:r>
                <a:rPr lang="en-US" sz="1600" noProof="1">
                  <a:solidFill>
                    <a:prstClr val="black"/>
                  </a:solidFill>
                  <a:latin typeface="Calibri" panose="020F0502020204030204" pitchFamily="34" charset="0"/>
                  <a:cs typeface="Calibri" panose="020F0502020204030204" pitchFamily="34" charset="0"/>
                  <a:sym typeface="Arial"/>
                </a:rPr>
                <a:t>Books</a:t>
              </a:r>
              <a:r>
                <a:rPr lang="en-US" sz="1600" b="1" noProof="1">
                  <a:solidFill>
                    <a:prstClr val="black"/>
                  </a:solidFill>
                  <a:latin typeface="Calibri" panose="020F0502020204030204" pitchFamily="34" charset="0"/>
                  <a:cs typeface="Calibri" panose="020F0502020204030204" pitchFamily="34" charset="0"/>
                  <a:sym typeface="Arial"/>
                </a:rPr>
                <a:t> QA Dataset</a:t>
              </a:r>
            </a:p>
          </p:txBody>
        </p:sp>
        <p:sp>
          <p:nvSpPr>
            <p:cNvPr id="352" name="TextBox 351">
              <a:extLst>
                <a:ext uri="{FF2B5EF4-FFF2-40B4-BE49-F238E27FC236}">
                  <a16:creationId xmlns:a16="http://schemas.microsoft.com/office/drawing/2014/main" id="{0D9C8350-C27C-6C31-7D4E-0B9A698E181E}"/>
                </a:ext>
              </a:extLst>
            </p:cNvPr>
            <p:cNvSpPr txBox="1"/>
            <p:nvPr/>
          </p:nvSpPr>
          <p:spPr>
            <a:xfrm>
              <a:off x="9195466" y="1505692"/>
              <a:ext cx="2126204" cy="584775"/>
            </a:xfrm>
            <a:prstGeom prst="rect">
              <a:avLst/>
            </a:prstGeom>
            <a:noFill/>
          </p:spPr>
          <p:txBody>
            <a:bodyPr wrap="square">
              <a:spAutoFit/>
            </a:bodyPr>
            <a:lstStyle/>
            <a:p>
              <a:pPr algn="ctr">
                <a:defRPr/>
              </a:pPr>
              <a:r>
                <a:rPr lang="en-US" sz="1600" b="1" noProof="1">
                  <a:solidFill>
                    <a:prstClr val="black"/>
                  </a:solidFill>
                  <a:latin typeface="Calibri" panose="020F0502020204030204" pitchFamily="34" charset="0"/>
                  <a:cs typeface="Calibri" panose="020F0502020204030204" pitchFamily="34" charset="0"/>
                  <a:sym typeface="Arial"/>
                </a:rPr>
                <a:t>Baseline Performance </a:t>
              </a:r>
              <a:r>
                <a:rPr lang="en-US" sz="1600" noProof="1">
                  <a:solidFill>
                    <a:prstClr val="black"/>
                  </a:solidFill>
                  <a:latin typeface="Calibri" panose="020F0502020204030204" pitchFamily="34" charset="0"/>
                  <a:cs typeface="Calibri" panose="020F0502020204030204" pitchFamily="34" charset="0"/>
                  <a:sym typeface="Arial"/>
                </a:rPr>
                <a:t>on Clean Data</a:t>
              </a:r>
            </a:p>
          </p:txBody>
        </p:sp>
        <p:sp>
          <p:nvSpPr>
            <p:cNvPr id="353" name="Callout: Bent Line 1900">
              <a:extLst>
                <a:ext uri="{FF2B5EF4-FFF2-40B4-BE49-F238E27FC236}">
                  <a16:creationId xmlns:a16="http://schemas.microsoft.com/office/drawing/2014/main" id="{345E4FAB-CCA3-9748-4655-676EB4415DCC}"/>
                </a:ext>
              </a:extLst>
            </p:cNvPr>
            <p:cNvSpPr/>
            <p:nvPr/>
          </p:nvSpPr>
          <p:spPr>
            <a:xfrm>
              <a:off x="9240189" y="3313959"/>
              <a:ext cx="1947895" cy="642208"/>
            </a:xfrm>
            <a:prstGeom prst="borderCallout2">
              <a:avLst>
                <a:gd name="adj1" fmla="val -3025"/>
                <a:gd name="adj2" fmla="val 50075"/>
                <a:gd name="adj3" fmla="val -18613"/>
                <a:gd name="adj4" fmla="val 47251"/>
                <a:gd name="adj5" fmla="val -45079"/>
                <a:gd name="adj6" fmla="val 47066"/>
              </a:avLst>
            </a:prstGeom>
            <a:noFill/>
            <a:ln w="19050" cap="flat" cmpd="sng" algn="ctr">
              <a:solidFill>
                <a:srgbClr val="156082">
                  <a:shade val="15000"/>
                </a:srgbClr>
              </a:solidFill>
              <a:prstDash val="solid"/>
              <a:miter lim="800000"/>
              <a:tailEnd type="triangle"/>
            </a:ln>
            <a:effectLst/>
          </p:spPr>
          <p:txBody>
            <a:bodyPr rtlCol="0" anchor="ctr"/>
            <a:lstStyle/>
            <a:p>
              <a:pPr algn="ctr">
                <a:defRPr/>
              </a:pPr>
              <a:r>
                <a:rPr lang="en-US" sz="1400" noProof="1">
                  <a:solidFill>
                    <a:srgbClr val="0D0D0D"/>
                  </a:solidFill>
                  <a:cs typeface="Arial"/>
                  <a:sym typeface="Arial"/>
                </a:rPr>
                <a:t>Which Passage is True Verbatim from </a:t>
              </a:r>
            </a:p>
            <a:p>
              <a:pPr algn="ctr">
                <a:defRPr/>
              </a:pPr>
              <a:r>
                <a:rPr lang="en-US" sz="1200" b="1" i="1" noProof="1">
                  <a:solidFill>
                    <a:srgbClr val="0D0D0D"/>
                  </a:solidFill>
                  <a:cs typeface="Arial"/>
                  <a:sym typeface="Arial"/>
                </a:rPr>
                <a:t>The Lord of The Rings</a:t>
              </a:r>
              <a:r>
                <a:rPr lang="en-US" sz="1600" noProof="1">
                  <a:solidFill>
                    <a:srgbClr val="0D0D0D"/>
                  </a:solidFill>
                  <a:cs typeface="Arial"/>
                  <a:sym typeface="Arial"/>
                </a:rPr>
                <a:t>?</a:t>
              </a:r>
            </a:p>
          </p:txBody>
        </p:sp>
        <p:sp>
          <p:nvSpPr>
            <p:cNvPr id="354" name="TextBox 353">
              <a:extLst>
                <a:ext uri="{FF2B5EF4-FFF2-40B4-BE49-F238E27FC236}">
                  <a16:creationId xmlns:a16="http://schemas.microsoft.com/office/drawing/2014/main" id="{645F0AAD-A4FA-A593-7601-14E712F7EE29}"/>
                </a:ext>
              </a:extLst>
            </p:cNvPr>
            <p:cNvSpPr txBox="1"/>
            <p:nvPr/>
          </p:nvSpPr>
          <p:spPr>
            <a:xfrm>
              <a:off x="9805785" y="2898887"/>
              <a:ext cx="817516" cy="276999"/>
            </a:xfrm>
            <a:prstGeom prst="rect">
              <a:avLst/>
            </a:prstGeom>
            <a:noFill/>
          </p:spPr>
          <p:txBody>
            <a:bodyPr wrap="square">
              <a:spAutoFit/>
            </a:bodyPr>
            <a:lstStyle/>
            <a:p>
              <a:pPr algn="ctr">
                <a:defRPr/>
              </a:pPr>
              <a:r>
                <a:rPr lang="en-US" sz="1200" noProof="1">
                  <a:solidFill>
                    <a:prstClr val="white"/>
                  </a:solidFill>
                  <a:latin typeface="Aptos Display" panose="02110004020202020204"/>
                  <a:cs typeface="Calibri" panose="020F0502020204030204" pitchFamily="34" charset="0"/>
                  <a:sym typeface="Arial"/>
                </a:rPr>
                <a:t>ChatGPT</a:t>
              </a:r>
              <a:endParaRPr lang="en-US" sz="1200" noProof="1">
                <a:solidFill>
                  <a:prstClr val="white"/>
                </a:solidFill>
                <a:latin typeface="Aptos Display" panose="02110004020202020204"/>
                <a:cs typeface="Arial"/>
                <a:sym typeface="Arial"/>
              </a:endParaRPr>
            </a:p>
          </p:txBody>
        </p:sp>
        <p:cxnSp>
          <p:nvCxnSpPr>
            <p:cNvPr id="355" name="Straight Arrow Connector 354">
              <a:extLst>
                <a:ext uri="{FF2B5EF4-FFF2-40B4-BE49-F238E27FC236}">
                  <a16:creationId xmlns:a16="http://schemas.microsoft.com/office/drawing/2014/main" id="{F5AA9A9E-37E6-4804-00B7-E943281386B4}"/>
                </a:ext>
              </a:extLst>
            </p:cNvPr>
            <p:cNvCxnSpPr>
              <a:cxnSpLocks/>
            </p:cNvCxnSpPr>
            <p:nvPr/>
          </p:nvCxnSpPr>
          <p:spPr>
            <a:xfrm rot="16200000">
              <a:off x="10147435" y="2103536"/>
              <a:ext cx="137294" cy="0"/>
            </a:xfrm>
            <a:prstGeom prst="straightConnector1">
              <a:avLst/>
            </a:prstGeom>
            <a:noFill/>
            <a:ln w="12700" cap="flat" cmpd="sng" algn="ctr">
              <a:solidFill>
                <a:srgbClr val="E8E8E8">
                  <a:lumMod val="10000"/>
                </a:srgbClr>
              </a:solidFill>
              <a:prstDash val="solid"/>
              <a:miter lim="800000"/>
              <a:tailEnd type="triangle"/>
            </a:ln>
            <a:effectLst/>
          </p:spPr>
        </p:cxnSp>
        <p:cxnSp>
          <p:nvCxnSpPr>
            <p:cNvPr id="356" name="Straight Arrow Connector 355">
              <a:extLst>
                <a:ext uri="{FF2B5EF4-FFF2-40B4-BE49-F238E27FC236}">
                  <a16:creationId xmlns:a16="http://schemas.microsoft.com/office/drawing/2014/main" id="{4D3B890D-84B6-EB99-C74E-620295AFCED6}"/>
                </a:ext>
              </a:extLst>
            </p:cNvPr>
            <p:cNvCxnSpPr>
              <a:cxnSpLocks/>
            </p:cNvCxnSpPr>
            <p:nvPr/>
          </p:nvCxnSpPr>
          <p:spPr>
            <a:xfrm>
              <a:off x="9210706" y="2666012"/>
              <a:ext cx="391712" cy="0"/>
            </a:xfrm>
            <a:prstGeom prst="straightConnector1">
              <a:avLst/>
            </a:prstGeom>
            <a:noFill/>
            <a:ln w="28575" cap="flat" cmpd="sng" algn="ctr">
              <a:solidFill>
                <a:srgbClr val="E8E8E8">
                  <a:lumMod val="10000"/>
                </a:srgbClr>
              </a:solidFill>
              <a:prstDash val="solid"/>
              <a:miter lim="800000"/>
              <a:tailEnd type="triangle"/>
            </a:ln>
            <a:effectLst/>
          </p:spPr>
        </p:cxnSp>
        <p:sp>
          <p:nvSpPr>
            <p:cNvPr id="357" name="Rectangle: Rounded Corners 16">
              <a:extLst>
                <a:ext uri="{FF2B5EF4-FFF2-40B4-BE49-F238E27FC236}">
                  <a16:creationId xmlns:a16="http://schemas.microsoft.com/office/drawing/2014/main" id="{DBA4E107-CA22-0DE4-C23B-48B2B7946AC0}"/>
                </a:ext>
              </a:extLst>
            </p:cNvPr>
            <p:cNvSpPr/>
            <p:nvPr/>
          </p:nvSpPr>
          <p:spPr>
            <a:xfrm>
              <a:off x="6277904" y="1891499"/>
              <a:ext cx="2840442" cy="2064668"/>
            </a:xfrm>
            <a:prstGeom prst="roundRect">
              <a:avLst/>
            </a:prstGeom>
            <a:noFill/>
            <a:ln w="38100" cap="flat" cmpd="sng" algn="ctr">
              <a:solidFill>
                <a:sysClr val="windowText" lastClr="000000">
                  <a:lumMod val="50000"/>
                  <a:lumOff val="50000"/>
                </a:sysClr>
              </a:solidFill>
              <a:prstDash val="sysDash"/>
              <a:miter lim="800000"/>
            </a:ln>
            <a:effectLst/>
          </p:spPr>
          <p:txBody>
            <a:bodyPr rtlCol="0" anchor="ctr"/>
            <a:lstStyle/>
            <a:p>
              <a:pPr algn="ctr">
                <a:defRPr/>
              </a:pPr>
              <a:endParaRPr lang="en-US" noProof="1">
                <a:solidFill>
                  <a:prstClr val="white"/>
                </a:solidFill>
                <a:cs typeface="Arial"/>
                <a:sym typeface="Arial"/>
              </a:endParaRPr>
            </a:p>
          </p:txBody>
        </p:sp>
        <p:cxnSp>
          <p:nvCxnSpPr>
            <p:cNvPr id="399" name="Straight Arrow Connector 398">
              <a:extLst>
                <a:ext uri="{FF2B5EF4-FFF2-40B4-BE49-F238E27FC236}">
                  <a16:creationId xmlns:a16="http://schemas.microsoft.com/office/drawing/2014/main" id="{2B0B5729-E3D5-D2EB-523E-A899E7CF91B7}"/>
                </a:ext>
              </a:extLst>
            </p:cNvPr>
            <p:cNvCxnSpPr>
              <a:cxnSpLocks/>
            </p:cNvCxnSpPr>
            <p:nvPr/>
          </p:nvCxnSpPr>
          <p:spPr>
            <a:xfrm>
              <a:off x="4857415" y="4982488"/>
              <a:ext cx="294299" cy="0"/>
            </a:xfrm>
            <a:prstGeom prst="straightConnector1">
              <a:avLst/>
            </a:prstGeom>
            <a:noFill/>
            <a:ln w="28575" cap="flat" cmpd="sng" algn="ctr">
              <a:solidFill>
                <a:srgbClr val="E8E8E8">
                  <a:lumMod val="10000"/>
                </a:srgbClr>
              </a:solidFill>
              <a:prstDash val="solid"/>
              <a:miter lim="800000"/>
              <a:tailEnd type="triangle"/>
            </a:ln>
            <a:effectLst/>
          </p:spPr>
        </p:cxnSp>
        <mc:AlternateContent xmlns:mc="http://schemas.openxmlformats.org/markup-compatibility/2006" xmlns:a14="http://schemas.microsoft.com/office/drawing/2010/main">
          <mc:Choice Requires="a14">
            <p:graphicFrame>
              <p:nvGraphicFramePr>
                <p:cNvPr id="400" name="Chart 399">
                  <a:extLst>
                    <a:ext uri="{FF2B5EF4-FFF2-40B4-BE49-F238E27FC236}">
                      <a16:creationId xmlns:a16="http://schemas.microsoft.com/office/drawing/2014/main" id="{260802FE-7782-DAC2-06B7-ABF16B6566D1}"/>
                    </a:ext>
                  </a:extLst>
                </p:cNvPr>
                <p:cNvGraphicFramePr/>
                <p:nvPr>
                  <p:extLst>
                    <p:ext uri="{D42A27DB-BD31-4B8C-83A1-F6EECF244321}">
                      <p14:modId xmlns:p14="http://schemas.microsoft.com/office/powerpoint/2010/main" val="748379224"/>
                    </p:ext>
                  </p:extLst>
                </p:nvPr>
              </p:nvGraphicFramePr>
              <p:xfrm>
                <a:off x="4982267" y="4342319"/>
                <a:ext cx="3744000" cy="1584000"/>
              </p:xfrm>
              <a:graphic>
                <a:graphicData uri="http://schemas.openxmlformats.org/drawingml/2006/chart">
                  <c:chart xmlns:c="http://schemas.openxmlformats.org/drawingml/2006/chart" xmlns:r="http://schemas.openxmlformats.org/officeDocument/2006/relationships" r:id="rId17"/>
                </a:graphicData>
              </a:graphic>
            </p:graphicFrame>
          </mc:Choice>
          <mc:Fallback xmlns="">
            <p:graphicFrame>
              <p:nvGraphicFramePr>
                <p:cNvPr id="400" name="Chart 399">
                  <a:extLst>
                    <a:ext uri="{FF2B5EF4-FFF2-40B4-BE49-F238E27FC236}">
                      <a16:creationId xmlns:a16="http://schemas.microsoft.com/office/drawing/2014/main" id="{260802FE-7782-DAC2-06B7-ABF16B6566D1}"/>
                    </a:ext>
                  </a:extLst>
                </p:cNvPr>
                <p:cNvGraphicFramePr/>
                <p:nvPr>
                  <p:extLst>
                    <p:ext uri="{D42A27DB-BD31-4B8C-83A1-F6EECF244321}">
                      <p14:modId xmlns:p14="http://schemas.microsoft.com/office/powerpoint/2010/main" val="748379224"/>
                    </p:ext>
                  </p:extLst>
                </p:nvPr>
              </p:nvGraphicFramePr>
              <p:xfrm>
                <a:off x="4982267" y="4342319"/>
                <a:ext cx="3744000" cy="1584000"/>
              </p:xfrm>
              <a:graphic>
                <a:graphicData uri="http://schemas.openxmlformats.org/drawingml/2006/chart">
                  <c:chart xmlns:c="http://schemas.openxmlformats.org/drawingml/2006/chart" xmlns:r="http://schemas.openxmlformats.org/officeDocument/2006/relationships" r:id="rId18"/>
                </a:graphicData>
              </a:graphic>
            </p:graphicFrame>
          </mc:Fallback>
        </mc:AlternateContent>
        <mc:AlternateContent xmlns:mc="http://schemas.openxmlformats.org/markup-compatibility/2006" xmlns:a14="http://schemas.microsoft.com/office/drawing/2010/main">
          <mc:Choice Requires="a14">
            <p:sp>
              <p:nvSpPr>
                <p:cNvPr id="401" name="TextBox 400">
                  <a:extLst>
                    <a:ext uri="{FF2B5EF4-FFF2-40B4-BE49-F238E27FC236}">
                      <a16:creationId xmlns:a16="http://schemas.microsoft.com/office/drawing/2014/main" id="{06A4D742-4240-0B38-6426-291F4ADF4B4A}"/>
                    </a:ext>
                  </a:extLst>
                </p:cNvPr>
                <p:cNvSpPr txBox="1"/>
                <p:nvPr/>
              </p:nvSpPr>
              <p:spPr>
                <a:xfrm>
                  <a:off x="7714244" y="4326142"/>
                  <a:ext cx="369011" cy="369332"/>
                </a:xfrm>
                <a:prstGeom prst="rect">
                  <a:avLst/>
                </a:prstGeom>
                <a:noFill/>
              </p:spPr>
              <p:txBody>
                <a:bodyPr wrap="none" rtlCol="0">
                  <a:spAutoFit/>
                </a:bodyPr>
                <a:lstStyle/>
                <a:p>
                  <a:pPr>
                    <a:defRPr/>
                  </a:pPr>
                  <a14:m>
                    <m:oMathPara xmlns:m="http://schemas.openxmlformats.org/officeDocument/2006/math">
                      <m:oMathParaPr>
                        <m:jc m:val="centerGroup"/>
                      </m:oMathParaPr>
                      <m:oMath xmlns:m="http://schemas.openxmlformats.org/officeDocument/2006/math">
                        <m:r>
                          <m:rPr>
                            <m:sty m:val="p"/>
                          </m:rPr>
                          <a:rPr lang="en-US" kern="0" noProof="1" dirty="0">
                            <a:solidFill>
                              <a:prstClr val="black"/>
                            </a:solidFill>
                            <a:latin typeface="Cambria Math" panose="02040503050406030204" pitchFamily="18" charset="0"/>
                            <a:sym typeface="Arial"/>
                          </a:rPr>
                          <m:t>Δ</m:t>
                        </m:r>
                      </m:oMath>
                    </m:oMathPara>
                  </a14:m>
                  <a:endParaRPr lang="en-US" kern="0" noProof="1">
                    <a:solidFill>
                      <a:prstClr val="black"/>
                    </a:solidFill>
                    <a:cs typeface="Arial"/>
                    <a:sym typeface="Arial"/>
                  </a:endParaRPr>
                </a:p>
              </p:txBody>
            </p:sp>
          </mc:Choice>
          <mc:Fallback xmlns="">
            <p:sp>
              <p:nvSpPr>
                <p:cNvPr id="401" name="TextBox 400">
                  <a:extLst>
                    <a:ext uri="{FF2B5EF4-FFF2-40B4-BE49-F238E27FC236}">
                      <a16:creationId xmlns:a16="http://schemas.microsoft.com/office/drawing/2014/main" id="{06A4D742-4240-0B38-6426-291F4ADF4B4A}"/>
                    </a:ext>
                  </a:extLst>
                </p:cNvPr>
                <p:cNvSpPr txBox="1">
                  <a:spLocks noRot="1" noChangeAspect="1" noMove="1" noResize="1" noEditPoints="1" noAdjustHandles="1" noChangeArrowheads="1" noChangeShapeType="1" noTextEdit="1"/>
                </p:cNvSpPr>
                <p:nvPr/>
              </p:nvSpPr>
              <p:spPr>
                <a:xfrm>
                  <a:off x="7714244" y="4326142"/>
                  <a:ext cx="369011" cy="369332"/>
                </a:xfrm>
                <a:prstGeom prst="rect">
                  <a:avLst/>
                </a:prstGeom>
                <a:blipFill>
                  <a:blip r:embed="rId19"/>
                  <a:stretch>
                    <a:fillRect/>
                  </a:stretch>
                </a:blipFill>
              </p:spPr>
              <p:txBody>
                <a:bodyPr/>
                <a:lstStyle/>
                <a:p>
                  <a:r>
                    <a:rPr lang="en-US">
                      <a:noFill/>
                    </a:rPr>
                    <a:t> </a:t>
                  </a:r>
                </a:p>
              </p:txBody>
            </p:sp>
          </mc:Fallback>
        </mc:AlternateContent>
        <p:cxnSp>
          <p:nvCxnSpPr>
            <p:cNvPr id="402" name="Straight Arrow Connector 401">
              <a:extLst>
                <a:ext uri="{FF2B5EF4-FFF2-40B4-BE49-F238E27FC236}">
                  <a16:creationId xmlns:a16="http://schemas.microsoft.com/office/drawing/2014/main" id="{CDAB6E90-D5E6-7970-E9A5-99AD519FD3D6}"/>
                </a:ext>
              </a:extLst>
            </p:cNvPr>
            <p:cNvCxnSpPr>
              <a:cxnSpLocks/>
            </p:cNvCxnSpPr>
            <p:nvPr/>
          </p:nvCxnSpPr>
          <p:spPr>
            <a:xfrm flipV="1">
              <a:off x="7897055" y="4606387"/>
              <a:ext cx="74" cy="485369"/>
            </a:xfrm>
            <a:prstGeom prst="straightConnector1">
              <a:avLst/>
            </a:prstGeom>
            <a:noFill/>
            <a:ln w="19050" cap="flat" cmpd="sng" algn="ctr">
              <a:solidFill>
                <a:sysClr val="windowText" lastClr="000000"/>
              </a:solidFill>
              <a:prstDash val="solid"/>
              <a:miter lim="800000"/>
              <a:headEnd type="triangle"/>
              <a:tailEnd type="triangle"/>
            </a:ln>
            <a:effectLst/>
          </p:spPr>
        </p:cxnSp>
      </p:grpSp>
    </p:spTree>
    <p:extLst>
      <p:ext uri="{BB962C8B-B14F-4D97-AF65-F5344CB8AC3E}">
        <p14:creationId xmlns:p14="http://schemas.microsoft.com/office/powerpoint/2010/main" val="13884686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B619E-B014-798D-3BFD-263E43CAD1E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F451732-F0F6-38DB-C032-A5307FAE4A8D}"/>
              </a:ext>
            </a:extLst>
          </p:cNvPr>
          <p:cNvSpPr>
            <a:spLocks noGrp="1"/>
          </p:cNvSpPr>
          <p:nvPr>
            <p:ph type="sldNum" sz="quarter" idx="12"/>
          </p:nvPr>
        </p:nvSpPr>
        <p:spPr/>
        <p:txBody>
          <a:bodyPr/>
          <a:lstStyle/>
          <a:p>
            <a:fld id="{28FA43E8-6E12-5244-BC34-D42229B1484F}" type="slidenum">
              <a:rPr lang="en-US" noProof="1" smtClean="0"/>
              <a:t>40</a:t>
            </a:fld>
            <a:endParaRPr lang="en-US" noProof="1"/>
          </a:p>
        </p:txBody>
      </p:sp>
      <p:sp>
        <p:nvSpPr>
          <p:cNvPr id="5" name="Title 4">
            <a:extLst>
              <a:ext uri="{FF2B5EF4-FFF2-40B4-BE49-F238E27FC236}">
                <a16:creationId xmlns:a16="http://schemas.microsoft.com/office/drawing/2014/main" id="{40661330-7C95-AECD-5051-31907E8CD46C}"/>
              </a:ext>
            </a:extLst>
          </p:cNvPr>
          <p:cNvSpPr>
            <a:spLocks noGrp="1"/>
          </p:cNvSpPr>
          <p:nvPr>
            <p:ph type="title"/>
          </p:nvPr>
        </p:nvSpPr>
        <p:spPr/>
        <p:txBody>
          <a:bodyPr/>
          <a:lstStyle/>
          <a:p>
            <a:r>
              <a:rPr lang="en-US" b="1" noProof="1">
                <a:solidFill>
                  <a:srgbClr val="9B3836"/>
                </a:solidFill>
                <a:ea typeface="Verdana" panose="020B0604030504040204" pitchFamily="34" charset="0"/>
                <a:cs typeface="Open Sans" panose="020B0606030504020204" pitchFamily="34" charset="0"/>
              </a:rPr>
              <a:t>Proposed Method: </a:t>
            </a:r>
            <a:r>
              <a:rPr lang="en-US" b="1" noProof="1">
                <a:solidFill>
                  <a:schemeClr val="tx1">
                    <a:lumMod val="75000"/>
                    <a:lumOff val="25000"/>
                  </a:schemeClr>
                </a:solidFill>
                <a:ea typeface="Verdana" panose="020B0604030504040204" pitchFamily="34" charset="0"/>
                <a:cs typeface="Open Sans" panose="020B0606030504020204" pitchFamily="34" charset="0"/>
              </a:rPr>
              <a:t>DIS-CO</a:t>
            </a:r>
            <a:endParaRPr lang="en-US" noProof="1">
              <a:solidFill>
                <a:schemeClr val="tx1">
                  <a:lumMod val="75000"/>
                  <a:lumOff val="25000"/>
                </a:schemeClr>
              </a:solidFill>
            </a:endParaRPr>
          </a:p>
        </p:txBody>
      </p:sp>
      <p:sp>
        <p:nvSpPr>
          <p:cNvPr id="9" name="Rectangle: Rounded Corners 28">
            <a:extLst>
              <a:ext uri="{FF2B5EF4-FFF2-40B4-BE49-F238E27FC236}">
                <a16:creationId xmlns:a16="http://schemas.microsoft.com/office/drawing/2014/main" id="{2F9855AD-93F1-8AB9-8910-CF0D0A97ACB4}"/>
              </a:ext>
            </a:extLst>
          </p:cNvPr>
          <p:cNvSpPr/>
          <p:nvPr/>
        </p:nvSpPr>
        <p:spPr>
          <a:xfrm>
            <a:off x="-1858817" y="3774876"/>
            <a:ext cx="10575635" cy="4642248"/>
          </a:xfrm>
          <a:prstGeom prst="roundRect">
            <a:avLst>
              <a:gd name="adj" fmla="val 0"/>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0" name="TextBox 9">
            <a:extLst>
              <a:ext uri="{FF2B5EF4-FFF2-40B4-BE49-F238E27FC236}">
                <a16:creationId xmlns:a16="http://schemas.microsoft.com/office/drawing/2014/main" id="{8448CD5C-BFFE-81E3-C1DF-90F0F2A5AEF2}"/>
              </a:ext>
            </a:extLst>
          </p:cNvPr>
          <p:cNvSpPr txBox="1"/>
          <p:nvPr/>
        </p:nvSpPr>
        <p:spPr>
          <a:xfrm>
            <a:off x="-1772630" y="7367737"/>
            <a:ext cx="1555234" cy="369332"/>
          </a:xfrm>
          <a:prstGeom prst="rect">
            <a:avLst/>
          </a:prstGeom>
          <a:noFill/>
        </p:spPr>
        <p:txBody>
          <a:bodyPr wrap="none" rtlCol="0">
            <a:spAutoFit/>
          </a:bodyPr>
          <a:lstStyle/>
          <a:p>
            <a:pPr algn="ctr"/>
            <a:r>
              <a:rPr lang="en-US" noProof="1"/>
              <a:t>Suspect Book</a:t>
            </a:r>
          </a:p>
        </p:txBody>
      </p:sp>
      <p:sp>
        <p:nvSpPr>
          <p:cNvPr id="11" name="Rectangle: Rounded Corners 31">
            <a:extLst>
              <a:ext uri="{FF2B5EF4-FFF2-40B4-BE49-F238E27FC236}">
                <a16:creationId xmlns:a16="http://schemas.microsoft.com/office/drawing/2014/main" id="{485DAF7F-C87C-FA03-C85D-3C96D47CC887}"/>
              </a:ext>
            </a:extLst>
          </p:cNvPr>
          <p:cNvSpPr/>
          <p:nvPr/>
        </p:nvSpPr>
        <p:spPr>
          <a:xfrm>
            <a:off x="-1772630" y="6670917"/>
            <a:ext cx="10415558" cy="1667671"/>
          </a:xfrm>
          <a:prstGeom prst="roundRect">
            <a:avLst>
              <a:gd name="adj" fmla="val 2674"/>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2" name="Rectangle: Rounded Corners 30">
            <a:extLst>
              <a:ext uri="{FF2B5EF4-FFF2-40B4-BE49-F238E27FC236}">
                <a16:creationId xmlns:a16="http://schemas.microsoft.com/office/drawing/2014/main" id="{532D77B6-A737-17D8-0D55-DC04004989C0}"/>
              </a:ext>
            </a:extLst>
          </p:cNvPr>
          <p:cNvSpPr/>
          <p:nvPr/>
        </p:nvSpPr>
        <p:spPr>
          <a:xfrm>
            <a:off x="-1772631" y="3862033"/>
            <a:ext cx="10415558" cy="2667989"/>
          </a:xfrm>
          <a:prstGeom prst="roundRect">
            <a:avLst>
              <a:gd name="adj" fmla="val 2674"/>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3" name="Rectangle: Rounded Corners 1023">
            <a:extLst>
              <a:ext uri="{FF2B5EF4-FFF2-40B4-BE49-F238E27FC236}">
                <a16:creationId xmlns:a16="http://schemas.microsoft.com/office/drawing/2014/main" id="{9AFB2F63-EB53-8558-AB1B-F10F23247579}"/>
              </a:ext>
            </a:extLst>
          </p:cNvPr>
          <p:cNvSpPr/>
          <p:nvPr/>
        </p:nvSpPr>
        <p:spPr>
          <a:xfrm>
            <a:off x="-1568472" y="4234470"/>
            <a:ext cx="4660754" cy="2210013"/>
          </a:xfrm>
          <a:prstGeom prst="roundRect">
            <a:avLst>
              <a:gd name="adj" fmla="val 1884"/>
            </a:avLst>
          </a:prstGeom>
          <a:noFill/>
          <a:ln w="38100">
            <a:solidFill>
              <a:schemeClr val="tx1">
                <a:lumMod val="50000"/>
                <a:lumOff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4" name="TextBox 13">
            <a:extLst>
              <a:ext uri="{FF2B5EF4-FFF2-40B4-BE49-F238E27FC236}">
                <a16:creationId xmlns:a16="http://schemas.microsoft.com/office/drawing/2014/main" id="{407AF87A-1281-921D-3EC4-3C68B9AA4973}"/>
              </a:ext>
            </a:extLst>
          </p:cNvPr>
          <p:cNvSpPr txBox="1"/>
          <p:nvPr/>
        </p:nvSpPr>
        <p:spPr>
          <a:xfrm>
            <a:off x="-1908504" y="3912256"/>
            <a:ext cx="5161106" cy="338554"/>
          </a:xfrm>
          <a:prstGeom prst="rect">
            <a:avLst/>
          </a:prstGeom>
          <a:noFill/>
        </p:spPr>
        <p:txBody>
          <a:bodyPr wrap="square" rtlCol="0">
            <a:spAutoFit/>
          </a:bodyPr>
          <a:lstStyle/>
          <a:p>
            <a:pPr algn="ctr"/>
            <a:r>
              <a:rPr lang="en-US" sz="1600" b="1" noProof="1">
                <a:solidFill>
                  <a:schemeClr val="bg1">
                    <a:lumMod val="85000"/>
                  </a:schemeClr>
                </a:solidFill>
                <a:latin typeface="Calibri" panose="020F0502020204030204" pitchFamily="34" charset="0"/>
                <a:cs typeface="Calibri" panose="020F0502020204030204" pitchFamily="34" charset="0"/>
              </a:rPr>
              <a:t>Data Collection: </a:t>
            </a:r>
            <a:r>
              <a:rPr lang="en-US" sz="1500" noProof="1">
                <a:solidFill>
                  <a:schemeClr val="bg1">
                    <a:lumMod val="85000"/>
                  </a:schemeClr>
                </a:solidFill>
                <a:latin typeface="Calibri" panose="020F0502020204030204" pitchFamily="34" charset="0"/>
                <a:cs typeface="Calibri" panose="020F0502020204030204" pitchFamily="34" charset="0"/>
              </a:rPr>
              <a:t>Frames can be of 2 different types.</a:t>
            </a:r>
          </a:p>
        </p:txBody>
      </p:sp>
      <p:sp>
        <p:nvSpPr>
          <p:cNvPr id="22" name="Rounded Rectangle 21">
            <a:extLst>
              <a:ext uri="{FF2B5EF4-FFF2-40B4-BE49-F238E27FC236}">
                <a16:creationId xmlns:a16="http://schemas.microsoft.com/office/drawing/2014/main" id="{BD68C781-4A1E-EF29-5E60-EEB24A7D16F6}"/>
              </a:ext>
            </a:extLst>
          </p:cNvPr>
          <p:cNvSpPr/>
          <p:nvPr/>
        </p:nvSpPr>
        <p:spPr>
          <a:xfrm>
            <a:off x="-1511096" y="5367682"/>
            <a:ext cx="4542554" cy="1041408"/>
          </a:xfrm>
          <a:prstGeom prst="roundRect">
            <a:avLst>
              <a:gd name="adj"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28" name="Rounded Rectangle 27">
            <a:extLst>
              <a:ext uri="{FF2B5EF4-FFF2-40B4-BE49-F238E27FC236}">
                <a16:creationId xmlns:a16="http://schemas.microsoft.com/office/drawing/2014/main" id="{9B34D3A9-C38C-2217-88D4-C7923967606F}"/>
              </a:ext>
            </a:extLst>
          </p:cNvPr>
          <p:cNvSpPr/>
          <p:nvPr/>
        </p:nvSpPr>
        <p:spPr>
          <a:xfrm>
            <a:off x="-1511096" y="4303397"/>
            <a:ext cx="4542554" cy="1041408"/>
          </a:xfrm>
          <a:prstGeom prst="roundRect">
            <a:avLst>
              <a:gd name="adj"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35" name="Rectangle: Rounded Corners 1023">
            <a:extLst>
              <a:ext uri="{FF2B5EF4-FFF2-40B4-BE49-F238E27FC236}">
                <a16:creationId xmlns:a16="http://schemas.microsoft.com/office/drawing/2014/main" id="{124040C3-AD3E-880C-33DA-17DD047292E7}"/>
              </a:ext>
            </a:extLst>
          </p:cNvPr>
          <p:cNvSpPr/>
          <p:nvPr/>
        </p:nvSpPr>
        <p:spPr>
          <a:xfrm>
            <a:off x="3213795" y="4228567"/>
            <a:ext cx="2597580" cy="2210013"/>
          </a:xfrm>
          <a:prstGeom prst="roundRect">
            <a:avLst>
              <a:gd name="adj" fmla="val 1884"/>
            </a:avLst>
          </a:prstGeom>
          <a:noFill/>
          <a:ln w="38100">
            <a:solidFill>
              <a:schemeClr val="tx1">
                <a:lumMod val="50000"/>
                <a:lumOff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58" name="Rectangle: Rounded Corners 1023">
            <a:extLst>
              <a:ext uri="{FF2B5EF4-FFF2-40B4-BE49-F238E27FC236}">
                <a16:creationId xmlns:a16="http://schemas.microsoft.com/office/drawing/2014/main" id="{814B841D-7395-965A-E7AC-65EEDDFD8FBF}"/>
              </a:ext>
            </a:extLst>
          </p:cNvPr>
          <p:cNvSpPr/>
          <p:nvPr/>
        </p:nvSpPr>
        <p:spPr>
          <a:xfrm>
            <a:off x="5915807" y="4226275"/>
            <a:ext cx="2640061" cy="2210013"/>
          </a:xfrm>
          <a:prstGeom prst="roundRect">
            <a:avLst>
              <a:gd name="adj" fmla="val 1884"/>
            </a:avLst>
          </a:prstGeom>
          <a:noFill/>
          <a:ln w="38100">
            <a:solidFill>
              <a:schemeClr val="tx1">
                <a:lumMod val="50000"/>
                <a:lumOff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2" name="Rounded Rectangle 1">
            <a:extLst>
              <a:ext uri="{FF2B5EF4-FFF2-40B4-BE49-F238E27FC236}">
                <a16:creationId xmlns:a16="http://schemas.microsoft.com/office/drawing/2014/main" id="{C085935D-1B15-5054-47D5-FA74D10CEFFF}"/>
              </a:ext>
            </a:extLst>
          </p:cNvPr>
          <p:cNvSpPr/>
          <p:nvPr/>
        </p:nvSpPr>
        <p:spPr>
          <a:xfrm>
            <a:off x="-1511096" y="4303397"/>
            <a:ext cx="4542554" cy="1041408"/>
          </a:xfrm>
          <a:prstGeom prst="roundRect">
            <a:avLst>
              <a:gd name="adj"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3" name="Content Placeholder 1">
            <a:extLst>
              <a:ext uri="{FF2B5EF4-FFF2-40B4-BE49-F238E27FC236}">
                <a16:creationId xmlns:a16="http://schemas.microsoft.com/office/drawing/2014/main" id="{55A3744C-7B34-3552-E9E7-02D39BF9FDB4}"/>
              </a:ext>
            </a:extLst>
          </p:cNvPr>
          <p:cNvSpPr txBox="1">
            <a:spLocks/>
          </p:cNvSpPr>
          <p:nvPr/>
        </p:nvSpPr>
        <p:spPr>
          <a:xfrm>
            <a:off x="292380" y="4302960"/>
            <a:ext cx="2739360" cy="1036385"/>
          </a:xfrm>
          <a:prstGeom prst="rect">
            <a:avLst/>
          </a:prstGeom>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400" b="1" noProof="1">
                <a:solidFill>
                  <a:schemeClr val="bg1">
                    <a:lumMod val="85000"/>
                  </a:schemeClr>
                </a:solidFill>
                <a:latin typeface="Consolas" panose="020B0609020204030204" pitchFamily="49" charset="0"/>
                <a:cs typeface="Consolas" panose="020B0609020204030204" pitchFamily="49" charset="0"/>
              </a:rPr>
              <a:t>Main Frames</a:t>
            </a:r>
          </a:p>
          <a:p>
            <a:pPr algn="just">
              <a:lnSpc>
                <a:spcPct val="100000"/>
              </a:lnSpc>
              <a:spcBef>
                <a:spcPts val="0"/>
              </a:spcBef>
            </a:pPr>
            <a:endParaRPr lang="en-US" sz="300" b="1" noProof="1">
              <a:solidFill>
                <a:schemeClr val="bg1">
                  <a:lumMod val="85000"/>
                </a:schemeClr>
              </a:solidFill>
            </a:endParaRPr>
          </a:p>
          <a:p>
            <a:pPr algn="just">
              <a:lnSpc>
                <a:spcPct val="100000"/>
              </a:lnSpc>
              <a:spcBef>
                <a:spcPts val="0"/>
              </a:spcBef>
            </a:pPr>
            <a:r>
              <a:rPr lang="en-US" sz="1050" b="1" noProof="1">
                <a:solidFill>
                  <a:schemeClr val="bg1">
                    <a:lumMod val="85000"/>
                  </a:schemeClr>
                </a:solidFill>
              </a:rPr>
              <a:t>Contains Main Characters</a:t>
            </a:r>
          </a:p>
          <a:p>
            <a:pPr algn="just">
              <a:lnSpc>
                <a:spcPct val="100000"/>
              </a:lnSpc>
              <a:spcBef>
                <a:spcPts val="0"/>
              </a:spcBef>
            </a:pPr>
            <a:r>
              <a:rPr lang="en-US" sz="1000" noProof="1">
                <a:solidFill>
                  <a:schemeClr val="bg1">
                    <a:lumMod val="85000"/>
                  </a:schemeClr>
                </a:solidFill>
              </a:rPr>
              <a:t>Frames featuring key characters from the plot.</a:t>
            </a:r>
          </a:p>
          <a:p>
            <a:pPr algn="just">
              <a:lnSpc>
                <a:spcPct val="100000"/>
              </a:lnSpc>
              <a:spcBef>
                <a:spcPts val="0"/>
              </a:spcBef>
            </a:pPr>
            <a:endParaRPr lang="en-US" sz="200" noProof="1">
              <a:solidFill>
                <a:schemeClr val="bg1">
                  <a:lumMod val="85000"/>
                </a:schemeClr>
              </a:solidFill>
            </a:endParaRPr>
          </a:p>
          <a:p>
            <a:pPr algn="just">
              <a:lnSpc>
                <a:spcPct val="100000"/>
              </a:lnSpc>
              <a:spcBef>
                <a:spcPts val="0"/>
              </a:spcBef>
            </a:pPr>
            <a:r>
              <a:rPr lang="en-US" sz="1050" b="1" noProof="1">
                <a:solidFill>
                  <a:schemeClr val="bg1">
                    <a:lumMod val="85000"/>
                  </a:schemeClr>
                </a:solidFill>
              </a:rPr>
              <a:t>Easily Recognizable</a:t>
            </a:r>
          </a:p>
          <a:p>
            <a:pPr algn="just">
              <a:lnSpc>
                <a:spcPct val="100000"/>
              </a:lnSpc>
              <a:spcBef>
                <a:spcPts val="0"/>
              </a:spcBef>
            </a:pPr>
            <a:r>
              <a:rPr lang="en-US" sz="1000" noProof="1">
                <a:solidFill>
                  <a:schemeClr val="bg1">
                    <a:lumMod val="85000"/>
                  </a:schemeClr>
                </a:solidFill>
              </a:rPr>
              <a:t>Identifiable to viewers who saw the movie.</a:t>
            </a:r>
          </a:p>
        </p:txBody>
      </p:sp>
      <p:pic>
        <p:nvPicPr>
          <p:cNvPr id="6" name="Picture 5">
            <a:extLst>
              <a:ext uri="{FF2B5EF4-FFF2-40B4-BE49-F238E27FC236}">
                <a16:creationId xmlns:a16="http://schemas.microsoft.com/office/drawing/2014/main" id="{4612DF2E-983A-444C-EBE4-0D18B53D94ED}"/>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Lst>
          </a:blip>
          <a:srcRect l="16658" r="1"/>
          <a:stretch/>
        </p:blipFill>
        <p:spPr>
          <a:xfrm>
            <a:off x="-1445994" y="4364602"/>
            <a:ext cx="1726349" cy="918998"/>
          </a:xfrm>
          <a:prstGeom prst="rect">
            <a:avLst/>
          </a:prstGeom>
          <a:ln w="12700">
            <a:solidFill>
              <a:schemeClr val="tx1"/>
            </a:solidFill>
          </a:ln>
        </p:spPr>
      </p:pic>
      <p:sp>
        <p:nvSpPr>
          <p:cNvPr id="7" name="Rounded Rectangle 6">
            <a:extLst>
              <a:ext uri="{FF2B5EF4-FFF2-40B4-BE49-F238E27FC236}">
                <a16:creationId xmlns:a16="http://schemas.microsoft.com/office/drawing/2014/main" id="{DF2AB754-664C-243B-1CD8-454C7707BA2A}"/>
              </a:ext>
            </a:extLst>
          </p:cNvPr>
          <p:cNvSpPr/>
          <p:nvPr/>
        </p:nvSpPr>
        <p:spPr>
          <a:xfrm>
            <a:off x="-1511096" y="5367682"/>
            <a:ext cx="4542554" cy="1041408"/>
          </a:xfrm>
          <a:prstGeom prst="roundRect">
            <a:avLst>
              <a:gd name="adj"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5" name="Content Placeholder 1">
            <a:extLst>
              <a:ext uri="{FF2B5EF4-FFF2-40B4-BE49-F238E27FC236}">
                <a16:creationId xmlns:a16="http://schemas.microsoft.com/office/drawing/2014/main" id="{DC90B45A-F273-F4DA-74F5-3E3172532B52}"/>
              </a:ext>
            </a:extLst>
          </p:cNvPr>
          <p:cNvSpPr txBox="1">
            <a:spLocks/>
          </p:cNvSpPr>
          <p:nvPr/>
        </p:nvSpPr>
        <p:spPr>
          <a:xfrm>
            <a:off x="292380" y="5382540"/>
            <a:ext cx="2739360" cy="1036385"/>
          </a:xfrm>
          <a:prstGeom prst="rect">
            <a:avLst/>
          </a:prstGeom>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400" b="1" noProof="1">
                <a:solidFill>
                  <a:schemeClr val="bg1">
                    <a:lumMod val="85000"/>
                  </a:schemeClr>
                </a:solidFill>
                <a:latin typeface="Consolas" panose="020B0609020204030204" pitchFamily="49" charset="0"/>
                <a:cs typeface="Consolas" panose="020B0609020204030204" pitchFamily="49" charset="0"/>
              </a:rPr>
              <a:t>Neutral Frames</a:t>
            </a:r>
          </a:p>
          <a:p>
            <a:pPr algn="just">
              <a:lnSpc>
                <a:spcPct val="100000"/>
              </a:lnSpc>
              <a:spcBef>
                <a:spcPts val="0"/>
              </a:spcBef>
            </a:pPr>
            <a:endParaRPr lang="en-US" sz="300" b="1" noProof="1">
              <a:solidFill>
                <a:schemeClr val="bg1">
                  <a:lumMod val="85000"/>
                </a:schemeClr>
              </a:solidFill>
            </a:endParaRPr>
          </a:p>
          <a:p>
            <a:pPr algn="just">
              <a:lnSpc>
                <a:spcPct val="100000"/>
              </a:lnSpc>
              <a:spcBef>
                <a:spcPts val="0"/>
              </a:spcBef>
            </a:pPr>
            <a:r>
              <a:rPr lang="en-US" sz="1050" b="1" noProof="1">
                <a:solidFill>
                  <a:schemeClr val="bg1">
                    <a:lumMod val="85000"/>
                  </a:schemeClr>
                </a:solidFill>
              </a:rPr>
              <a:t>Background / Neutral Elements</a:t>
            </a:r>
          </a:p>
          <a:p>
            <a:pPr algn="just">
              <a:lnSpc>
                <a:spcPct val="100000"/>
              </a:lnSpc>
              <a:spcBef>
                <a:spcPts val="0"/>
              </a:spcBef>
            </a:pPr>
            <a:r>
              <a:rPr lang="en-US" sz="1000" noProof="1">
                <a:solidFill>
                  <a:schemeClr val="bg1">
                    <a:lumMod val="85000"/>
                  </a:schemeClr>
                </a:solidFill>
              </a:rPr>
              <a:t>Neutral visuals like landscapes or objects.</a:t>
            </a:r>
          </a:p>
          <a:p>
            <a:pPr algn="just">
              <a:lnSpc>
                <a:spcPct val="100000"/>
              </a:lnSpc>
              <a:spcBef>
                <a:spcPts val="0"/>
              </a:spcBef>
            </a:pPr>
            <a:endParaRPr lang="en-US" sz="200" noProof="1">
              <a:solidFill>
                <a:schemeClr val="bg1">
                  <a:lumMod val="85000"/>
                </a:schemeClr>
              </a:solidFill>
            </a:endParaRPr>
          </a:p>
          <a:p>
            <a:pPr algn="just">
              <a:lnSpc>
                <a:spcPct val="100000"/>
              </a:lnSpc>
              <a:spcBef>
                <a:spcPts val="0"/>
              </a:spcBef>
            </a:pPr>
            <a:r>
              <a:rPr lang="en-US" sz="1050" b="1" noProof="1">
                <a:solidFill>
                  <a:schemeClr val="bg1">
                    <a:lumMod val="85000"/>
                  </a:schemeClr>
                </a:solidFill>
              </a:rPr>
              <a:t>Hardly Recognizable</a:t>
            </a:r>
          </a:p>
          <a:p>
            <a:pPr algn="just">
              <a:lnSpc>
                <a:spcPct val="100000"/>
              </a:lnSpc>
              <a:spcBef>
                <a:spcPts val="0"/>
              </a:spcBef>
            </a:pPr>
            <a:r>
              <a:rPr lang="en-US" sz="1000" noProof="1">
                <a:solidFill>
                  <a:schemeClr val="bg1">
                    <a:lumMod val="85000"/>
                  </a:schemeClr>
                </a:solidFill>
              </a:rPr>
              <a:t>Frames not easily tied to the movie's narrative.</a:t>
            </a:r>
            <a:endParaRPr lang="en-US" sz="1000" b="1" noProof="1">
              <a:solidFill>
                <a:schemeClr val="bg1">
                  <a:lumMod val="85000"/>
                </a:schemeClr>
              </a:solidFill>
            </a:endParaRPr>
          </a:p>
        </p:txBody>
      </p:sp>
      <p:pic>
        <p:nvPicPr>
          <p:cNvPr id="16" name="Picture 15" descr="A group of people walking in a city&#10;&#10;AI-generated content may be incorrect.">
            <a:extLst>
              <a:ext uri="{FF2B5EF4-FFF2-40B4-BE49-F238E27FC236}">
                <a16:creationId xmlns:a16="http://schemas.microsoft.com/office/drawing/2014/main" id="{2C9C8832-F0BD-C044-36CF-5DD13F349069}"/>
              </a:ext>
            </a:extLst>
          </p:cNvPr>
          <p:cNvPicPr>
            <a:picLocks/>
          </p:cNvPicPr>
          <p:nvPr/>
        </p:nvPicPr>
        <p:blipFill>
          <a:blip r:embed="rId5">
            <a:duotone>
              <a:schemeClr val="bg2">
                <a:shade val="45000"/>
                <a:satMod val="135000"/>
              </a:schemeClr>
              <a:prstClr val="white"/>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14970" t="5709" r="6328" b="1469"/>
          <a:stretch/>
        </p:blipFill>
        <p:spPr>
          <a:xfrm>
            <a:off x="-1446276" y="5435241"/>
            <a:ext cx="1726348" cy="923544"/>
          </a:xfrm>
          <a:prstGeom prst="rect">
            <a:avLst/>
          </a:prstGeom>
          <a:ln w="12700">
            <a:solidFill>
              <a:srgbClr val="3A3A3A"/>
            </a:solidFill>
          </a:ln>
        </p:spPr>
      </p:pic>
      <p:sp>
        <p:nvSpPr>
          <p:cNvPr id="8" name="TextBox 7">
            <a:extLst>
              <a:ext uri="{FF2B5EF4-FFF2-40B4-BE49-F238E27FC236}">
                <a16:creationId xmlns:a16="http://schemas.microsoft.com/office/drawing/2014/main" id="{B509D9DD-FBA4-7BFC-CA3A-7D30A8F06642}"/>
              </a:ext>
            </a:extLst>
          </p:cNvPr>
          <p:cNvSpPr txBox="1"/>
          <p:nvPr/>
        </p:nvSpPr>
        <p:spPr>
          <a:xfrm>
            <a:off x="3009325" y="3934626"/>
            <a:ext cx="2909224" cy="338554"/>
          </a:xfrm>
          <a:prstGeom prst="rect">
            <a:avLst/>
          </a:prstGeom>
          <a:noFill/>
        </p:spPr>
        <p:txBody>
          <a:bodyPr wrap="square">
            <a:spAutoFit/>
          </a:bodyPr>
          <a:lstStyle/>
          <a:p>
            <a:pPr algn="ctr"/>
            <a:r>
              <a:rPr lang="en-US" sz="1600" noProof="1">
                <a:solidFill>
                  <a:schemeClr val="bg1">
                    <a:lumMod val="85000"/>
                  </a:schemeClr>
                </a:solidFill>
                <a:latin typeface="Calibri" panose="020F0502020204030204" pitchFamily="34" charset="0"/>
                <a:cs typeface="Calibri" panose="020F0502020204030204" pitchFamily="34" charset="0"/>
              </a:rPr>
              <a:t>Build</a:t>
            </a:r>
            <a:r>
              <a:rPr lang="en-US" sz="1600" b="1" noProof="1">
                <a:solidFill>
                  <a:schemeClr val="bg1">
                    <a:lumMod val="85000"/>
                  </a:schemeClr>
                </a:solidFill>
                <a:latin typeface="Calibri" panose="020F0502020204030204" pitchFamily="34" charset="0"/>
                <a:cs typeface="Calibri" panose="020F0502020204030204" pitchFamily="34" charset="0"/>
              </a:rPr>
              <a:t> </a:t>
            </a:r>
            <a:r>
              <a:rPr lang="en-US" sz="1600" noProof="1">
                <a:solidFill>
                  <a:schemeClr val="bg1">
                    <a:lumMod val="85000"/>
                  </a:schemeClr>
                </a:solidFill>
                <a:latin typeface="Calibri" panose="020F0502020204030204" pitchFamily="34" charset="0"/>
                <a:cs typeface="Calibri" panose="020F0502020204030204" pitchFamily="34" charset="0"/>
              </a:rPr>
              <a:t>MovieTection</a:t>
            </a:r>
            <a:r>
              <a:rPr lang="en-US" sz="1600" b="1" noProof="1">
                <a:solidFill>
                  <a:schemeClr val="bg1">
                    <a:lumMod val="85000"/>
                  </a:schemeClr>
                </a:solidFill>
                <a:latin typeface="Calibri" panose="020F0502020204030204" pitchFamily="34" charset="0"/>
                <a:cs typeface="Calibri" panose="020F0502020204030204" pitchFamily="34" charset="0"/>
              </a:rPr>
              <a:t> Dataset</a:t>
            </a:r>
          </a:p>
        </p:txBody>
      </p:sp>
      <p:sp>
        <p:nvSpPr>
          <p:cNvPr id="41" name="Rounded Rectangle 40">
            <a:extLst>
              <a:ext uri="{FF2B5EF4-FFF2-40B4-BE49-F238E27FC236}">
                <a16:creationId xmlns:a16="http://schemas.microsoft.com/office/drawing/2014/main" id="{32E5F30F-3224-170D-6BD4-6BF85906112F}"/>
              </a:ext>
            </a:extLst>
          </p:cNvPr>
          <p:cNvSpPr/>
          <p:nvPr/>
        </p:nvSpPr>
        <p:spPr>
          <a:xfrm>
            <a:off x="4506474" y="4246799"/>
            <a:ext cx="1288267" cy="591416"/>
          </a:xfrm>
          <a:prstGeom prst="roundRect">
            <a:avLst>
              <a:gd name="adj" fmla="val 1434"/>
            </a:avLst>
          </a:prstGeom>
          <a:solidFill>
            <a:srgbClr val="E7E7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42" name="Group 41">
            <a:extLst>
              <a:ext uri="{FF2B5EF4-FFF2-40B4-BE49-F238E27FC236}">
                <a16:creationId xmlns:a16="http://schemas.microsoft.com/office/drawing/2014/main" id="{966D8993-67C2-5BA9-FAC0-F88F2CBB8B03}"/>
              </a:ext>
            </a:extLst>
          </p:cNvPr>
          <p:cNvGrpSpPr/>
          <p:nvPr/>
        </p:nvGrpSpPr>
        <p:grpSpPr>
          <a:xfrm>
            <a:off x="4831297" y="4464561"/>
            <a:ext cx="638618" cy="330078"/>
            <a:chOff x="6050099" y="1657385"/>
            <a:chExt cx="638618" cy="330078"/>
          </a:xfrm>
        </p:grpSpPr>
        <p:pic>
          <p:nvPicPr>
            <p:cNvPr id="44" name="Picture 43">
              <a:extLst>
                <a:ext uri="{FF2B5EF4-FFF2-40B4-BE49-F238E27FC236}">
                  <a16:creationId xmlns:a16="http://schemas.microsoft.com/office/drawing/2014/main" id="{1BEB8EC2-61B6-04F6-AEBE-14066F60253F}"/>
                </a:ext>
              </a:extLst>
            </p:cNvPr>
            <p:cNvPicPr>
              <a:picLocks noChangeAspect="1"/>
            </p:cNvPicPr>
            <p:nvPr/>
          </p:nvPicPr>
          <p:blipFill>
            <a:blip r:embed="rId7">
              <a:duotone>
                <a:schemeClr val="bg2">
                  <a:shade val="45000"/>
                  <a:satMod val="135000"/>
                </a:schemeClr>
                <a:prstClr val="white"/>
              </a:duotone>
            </a:blip>
            <a:stretch>
              <a:fillRect/>
            </a:stretch>
          </p:blipFill>
          <p:spPr>
            <a:xfrm>
              <a:off x="6050099" y="1657385"/>
              <a:ext cx="330078" cy="330078"/>
            </a:xfrm>
            <a:prstGeom prst="rect">
              <a:avLst/>
            </a:prstGeom>
          </p:spPr>
        </p:pic>
        <p:pic>
          <p:nvPicPr>
            <p:cNvPr id="45" name="Picture 44">
              <a:extLst>
                <a:ext uri="{FF2B5EF4-FFF2-40B4-BE49-F238E27FC236}">
                  <a16:creationId xmlns:a16="http://schemas.microsoft.com/office/drawing/2014/main" id="{E82A6EE4-8BFA-03F9-35CC-032DB6BF1676}"/>
                </a:ext>
              </a:extLst>
            </p:cNvPr>
            <p:cNvPicPr>
              <a:picLocks noChangeAspect="1"/>
            </p:cNvPicPr>
            <p:nvPr/>
          </p:nvPicPr>
          <p:blipFill>
            <a:blip r:embed="rId7">
              <a:duotone>
                <a:schemeClr val="bg2">
                  <a:shade val="45000"/>
                  <a:satMod val="135000"/>
                </a:schemeClr>
                <a:prstClr val="white"/>
              </a:duotone>
            </a:blip>
            <a:stretch>
              <a:fillRect/>
            </a:stretch>
          </p:blipFill>
          <p:spPr>
            <a:xfrm>
              <a:off x="6202781" y="1657385"/>
              <a:ext cx="330078" cy="330078"/>
            </a:xfrm>
            <a:prstGeom prst="rect">
              <a:avLst/>
            </a:prstGeom>
          </p:spPr>
        </p:pic>
        <p:pic>
          <p:nvPicPr>
            <p:cNvPr id="46" name="Picture 45">
              <a:extLst>
                <a:ext uri="{FF2B5EF4-FFF2-40B4-BE49-F238E27FC236}">
                  <a16:creationId xmlns:a16="http://schemas.microsoft.com/office/drawing/2014/main" id="{B00A293E-E64C-050C-468C-E029F45F2224}"/>
                </a:ext>
              </a:extLst>
            </p:cNvPr>
            <p:cNvPicPr>
              <a:picLocks noChangeAspect="1"/>
            </p:cNvPicPr>
            <p:nvPr/>
          </p:nvPicPr>
          <p:blipFill>
            <a:blip r:embed="rId7">
              <a:duotone>
                <a:schemeClr val="bg2">
                  <a:shade val="45000"/>
                  <a:satMod val="135000"/>
                </a:schemeClr>
                <a:prstClr val="white"/>
              </a:duotone>
            </a:blip>
            <a:stretch>
              <a:fillRect/>
            </a:stretch>
          </p:blipFill>
          <p:spPr>
            <a:xfrm>
              <a:off x="6358639" y="1657385"/>
              <a:ext cx="330078" cy="330078"/>
            </a:xfrm>
            <a:prstGeom prst="rect">
              <a:avLst/>
            </a:prstGeom>
          </p:spPr>
        </p:pic>
      </p:grpSp>
      <p:sp>
        <p:nvSpPr>
          <p:cNvPr id="43" name="TextBox 42">
            <a:extLst>
              <a:ext uri="{FF2B5EF4-FFF2-40B4-BE49-F238E27FC236}">
                <a16:creationId xmlns:a16="http://schemas.microsoft.com/office/drawing/2014/main" id="{D49A6436-CE71-511A-D17E-0CAA0219EF31}"/>
              </a:ext>
            </a:extLst>
          </p:cNvPr>
          <p:cNvSpPr txBox="1"/>
          <p:nvPr/>
        </p:nvSpPr>
        <p:spPr>
          <a:xfrm>
            <a:off x="4865914" y="4245207"/>
            <a:ext cx="569387" cy="261610"/>
          </a:xfrm>
          <a:prstGeom prst="rect">
            <a:avLst/>
          </a:prstGeom>
          <a:noFill/>
        </p:spPr>
        <p:txBody>
          <a:bodyPr wrap="none" rtlCol="0">
            <a:spAutoFit/>
          </a:bodyPr>
          <a:lstStyle/>
          <a:p>
            <a:r>
              <a:rPr lang="en-US" sz="1100" b="1" noProof="1">
                <a:solidFill>
                  <a:schemeClr val="bg1">
                    <a:lumMod val="85000"/>
                  </a:schemeClr>
                </a:solidFill>
                <a:latin typeface="Consolas" panose="020B0609020204030204" pitchFamily="49" charset="0"/>
                <a:cs typeface="Consolas" panose="020B0609020204030204" pitchFamily="49" charset="0"/>
              </a:rPr>
              <a:t>Clean</a:t>
            </a:r>
          </a:p>
        </p:txBody>
      </p:sp>
      <p:sp>
        <p:nvSpPr>
          <p:cNvPr id="48" name="Rounded Rectangle 47">
            <a:extLst>
              <a:ext uri="{FF2B5EF4-FFF2-40B4-BE49-F238E27FC236}">
                <a16:creationId xmlns:a16="http://schemas.microsoft.com/office/drawing/2014/main" id="{DCE1D115-1C17-95C6-C47D-27D860FD9665}"/>
              </a:ext>
            </a:extLst>
          </p:cNvPr>
          <p:cNvSpPr/>
          <p:nvPr/>
        </p:nvSpPr>
        <p:spPr>
          <a:xfrm flipH="1">
            <a:off x="3227445" y="4246799"/>
            <a:ext cx="1289999" cy="591416"/>
          </a:xfrm>
          <a:prstGeom prst="roundRect">
            <a:avLst>
              <a:gd name="adj" fmla="val 1434"/>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49" name="Group 48">
            <a:extLst>
              <a:ext uri="{FF2B5EF4-FFF2-40B4-BE49-F238E27FC236}">
                <a16:creationId xmlns:a16="http://schemas.microsoft.com/office/drawing/2014/main" id="{BA75CE76-76C4-7D0E-7077-C6D8168FE6A5}"/>
              </a:ext>
            </a:extLst>
          </p:cNvPr>
          <p:cNvGrpSpPr/>
          <p:nvPr/>
        </p:nvGrpSpPr>
        <p:grpSpPr>
          <a:xfrm>
            <a:off x="3548373" y="4464367"/>
            <a:ext cx="648143" cy="330078"/>
            <a:chOff x="6050099" y="1657385"/>
            <a:chExt cx="648143" cy="330078"/>
          </a:xfrm>
        </p:grpSpPr>
        <p:pic>
          <p:nvPicPr>
            <p:cNvPr id="51" name="Picture 50">
              <a:extLst>
                <a:ext uri="{FF2B5EF4-FFF2-40B4-BE49-F238E27FC236}">
                  <a16:creationId xmlns:a16="http://schemas.microsoft.com/office/drawing/2014/main" id="{2095E2B2-05B3-896E-D3F5-1E75C5AF57F7}"/>
                </a:ext>
              </a:extLst>
            </p:cNvPr>
            <p:cNvPicPr>
              <a:picLocks noChangeAspect="1"/>
            </p:cNvPicPr>
            <p:nvPr/>
          </p:nvPicPr>
          <p:blipFill>
            <a:blip r:embed="rId7">
              <a:duotone>
                <a:schemeClr val="bg2">
                  <a:shade val="45000"/>
                  <a:satMod val="135000"/>
                </a:schemeClr>
                <a:prstClr val="white"/>
              </a:duotone>
            </a:blip>
            <a:stretch>
              <a:fillRect/>
            </a:stretch>
          </p:blipFill>
          <p:spPr>
            <a:xfrm>
              <a:off x="6050099" y="1657385"/>
              <a:ext cx="330078" cy="330078"/>
            </a:xfrm>
            <a:prstGeom prst="rect">
              <a:avLst/>
            </a:prstGeom>
          </p:spPr>
        </p:pic>
        <p:pic>
          <p:nvPicPr>
            <p:cNvPr id="52" name="Picture 51">
              <a:extLst>
                <a:ext uri="{FF2B5EF4-FFF2-40B4-BE49-F238E27FC236}">
                  <a16:creationId xmlns:a16="http://schemas.microsoft.com/office/drawing/2014/main" id="{75F07955-D72C-DE92-9F55-57745AD66AC6}"/>
                </a:ext>
              </a:extLst>
            </p:cNvPr>
            <p:cNvPicPr>
              <a:picLocks noChangeAspect="1"/>
            </p:cNvPicPr>
            <p:nvPr/>
          </p:nvPicPr>
          <p:blipFill>
            <a:blip r:embed="rId7">
              <a:duotone>
                <a:schemeClr val="bg2">
                  <a:shade val="45000"/>
                  <a:satMod val="135000"/>
                </a:schemeClr>
                <a:prstClr val="white"/>
              </a:duotone>
            </a:blip>
            <a:stretch>
              <a:fillRect/>
            </a:stretch>
          </p:blipFill>
          <p:spPr>
            <a:xfrm>
              <a:off x="6209131" y="1657385"/>
              <a:ext cx="330078" cy="330078"/>
            </a:xfrm>
            <a:prstGeom prst="rect">
              <a:avLst/>
            </a:prstGeom>
          </p:spPr>
        </p:pic>
        <p:pic>
          <p:nvPicPr>
            <p:cNvPr id="53" name="Picture 52">
              <a:extLst>
                <a:ext uri="{FF2B5EF4-FFF2-40B4-BE49-F238E27FC236}">
                  <a16:creationId xmlns:a16="http://schemas.microsoft.com/office/drawing/2014/main" id="{FFB43FAA-5601-416F-8AC0-339582CEE533}"/>
                </a:ext>
              </a:extLst>
            </p:cNvPr>
            <p:cNvPicPr>
              <a:picLocks noChangeAspect="1"/>
            </p:cNvPicPr>
            <p:nvPr/>
          </p:nvPicPr>
          <p:blipFill>
            <a:blip r:embed="rId7">
              <a:duotone>
                <a:schemeClr val="bg2">
                  <a:shade val="45000"/>
                  <a:satMod val="135000"/>
                </a:schemeClr>
                <a:prstClr val="white"/>
              </a:duotone>
            </a:blip>
            <a:stretch>
              <a:fillRect/>
            </a:stretch>
          </p:blipFill>
          <p:spPr>
            <a:xfrm>
              <a:off x="6368164" y="1657385"/>
              <a:ext cx="330078" cy="330078"/>
            </a:xfrm>
            <a:prstGeom prst="rect">
              <a:avLst/>
            </a:prstGeom>
          </p:spPr>
        </p:pic>
      </p:grpSp>
      <p:sp>
        <p:nvSpPr>
          <p:cNvPr id="50" name="TextBox 49">
            <a:extLst>
              <a:ext uri="{FF2B5EF4-FFF2-40B4-BE49-F238E27FC236}">
                <a16:creationId xmlns:a16="http://schemas.microsoft.com/office/drawing/2014/main" id="{0605CEE4-A6CF-68C2-BA72-008E570B783C}"/>
              </a:ext>
            </a:extLst>
          </p:cNvPr>
          <p:cNvSpPr txBox="1"/>
          <p:nvPr/>
        </p:nvSpPr>
        <p:spPr>
          <a:xfrm>
            <a:off x="3510807" y="4244731"/>
            <a:ext cx="723275" cy="261610"/>
          </a:xfrm>
          <a:prstGeom prst="rect">
            <a:avLst/>
          </a:prstGeom>
          <a:noFill/>
        </p:spPr>
        <p:txBody>
          <a:bodyPr wrap="none" rtlCol="0">
            <a:spAutoFit/>
          </a:bodyPr>
          <a:lstStyle/>
          <a:p>
            <a:r>
              <a:rPr lang="en-US" sz="1100" b="1" noProof="1">
                <a:solidFill>
                  <a:schemeClr val="bg1">
                    <a:lumMod val="85000"/>
                  </a:schemeClr>
                </a:solidFill>
                <a:latin typeface="Consolas" panose="020B0609020204030204" pitchFamily="49" charset="0"/>
                <a:cs typeface="Consolas" panose="020B0609020204030204" pitchFamily="49" charset="0"/>
              </a:rPr>
              <a:t>Suspect</a:t>
            </a:r>
          </a:p>
        </p:txBody>
      </p:sp>
      <p:sp>
        <p:nvSpPr>
          <p:cNvPr id="56" name="Oval 55">
            <a:extLst>
              <a:ext uri="{FF2B5EF4-FFF2-40B4-BE49-F238E27FC236}">
                <a16:creationId xmlns:a16="http://schemas.microsoft.com/office/drawing/2014/main" id="{0CA3B6AD-C60F-D69D-D4B5-CEEA32FAEEE4}"/>
              </a:ext>
            </a:extLst>
          </p:cNvPr>
          <p:cNvSpPr/>
          <p:nvPr/>
        </p:nvSpPr>
        <p:spPr>
          <a:xfrm>
            <a:off x="4490695" y="4819497"/>
            <a:ext cx="45719" cy="45719"/>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323DCBBA-50FD-86CD-9604-5FFE440F9E52}"/>
                  </a:ext>
                </a:extLst>
              </p:cNvPr>
              <p:cNvSpPr txBox="1"/>
              <p:nvPr/>
            </p:nvSpPr>
            <p:spPr>
              <a:xfrm>
                <a:off x="5589875" y="4690473"/>
                <a:ext cx="239746" cy="2000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700" i="1" noProof="1" dirty="0">
                          <a:solidFill>
                            <a:schemeClr val="bg1">
                              <a:lumMod val="85000"/>
                            </a:schemeClr>
                          </a:solidFill>
                          <a:latin typeface="Cambria Math" panose="02040503050406030204" pitchFamily="18" charset="0"/>
                        </a:rPr>
                        <m:t>𝑡</m:t>
                      </m:r>
                    </m:oMath>
                  </m:oMathPara>
                </a14:m>
                <a:endParaRPr lang="en-US" sz="1000" noProof="1">
                  <a:solidFill>
                    <a:schemeClr val="bg1">
                      <a:lumMod val="85000"/>
                    </a:schemeClr>
                  </a:solidFill>
                </a:endParaRPr>
              </a:p>
            </p:txBody>
          </p:sp>
        </mc:Choice>
        <mc:Fallback>
          <p:sp>
            <p:nvSpPr>
              <p:cNvPr id="57" name="TextBox 56">
                <a:extLst>
                  <a:ext uri="{FF2B5EF4-FFF2-40B4-BE49-F238E27FC236}">
                    <a16:creationId xmlns:a16="http://schemas.microsoft.com/office/drawing/2014/main" id="{323DCBBA-50FD-86CD-9604-5FFE440F9E52}"/>
                  </a:ext>
                </a:extLst>
              </p:cNvPr>
              <p:cNvSpPr txBox="1">
                <a:spLocks noRot="1" noChangeAspect="1" noMove="1" noResize="1" noEditPoints="1" noAdjustHandles="1" noChangeArrowheads="1" noChangeShapeType="1" noTextEdit="1"/>
              </p:cNvSpPr>
              <p:nvPr/>
            </p:nvSpPr>
            <p:spPr>
              <a:xfrm>
                <a:off x="5589875" y="4690473"/>
                <a:ext cx="239746" cy="200055"/>
              </a:xfrm>
              <a:prstGeom prst="rect">
                <a:avLst/>
              </a:prstGeom>
              <a:blipFill>
                <a:blip r:embed="rId8"/>
                <a:stretch>
                  <a:fillRect/>
                </a:stretch>
              </a:blipFill>
            </p:spPr>
            <p:txBody>
              <a:bodyPr/>
              <a:lstStyle/>
              <a:p>
                <a:r>
                  <a:rPr lang="en-US">
                    <a:noFill/>
                  </a:rPr>
                  <a:t> </a:t>
                </a:r>
              </a:p>
            </p:txBody>
          </p:sp>
        </mc:Fallback>
      </mc:AlternateContent>
      <p:cxnSp>
        <p:nvCxnSpPr>
          <p:cNvPr id="59" name="Straight Arrow Connector 58">
            <a:extLst>
              <a:ext uri="{FF2B5EF4-FFF2-40B4-BE49-F238E27FC236}">
                <a16:creationId xmlns:a16="http://schemas.microsoft.com/office/drawing/2014/main" id="{F72BC74A-9E17-1B5E-4693-B0509CFD1AB7}"/>
              </a:ext>
            </a:extLst>
          </p:cNvPr>
          <p:cNvCxnSpPr>
            <a:cxnSpLocks/>
          </p:cNvCxnSpPr>
          <p:nvPr/>
        </p:nvCxnSpPr>
        <p:spPr>
          <a:xfrm>
            <a:off x="3213795" y="4842227"/>
            <a:ext cx="2574096" cy="0"/>
          </a:xfrm>
          <a:prstGeom prst="straightConnector1">
            <a:avLst/>
          </a:prstGeom>
          <a:ln w="9525">
            <a:solidFill>
              <a:schemeClr val="tx1">
                <a:lumMod val="65000"/>
                <a:lumOff val="35000"/>
              </a:schemeClr>
            </a:solidFill>
            <a:headEnd type="none" w="med" len="med"/>
            <a:tailEnd type="triangle" w="sm" len="sm"/>
          </a:ln>
        </p:spPr>
        <p:style>
          <a:lnRef idx="1">
            <a:schemeClr val="dk1"/>
          </a:lnRef>
          <a:fillRef idx="0">
            <a:schemeClr val="dk1"/>
          </a:fillRef>
          <a:effectRef idx="0">
            <a:schemeClr val="dk1"/>
          </a:effectRef>
          <a:fontRef idx="minor">
            <a:schemeClr val="tx1"/>
          </a:fontRef>
        </p:style>
      </p:cxnSp>
      <p:sp>
        <p:nvSpPr>
          <p:cNvPr id="61" name="Rectangle 60">
            <a:extLst>
              <a:ext uri="{FF2B5EF4-FFF2-40B4-BE49-F238E27FC236}">
                <a16:creationId xmlns:a16="http://schemas.microsoft.com/office/drawing/2014/main" id="{037DC549-8CB4-6897-9F3C-07E32DCA5843}"/>
              </a:ext>
            </a:extLst>
          </p:cNvPr>
          <p:cNvSpPr/>
          <p:nvPr/>
        </p:nvSpPr>
        <p:spPr>
          <a:xfrm>
            <a:off x="3276824" y="4888884"/>
            <a:ext cx="2481366" cy="668801"/>
          </a:xfrm>
          <a:prstGeom prst="rect">
            <a:avLst/>
          </a:prstGeom>
          <a:solidFill>
            <a:srgbClr val="F2F2F2"/>
          </a:solidFill>
          <a:ln w="1270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62" name="TextBox 61">
            <a:extLst>
              <a:ext uri="{FF2B5EF4-FFF2-40B4-BE49-F238E27FC236}">
                <a16:creationId xmlns:a16="http://schemas.microsoft.com/office/drawing/2014/main" id="{70B6F697-0EF7-F5DD-E78C-AA3F3A0D9E94}"/>
              </a:ext>
            </a:extLst>
          </p:cNvPr>
          <p:cNvSpPr txBox="1"/>
          <p:nvPr/>
        </p:nvSpPr>
        <p:spPr>
          <a:xfrm>
            <a:off x="3565973" y="4890656"/>
            <a:ext cx="1947672" cy="253916"/>
          </a:xfrm>
          <a:prstGeom prst="rect">
            <a:avLst/>
          </a:prstGeom>
          <a:noFill/>
        </p:spPr>
        <p:txBody>
          <a:bodyPr wrap="square" rtlCol="0">
            <a:spAutoFit/>
          </a:bodyPr>
          <a:lstStyle/>
          <a:p>
            <a:pPr algn="ctr"/>
            <a:r>
              <a:rPr lang="en-US" sz="1050" b="1" noProof="1">
                <a:solidFill>
                  <a:schemeClr val="bg1">
                    <a:lumMod val="85000"/>
                  </a:schemeClr>
                </a:solidFill>
                <a:latin typeface="Consolas" panose="020B0609020204030204" pitchFamily="49" charset="0"/>
                <a:cs typeface="Consolas" panose="020B0609020204030204" pitchFamily="49" charset="0"/>
              </a:rPr>
              <a:t>Box Office Hits</a:t>
            </a:r>
          </a:p>
        </p:txBody>
      </p:sp>
      <p:sp>
        <p:nvSpPr>
          <p:cNvPr id="63" name="TextBox 62">
            <a:extLst>
              <a:ext uri="{FF2B5EF4-FFF2-40B4-BE49-F238E27FC236}">
                <a16:creationId xmlns:a16="http://schemas.microsoft.com/office/drawing/2014/main" id="{D126D728-A9A3-CD65-4D26-67195070E0C2}"/>
              </a:ext>
            </a:extLst>
          </p:cNvPr>
          <p:cNvSpPr txBox="1"/>
          <p:nvPr/>
        </p:nvSpPr>
        <p:spPr>
          <a:xfrm>
            <a:off x="3725856" y="5114353"/>
            <a:ext cx="1942660" cy="400110"/>
          </a:xfrm>
          <a:prstGeom prst="rect">
            <a:avLst/>
          </a:prstGeom>
          <a:noFill/>
        </p:spPr>
        <p:txBody>
          <a:bodyPr wrap="square" rtlCol="0">
            <a:spAutoFit/>
          </a:bodyPr>
          <a:lstStyle/>
          <a:p>
            <a:r>
              <a:rPr lang="en-US" sz="1000" noProof="1">
                <a:solidFill>
                  <a:schemeClr val="bg1">
                    <a:lumMod val="85000"/>
                  </a:schemeClr>
                </a:solidFill>
              </a:rPr>
              <a:t>50 Suspect | 50 Clean</a:t>
            </a:r>
          </a:p>
          <a:p>
            <a:r>
              <a:rPr lang="en-US" sz="1000" noProof="1">
                <a:solidFill>
                  <a:schemeClr val="bg1">
                    <a:lumMod val="85000"/>
                  </a:schemeClr>
                </a:solidFill>
              </a:rPr>
              <a:t>At least $200M Worldwide B.O.</a:t>
            </a:r>
          </a:p>
        </p:txBody>
      </p:sp>
      <p:grpSp>
        <p:nvGrpSpPr>
          <p:cNvPr id="68" name="Group 67">
            <a:extLst>
              <a:ext uri="{FF2B5EF4-FFF2-40B4-BE49-F238E27FC236}">
                <a16:creationId xmlns:a16="http://schemas.microsoft.com/office/drawing/2014/main" id="{0B2F9619-577E-D8C3-E3B1-1D4D44E8886C}"/>
              </a:ext>
            </a:extLst>
          </p:cNvPr>
          <p:cNvGrpSpPr/>
          <p:nvPr/>
        </p:nvGrpSpPr>
        <p:grpSpPr>
          <a:xfrm>
            <a:off x="3291606" y="5053334"/>
            <a:ext cx="446923" cy="463334"/>
            <a:chOff x="6052611" y="2467615"/>
            <a:chExt cx="446923" cy="463334"/>
          </a:xfrm>
          <a:solidFill>
            <a:srgbClr val="E7E7E7"/>
          </a:solidFill>
        </p:grpSpPr>
        <p:sp>
          <p:nvSpPr>
            <p:cNvPr id="69" name="Freeform 68">
              <a:extLst>
                <a:ext uri="{FF2B5EF4-FFF2-40B4-BE49-F238E27FC236}">
                  <a16:creationId xmlns:a16="http://schemas.microsoft.com/office/drawing/2014/main" id="{651A93A6-3DBB-9E5C-50E2-8096886B20B7}"/>
                </a:ext>
              </a:extLst>
            </p:cNvPr>
            <p:cNvSpPr/>
            <p:nvPr/>
          </p:nvSpPr>
          <p:spPr>
            <a:xfrm rot="10800000">
              <a:off x="6410820" y="2537200"/>
              <a:ext cx="88714" cy="343027"/>
            </a:xfrm>
            <a:custGeom>
              <a:avLst/>
              <a:gdLst>
                <a:gd name="connsiteX0" fmla="*/ 0 w 118078"/>
                <a:gd name="connsiteY0" fmla="*/ 0 h 456570"/>
                <a:gd name="connsiteX1" fmla="*/ 118079 w 118078"/>
                <a:gd name="connsiteY1" fmla="*/ 0 h 456570"/>
                <a:gd name="connsiteX2" fmla="*/ 118079 w 118078"/>
                <a:gd name="connsiteY2" fmla="*/ 456571 h 456570"/>
                <a:gd name="connsiteX3" fmla="*/ 0 w 118078"/>
                <a:gd name="connsiteY3" fmla="*/ 456571 h 456570"/>
              </a:gdLst>
              <a:ahLst/>
              <a:cxnLst>
                <a:cxn ang="0">
                  <a:pos x="connsiteX0" y="connsiteY0"/>
                </a:cxn>
                <a:cxn ang="0">
                  <a:pos x="connsiteX1" y="connsiteY1"/>
                </a:cxn>
                <a:cxn ang="0">
                  <a:pos x="connsiteX2" y="connsiteY2"/>
                </a:cxn>
                <a:cxn ang="0">
                  <a:pos x="connsiteX3" y="connsiteY3"/>
                </a:cxn>
              </a:cxnLst>
              <a:rect l="l" t="t" r="r" b="b"/>
              <a:pathLst>
                <a:path w="118078" h="456570">
                  <a:moveTo>
                    <a:pt x="0" y="0"/>
                  </a:moveTo>
                  <a:lnTo>
                    <a:pt x="118079" y="0"/>
                  </a:lnTo>
                  <a:lnTo>
                    <a:pt x="118079" y="456571"/>
                  </a:lnTo>
                  <a:lnTo>
                    <a:pt x="0" y="456571"/>
                  </a:lnTo>
                  <a:close/>
                </a:path>
              </a:pathLst>
            </a:custGeom>
            <a:grpFill/>
            <a:ln w="7838" cap="flat">
              <a:noFill/>
              <a:prstDash val="solid"/>
              <a:miter/>
            </a:ln>
          </p:spPr>
          <p:txBody>
            <a:bodyPr rtlCol="0" anchor="ctr"/>
            <a:lstStyle/>
            <a:p>
              <a:endParaRPr lang="en-US" noProof="1"/>
            </a:p>
          </p:txBody>
        </p:sp>
        <p:sp>
          <p:nvSpPr>
            <p:cNvPr id="70" name="Freeform 69">
              <a:extLst>
                <a:ext uri="{FF2B5EF4-FFF2-40B4-BE49-F238E27FC236}">
                  <a16:creationId xmlns:a16="http://schemas.microsoft.com/office/drawing/2014/main" id="{CCCE69FD-23D6-4596-7300-EE6D507852BA}"/>
                </a:ext>
              </a:extLst>
            </p:cNvPr>
            <p:cNvSpPr/>
            <p:nvPr/>
          </p:nvSpPr>
          <p:spPr>
            <a:xfrm rot="10800000">
              <a:off x="6286620" y="2655486"/>
              <a:ext cx="88714" cy="224742"/>
            </a:xfrm>
            <a:custGeom>
              <a:avLst/>
              <a:gdLst>
                <a:gd name="connsiteX0" fmla="*/ 0 w 118078"/>
                <a:gd name="connsiteY0" fmla="*/ 0 h 299132"/>
                <a:gd name="connsiteX1" fmla="*/ 118079 w 118078"/>
                <a:gd name="connsiteY1" fmla="*/ 0 h 299132"/>
                <a:gd name="connsiteX2" fmla="*/ 118079 w 118078"/>
                <a:gd name="connsiteY2" fmla="*/ 299132 h 299132"/>
                <a:gd name="connsiteX3" fmla="*/ 0 w 118078"/>
                <a:gd name="connsiteY3" fmla="*/ 299132 h 299132"/>
              </a:gdLst>
              <a:ahLst/>
              <a:cxnLst>
                <a:cxn ang="0">
                  <a:pos x="connsiteX0" y="connsiteY0"/>
                </a:cxn>
                <a:cxn ang="0">
                  <a:pos x="connsiteX1" y="connsiteY1"/>
                </a:cxn>
                <a:cxn ang="0">
                  <a:pos x="connsiteX2" y="connsiteY2"/>
                </a:cxn>
                <a:cxn ang="0">
                  <a:pos x="connsiteX3" y="connsiteY3"/>
                </a:cxn>
              </a:cxnLst>
              <a:rect l="l" t="t" r="r" b="b"/>
              <a:pathLst>
                <a:path w="118078" h="299132">
                  <a:moveTo>
                    <a:pt x="0" y="0"/>
                  </a:moveTo>
                  <a:lnTo>
                    <a:pt x="118079" y="0"/>
                  </a:lnTo>
                  <a:lnTo>
                    <a:pt x="118079" y="299132"/>
                  </a:lnTo>
                  <a:lnTo>
                    <a:pt x="0" y="299132"/>
                  </a:lnTo>
                  <a:close/>
                </a:path>
              </a:pathLst>
            </a:custGeom>
            <a:grpFill/>
            <a:ln w="7838" cap="flat">
              <a:noFill/>
              <a:prstDash val="solid"/>
              <a:miter/>
            </a:ln>
          </p:spPr>
          <p:txBody>
            <a:bodyPr rtlCol="0" anchor="ctr"/>
            <a:lstStyle/>
            <a:p>
              <a:endParaRPr lang="en-US" noProof="1"/>
            </a:p>
          </p:txBody>
        </p:sp>
        <p:sp>
          <p:nvSpPr>
            <p:cNvPr id="71" name="Freeform 70">
              <a:extLst>
                <a:ext uri="{FF2B5EF4-FFF2-40B4-BE49-F238E27FC236}">
                  <a16:creationId xmlns:a16="http://schemas.microsoft.com/office/drawing/2014/main" id="{F5A3FDAF-10AE-63A7-D1A1-06F9BC36AB39}"/>
                </a:ext>
              </a:extLst>
            </p:cNvPr>
            <p:cNvSpPr/>
            <p:nvPr/>
          </p:nvSpPr>
          <p:spPr>
            <a:xfrm rot="10800000">
              <a:off x="6162420" y="2761943"/>
              <a:ext cx="88714" cy="118285"/>
            </a:xfrm>
            <a:custGeom>
              <a:avLst/>
              <a:gdLst>
                <a:gd name="connsiteX0" fmla="*/ 0 w 118078"/>
                <a:gd name="connsiteY0" fmla="*/ 0 h 157438"/>
                <a:gd name="connsiteX1" fmla="*/ 118079 w 118078"/>
                <a:gd name="connsiteY1" fmla="*/ 0 h 157438"/>
                <a:gd name="connsiteX2" fmla="*/ 118079 w 118078"/>
                <a:gd name="connsiteY2" fmla="*/ 157438 h 157438"/>
                <a:gd name="connsiteX3" fmla="*/ 0 w 118078"/>
                <a:gd name="connsiteY3" fmla="*/ 157438 h 157438"/>
              </a:gdLst>
              <a:ahLst/>
              <a:cxnLst>
                <a:cxn ang="0">
                  <a:pos x="connsiteX0" y="connsiteY0"/>
                </a:cxn>
                <a:cxn ang="0">
                  <a:pos x="connsiteX1" y="connsiteY1"/>
                </a:cxn>
                <a:cxn ang="0">
                  <a:pos x="connsiteX2" y="connsiteY2"/>
                </a:cxn>
                <a:cxn ang="0">
                  <a:pos x="connsiteX3" y="connsiteY3"/>
                </a:cxn>
              </a:cxnLst>
              <a:rect l="l" t="t" r="r" b="b"/>
              <a:pathLst>
                <a:path w="118078" h="157438">
                  <a:moveTo>
                    <a:pt x="0" y="0"/>
                  </a:moveTo>
                  <a:lnTo>
                    <a:pt x="118079" y="0"/>
                  </a:lnTo>
                  <a:lnTo>
                    <a:pt x="118079" y="157438"/>
                  </a:lnTo>
                  <a:lnTo>
                    <a:pt x="0" y="157438"/>
                  </a:lnTo>
                  <a:close/>
                </a:path>
              </a:pathLst>
            </a:custGeom>
            <a:grpFill/>
            <a:ln w="7838" cap="flat">
              <a:noFill/>
              <a:prstDash val="solid"/>
              <a:miter/>
            </a:ln>
          </p:spPr>
          <p:txBody>
            <a:bodyPr rtlCol="0" anchor="ctr"/>
            <a:lstStyle/>
            <a:p>
              <a:endParaRPr lang="en-US" noProof="1"/>
            </a:p>
          </p:txBody>
        </p:sp>
        <p:sp>
          <p:nvSpPr>
            <p:cNvPr id="72" name="Freeform 71">
              <a:extLst>
                <a:ext uri="{FF2B5EF4-FFF2-40B4-BE49-F238E27FC236}">
                  <a16:creationId xmlns:a16="http://schemas.microsoft.com/office/drawing/2014/main" id="{1B7B2BEF-78F6-B0AF-6298-BACAB91CB696}"/>
                </a:ext>
              </a:extLst>
            </p:cNvPr>
            <p:cNvSpPr/>
            <p:nvPr/>
          </p:nvSpPr>
          <p:spPr>
            <a:xfrm>
              <a:off x="6159996" y="2537200"/>
              <a:ext cx="191682" cy="191681"/>
            </a:xfrm>
            <a:custGeom>
              <a:avLst/>
              <a:gdLst>
                <a:gd name="connsiteX0" fmla="*/ 255128 w 255128"/>
                <a:gd name="connsiteY0" fmla="*/ 108160 h 255128"/>
                <a:gd name="connsiteX1" fmla="*/ 255128 w 255128"/>
                <a:gd name="connsiteY1" fmla="*/ 0 h 255128"/>
                <a:gd name="connsiteX2" fmla="*/ 146968 w 255128"/>
                <a:gd name="connsiteY2" fmla="*/ 0 h 255128"/>
                <a:gd name="connsiteX3" fmla="*/ 189949 w 255128"/>
                <a:gd name="connsiteY3" fmla="*/ 42981 h 255128"/>
                <a:gd name="connsiteX4" fmla="*/ 0 w 255128"/>
                <a:gd name="connsiteY4" fmla="*/ 232930 h 255128"/>
                <a:gd name="connsiteX5" fmla="*/ 22199 w 255128"/>
                <a:gd name="connsiteY5" fmla="*/ 255128 h 255128"/>
                <a:gd name="connsiteX6" fmla="*/ 212148 w 255128"/>
                <a:gd name="connsiteY6" fmla="*/ 65258 h 255128"/>
                <a:gd name="connsiteX7" fmla="*/ 255128 w 255128"/>
                <a:gd name="connsiteY7" fmla="*/ 108160 h 25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128" h="255128">
                  <a:moveTo>
                    <a:pt x="255128" y="108160"/>
                  </a:moveTo>
                  <a:lnTo>
                    <a:pt x="255128" y="0"/>
                  </a:lnTo>
                  <a:lnTo>
                    <a:pt x="146968" y="0"/>
                  </a:lnTo>
                  <a:lnTo>
                    <a:pt x="189949" y="42981"/>
                  </a:lnTo>
                  <a:lnTo>
                    <a:pt x="0" y="232930"/>
                  </a:lnTo>
                  <a:lnTo>
                    <a:pt x="22199" y="255128"/>
                  </a:lnTo>
                  <a:lnTo>
                    <a:pt x="212148" y="65258"/>
                  </a:lnTo>
                  <a:lnTo>
                    <a:pt x="255128" y="108160"/>
                  </a:lnTo>
                  <a:close/>
                </a:path>
              </a:pathLst>
            </a:custGeom>
            <a:grpFill/>
            <a:ln w="7838" cap="flat">
              <a:noFill/>
              <a:prstDash val="solid"/>
              <a:miter/>
            </a:ln>
          </p:spPr>
          <p:txBody>
            <a:bodyPr rtlCol="0" anchor="ctr"/>
            <a:lstStyle/>
            <a:p>
              <a:endParaRPr lang="en-US" noProof="1"/>
            </a:p>
          </p:txBody>
        </p:sp>
        <p:sp>
          <p:nvSpPr>
            <p:cNvPr id="73" name="TextBox 72">
              <a:extLst>
                <a:ext uri="{FF2B5EF4-FFF2-40B4-BE49-F238E27FC236}">
                  <a16:creationId xmlns:a16="http://schemas.microsoft.com/office/drawing/2014/main" id="{9293B96C-1407-47CD-DCF9-01552769CAAB}"/>
                </a:ext>
              </a:extLst>
            </p:cNvPr>
            <p:cNvSpPr txBox="1"/>
            <p:nvPr/>
          </p:nvSpPr>
          <p:spPr>
            <a:xfrm>
              <a:off x="6052611" y="2467615"/>
              <a:ext cx="260008" cy="261610"/>
            </a:xfrm>
            <a:prstGeom prst="rect">
              <a:avLst/>
            </a:prstGeom>
            <a:noFill/>
          </p:spPr>
          <p:txBody>
            <a:bodyPr wrap="none" rtlCol="0">
              <a:spAutoFit/>
            </a:bodyPr>
            <a:lstStyle/>
            <a:p>
              <a:r>
                <a:rPr lang="en-US" sz="1100" noProof="1">
                  <a:solidFill>
                    <a:schemeClr val="bg1">
                      <a:lumMod val="85000"/>
                    </a:schemeClr>
                  </a:solidFill>
                </a:rPr>
                <a:t>$</a:t>
              </a:r>
              <a:endParaRPr lang="en-US" noProof="1">
                <a:solidFill>
                  <a:schemeClr val="bg1">
                    <a:lumMod val="85000"/>
                  </a:schemeClr>
                </a:solidFill>
              </a:endParaRPr>
            </a:p>
          </p:txBody>
        </p:sp>
        <p:sp>
          <p:nvSpPr>
            <p:cNvPr id="74" name="Freeform 73">
              <a:extLst>
                <a:ext uri="{FF2B5EF4-FFF2-40B4-BE49-F238E27FC236}">
                  <a16:creationId xmlns:a16="http://schemas.microsoft.com/office/drawing/2014/main" id="{6C7A928A-F8B7-DF31-5564-C8F5A9F6F7CA}"/>
                </a:ext>
              </a:extLst>
            </p:cNvPr>
            <p:cNvSpPr/>
            <p:nvPr/>
          </p:nvSpPr>
          <p:spPr>
            <a:xfrm>
              <a:off x="6091449" y="2516950"/>
              <a:ext cx="408085" cy="413999"/>
            </a:xfrm>
            <a:custGeom>
              <a:avLst/>
              <a:gdLst>
                <a:gd name="connsiteX0" fmla="*/ 47231 w 543161"/>
                <a:gd name="connsiteY0" fmla="*/ 0 h 551033"/>
                <a:gd name="connsiteX1" fmla="*/ 0 w 543161"/>
                <a:gd name="connsiteY1" fmla="*/ 0 h 551033"/>
                <a:gd name="connsiteX2" fmla="*/ 0 w 543161"/>
                <a:gd name="connsiteY2" fmla="*/ 551033 h 551033"/>
                <a:gd name="connsiteX3" fmla="*/ 543162 w 543161"/>
                <a:gd name="connsiteY3" fmla="*/ 551033 h 551033"/>
                <a:gd name="connsiteX4" fmla="*/ 543162 w 543161"/>
                <a:gd name="connsiteY4" fmla="*/ 503802 h 551033"/>
                <a:gd name="connsiteX5" fmla="*/ 47231 w 543161"/>
                <a:gd name="connsiteY5" fmla="*/ 503802 h 551033"/>
                <a:gd name="connsiteX6" fmla="*/ 47231 w 543161"/>
                <a:gd name="connsiteY6" fmla="*/ 0 h 551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161" h="551033">
                  <a:moveTo>
                    <a:pt x="47231" y="0"/>
                  </a:moveTo>
                  <a:lnTo>
                    <a:pt x="0" y="0"/>
                  </a:lnTo>
                  <a:lnTo>
                    <a:pt x="0" y="551033"/>
                  </a:lnTo>
                  <a:lnTo>
                    <a:pt x="543162" y="551033"/>
                  </a:lnTo>
                  <a:lnTo>
                    <a:pt x="543162" y="503802"/>
                  </a:lnTo>
                  <a:lnTo>
                    <a:pt x="47231" y="503802"/>
                  </a:lnTo>
                  <a:lnTo>
                    <a:pt x="47231" y="0"/>
                  </a:lnTo>
                  <a:close/>
                </a:path>
              </a:pathLst>
            </a:custGeom>
            <a:grpFill/>
            <a:ln w="7838" cap="flat">
              <a:noFill/>
              <a:prstDash val="solid"/>
              <a:miter/>
            </a:ln>
          </p:spPr>
          <p:txBody>
            <a:bodyPr rtlCol="0" anchor="ctr"/>
            <a:lstStyle/>
            <a:p>
              <a:endParaRPr lang="en-US" noProof="1"/>
            </a:p>
          </p:txBody>
        </p:sp>
      </p:grpSp>
      <p:grpSp>
        <p:nvGrpSpPr>
          <p:cNvPr id="85" name="Group 84">
            <a:extLst>
              <a:ext uri="{FF2B5EF4-FFF2-40B4-BE49-F238E27FC236}">
                <a16:creationId xmlns:a16="http://schemas.microsoft.com/office/drawing/2014/main" id="{5088836C-54BB-CCCF-8DD8-A4C7E46E19EB}"/>
              </a:ext>
            </a:extLst>
          </p:cNvPr>
          <p:cNvGrpSpPr/>
          <p:nvPr/>
        </p:nvGrpSpPr>
        <p:grpSpPr>
          <a:xfrm>
            <a:off x="3240707" y="5649278"/>
            <a:ext cx="2679240" cy="676090"/>
            <a:chOff x="5907707" y="2982278"/>
            <a:chExt cx="2679240" cy="676090"/>
          </a:xfrm>
        </p:grpSpPr>
        <p:sp>
          <p:nvSpPr>
            <p:cNvPr id="80" name="Rectangle 79">
              <a:extLst>
                <a:ext uri="{FF2B5EF4-FFF2-40B4-BE49-F238E27FC236}">
                  <a16:creationId xmlns:a16="http://schemas.microsoft.com/office/drawing/2014/main" id="{2550967B-111B-46F1-FED9-DBA6881ADF36}"/>
                </a:ext>
              </a:extLst>
            </p:cNvPr>
            <p:cNvSpPr/>
            <p:nvPr/>
          </p:nvSpPr>
          <p:spPr>
            <a:xfrm>
              <a:off x="5945886" y="2982278"/>
              <a:ext cx="2468647" cy="676090"/>
            </a:xfrm>
            <a:prstGeom prst="rect">
              <a:avLst/>
            </a:prstGeom>
            <a:solidFill>
              <a:srgbClr val="F2F2F2"/>
            </a:solidFill>
            <a:ln w="1270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81" name="TextBox 80">
              <a:extLst>
                <a:ext uri="{FF2B5EF4-FFF2-40B4-BE49-F238E27FC236}">
                  <a16:creationId xmlns:a16="http://schemas.microsoft.com/office/drawing/2014/main" id="{EBCB23EC-D10E-FE30-ED16-76A9FC29959B}"/>
                </a:ext>
              </a:extLst>
            </p:cNvPr>
            <p:cNvSpPr txBox="1"/>
            <p:nvPr/>
          </p:nvSpPr>
          <p:spPr>
            <a:xfrm>
              <a:off x="6014359" y="2983921"/>
              <a:ext cx="2468647" cy="253916"/>
            </a:xfrm>
            <a:prstGeom prst="rect">
              <a:avLst/>
            </a:prstGeom>
            <a:noFill/>
          </p:spPr>
          <p:txBody>
            <a:bodyPr wrap="square" rtlCol="0">
              <a:spAutoFit/>
            </a:bodyPr>
            <a:lstStyle/>
            <a:p>
              <a:pPr algn="ctr"/>
              <a:r>
                <a:rPr lang="en-US" sz="1050" b="1" noProof="1">
                  <a:solidFill>
                    <a:schemeClr val="bg1">
                      <a:lumMod val="85000"/>
                    </a:schemeClr>
                  </a:solidFill>
                  <a:latin typeface="Consolas" panose="020B0609020204030204" pitchFamily="49" charset="0"/>
                  <a:cs typeface="Consolas" panose="020B0609020204030204" pitchFamily="49" charset="0"/>
                </a:rPr>
                <a:t>Data</a:t>
              </a:r>
              <a:r>
                <a:rPr lang="en-US" sz="500" b="1" noProof="1">
                  <a:solidFill>
                    <a:schemeClr val="bg1">
                      <a:lumMod val="85000"/>
                    </a:schemeClr>
                  </a:solidFill>
                  <a:latin typeface="Consolas" panose="020B0609020204030204" pitchFamily="49" charset="0"/>
                  <a:cs typeface="Consolas" panose="020B0609020204030204" pitchFamily="49" charset="0"/>
                </a:rPr>
                <a:t> </a:t>
              </a:r>
              <a:r>
                <a:rPr lang="en-US" sz="1050" b="1" noProof="1">
                  <a:solidFill>
                    <a:schemeClr val="bg1">
                      <a:lumMod val="85000"/>
                    </a:schemeClr>
                  </a:solidFill>
                  <a:latin typeface="Consolas" panose="020B0609020204030204" pitchFamily="49" charset="0"/>
                  <a:cs typeface="Consolas" panose="020B0609020204030204" pitchFamily="49" charset="0"/>
                </a:rPr>
                <a:t>Properties</a:t>
              </a:r>
            </a:p>
          </p:txBody>
        </p:sp>
        <p:pic>
          <p:nvPicPr>
            <p:cNvPr id="82" name="Graphic 81" descr="Film strip with solid fill">
              <a:extLst>
                <a:ext uri="{FF2B5EF4-FFF2-40B4-BE49-F238E27FC236}">
                  <a16:creationId xmlns:a16="http://schemas.microsoft.com/office/drawing/2014/main" id="{C10EF672-C2C7-0AD4-9D96-B9400FFFE27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07707" y="3114293"/>
              <a:ext cx="516155" cy="516155"/>
            </a:xfrm>
            <a:prstGeom prst="rect">
              <a:avLst/>
            </a:prstGeom>
          </p:spPr>
        </p:pic>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4774EDF4-264D-37A0-F7C0-3FC3B6C6E852}"/>
                    </a:ext>
                  </a:extLst>
                </p:cNvPr>
                <p:cNvSpPr txBox="1"/>
                <p:nvPr/>
              </p:nvSpPr>
              <p:spPr>
                <a:xfrm>
                  <a:off x="6268797" y="3203805"/>
                  <a:ext cx="2318150" cy="400110"/>
                </a:xfrm>
                <a:prstGeom prst="rect">
                  <a:avLst/>
                </a:prstGeom>
                <a:noFill/>
              </p:spPr>
              <p:txBody>
                <a:bodyPr wrap="square" rtlCol="0">
                  <a:spAutoFit/>
                </a:bodyPr>
                <a:lstStyle/>
                <a:p>
                  <a:r>
                    <a:rPr lang="en-US" sz="1000" noProof="1">
                      <a:solidFill>
                        <a:schemeClr val="bg1">
                          <a:lumMod val="85000"/>
                        </a:schemeClr>
                      </a:solidFill>
                    </a:rPr>
                    <a:t>100 Main </a:t>
                  </a:r>
                  <a14:m>
                    <m:oMath xmlns:m="http://schemas.openxmlformats.org/officeDocument/2006/math">
                      <m:r>
                        <a:rPr lang="en-US" sz="1000" i="1" noProof="1" dirty="0">
                          <a:solidFill>
                            <a:schemeClr val="bg1">
                              <a:lumMod val="85000"/>
                            </a:schemeClr>
                          </a:solidFill>
                          <a:latin typeface="Cambria Math" panose="02040503050406030204" pitchFamily="18" charset="0"/>
                          <a:ea typeface="Cambria Math" panose="02040503050406030204" pitchFamily="18" charset="0"/>
                        </a:rPr>
                        <m:t>∧</m:t>
                      </m:r>
                    </m:oMath>
                  </a14:m>
                  <a:r>
                    <a:rPr lang="en-US" sz="1000" noProof="1">
                      <a:solidFill>
                        <a:schemeClr val="bg1">
                          <a:lumMod val="85000"/>
                        </a:schemeClr>
                      </a:solidFill>
                    </a:rPr>
                    <a:t> 40 Neutral Frames</a:t>
                  </a:r>
                  <a:r>
                    <a:rPr lang="en-US" sz="500" noProof="1">
                      <a:solidFill>
                        <a:schemeClr val="bg1">
                          <a:lumMod val="85000"/>
                        </a:schemeClr>
                      </a:solidFill>
                    </a:rPr>
                    <a:t> </a:t>
                  </a:r>
                  <a:r>
                    <a:rPr lang="en-US" sz="1000" noProof="1">
                      <a:solidFill>
                        <a:schemeClr val="bg1">
                          <a:lumMod val="85000"/>
                        </a:schemeClr>
                      </a:solidFill>
                    </a:rPr>
                    <a:t>/</a:t>
                  </a:r>
                  <a:r>
                    <a:rPr lang="en-US" sz="500" noProof="1">
                      <a:solidFill>
                        <a:schemeClr val="bg1">
                          <a:lumMod val="85000"/>
                        </a:schemeClr>
                      </a:solidFill>
                    </a:rPr>
                    <a:t> </a:t>
                  </a:r>
                  <a:r>
                    <a:rPr lang="en-US" sz="1000" noProof="1">
                      <a:solidFill>
                        <a:schemeClr val="bg1">
                          <a:lumMod val="85000"/>
                        </a:schemeClr>
                      </a:solidFill>
                    </a:rPr>
                    <a:t>Movie</a:t>
                  </a:r>
                </a:p>
                <a:p>
                  <a:r>
                    <a:rPr lang="en-US" sz="1000" noProof="1">
                      <a:solidFill>
                        <a:schemeClr val="bg1">
                          <a:lumMod val="85000"/>
                        </a:schemeClr>
                      </a:solidFill>
                    </a:rPr>
                    <a:t>Detailed VLM Caption / Frame</a:t>
                  </a:r>
                </a:p>
              </p:txBody>
            </p:sp>
          </mc:Choice>
          <mc:Fallback xmlns="">
            <p:sp>
              <p:nvSpPr>
                <p:cNvPr id="83" name="TextBox 82">
                  <a:extLst>
                    <a:ext uri="{FF2B5EF4-FFF2-40B4-BE49-F238E27FC236}">
                      <a16:creationId xmlns:a16="http://schemas.microsoft.com/office/drawing/2014/main" id="{4774EDF4-264D-37A0-F7C0-3FC3B6C6E852}"/>
                    </a:ext>
                  </a:extLst>
                </p:cNvPr>
                <p:cNvSpPr txBox="1">
                  <a:spLocks noRot="1" noChangeAspect="1" noMove="1" noResize="1" noEditPoints="1" noAdjustHandles="1" noChangeArrowheads="1" noChangeShapeType="1" noTextEdit="1"/>
                </p:cNvSpPr>
                <p:nvPr/>
              </p:nvSpPr>
              <p:spPr>
                <a:xfrm>
                  <a:off x="6268797" y="3203805"/>
                  <a:ext cx="2318150" cy="400110"/>
                </a:xfrm>
                <a:prstGeom prst="rect">
                  <a:avLst/>
                </a:prstGeom>
                <a:blipFill>
                  <a:blip r:embed="rId11"/>
                  <a:stretch>
                    <a:fillRect b="-9375"/>
                  </a:stretch>
                </a:blipFill>
              </p:spPr>
              <p:txBody>
                <a:bodyPr/>
                <a:lstStyle/>
                <a:p>
                  <a:r>
                    <a:rPr lang="en-US">
                      <a:noFill/>
                    </a:rPr>
                    <a:t> </a:t>
                  </a:r>
                </a:p>
              </p:txBody>
            </p:sp>
          </mc:Fallback>
        </mc:AlternateContent>
        <p:sp>
          <p:nvSpPr>
            <p:cNvPr id="84" name="AutoShape 2" descr="{\displaystyle \mathbb {E} }">
              <a:extLst>
                <a:ext uri="{FF2B5EF4-FFF2-40B4-BE49-F238E27FC236}">
                  <a16:creationId xmlns:a16="http://schemas.microsoft.com/office/drawing/2014/main" id="{EA3FAC3F-E224-3259-2AB7-F3CB6DFF6F7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noProof="1"/>
            </a:p>
          </p:txBody>
        </p:sp>
      </p:grpSp>
      <p:sp>
        <p:nvSpPr>
          <p:cNvPr id="20" name="Rounded Rectangle 19">
            <a:extLst>
              <a:ext uri="{FF2B5EF4-FFF2-40B4-BE49-F238E27FC236}">
                <a16:creationId xmlns:a16="http://schemas.microsoft.com/office/drawing/2014/main" id="{9E32FD56-7696-7388-6B0C-E08BAB58E65C}"/>
              </a:ext>
            </a:extLst>
          </p:cNvPr>
          <p:cNvSpPr/>
          <p:nvPr/>
        </p:nvSpPr>
        <p:spPr>
          <a:xfrm>
            <a:off x="5977582" y="4320527"/>
            <a:ext cx="1782993" cy="585454"/>
          </a:xfrm>
          <a:prstGeom prst="roundRect">
            <a:avLst>
              <a:gd name="adj" fmla="val 0"/>
            </a:avLst>
          </a:prstGeom>
          <a:solidFill>
            <a:srgbClr val="0D3512">
              <a:alpha val="9804"/>
            </a:srgbClr>
          </a:solidFill>
          <a:ln w="19050">
            <a:solidFill>
              <a:schemeClr val="tx1">
                <a:lumMod val="85000"/>
                <a:lumOff val="1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noProof="1">
                <a:solidFill>
                  <a:schemeClr val="bg1">
                    <a:lumMod val="85000"/>
                  </a:schemeClr>
                </a:solidFill>
                <a:latin typeface="Consolas" panose="020B0609020204030204" pitchFamily="49" charset="0"/>
                <a:cs typeface="Consolas" panose="020B0609020204030204" pitchFamily="49" charset="0"/>
              </a:rPr>
              <a:t>Query</a:t>
            </a:r>
          </a:p>
          <a:p>
            <a:pPr algn="ctr"/>
            <a:r>
              <a:rPr lang="en-US" sz="1050" i="1" noProof="1">
                <a:solidFill>
                  <a:schemeClr val="bg1">
                    <a:lumMod val="85000"/>
                  </a:schemeClr>
                </a:solidFill>
              </a:rPr>
              <a:t>Q: “What movie is this frame / description from?”</a:t>
            </a:r>
          </a:p>
        </p:txBody>
      </p:sp>
      <p:sp>
        <p:nvSpPr>
          <p:cNvPr id="23" name="TextBox 22">
            <a:extLst>
              <a:ext uri="{FF2B5EF4-FFF2-40B4-BE49-F238E27FC236}">
                <a16:creationId xmlns:a16="http://schemas.microsoft.com/office/drawing/2014/main" id="{AC25644B-A939-EEDD-E18D-8FEAD7623BAD}"/>
              </a:ext>
            </a:extLst>
          </p:cNvPr>
          <p:cNvSpPr txBox="1"/>
          <p:nvPr/>
        </p:nvSpPr>
        <p:spPr>
          <a:xfrm>
            <a:off x="5987102" y="5359435"/>
            <a:ext cx="817516" cy="276999"/>
          </a:xfrm>
          <a:prstGeom prst="rect">
            <a:avLst/>
          </a:prstGeom>
          <a:noFill/>
        </p:spPr>
        <p:txBody>
          <a:bodyPr wrap="square">
            <a:spAutoFit/>
          </a:bodyPr>
          <a:lstStyle/>
          <a:p>
            <a:pPr algn="ctr"/>
            <a:r>
              <a:rPr lang="en-US" sz="1200" noProof="1">
                <a:solidFill>
                  <a:schemeClr val="bg1"/>
                </a:solidFill>
                <a:latin typeface="+mj-lt"/>
                <a:cs typeface="Calibri" panose="020F0502020204030204" pitchFamily="34" charset="0"/>
              </a:rPr>
              <a:t>ChatGPT</a:t>
            </a:r>
            <a:endParaRPr lang="en-US" sz="1200" noProof="1">
              <a:solidFill>
                <a:schemeClr val="bg1"/>
              </a:solidFill>
              <a:latin typeface="+mj-lt"/>
            </a:endParaRPr>
          </a:p>
        </p:txBody>
      </p:sp>
      <p:sp>
        <p:nvSpPr>
          <p:cNvPr id="24" name="Rounded Rectangle 23">
            <a:extLst>
              <a:ext uri="{FF2B5EF4-FFF2-40B4-BE49-F238E27FC236}">
                <a16:creationId xmlns:a16="http://schemas.microsoft.com/office/drawing/2014/main" id="{469E1B59-1CA5-31C8-4124-59EF32BC1C43}"/>
              </a:ext>
            </a:extLst>
          </p:cNvPr>
          <p:cNvSpPr/>
          <p:nvPr/>
        </p:nvSpPr>
        <p:spPr>
          <a:xfrm>
            <a:off x="5987103" y="5068558"/>
            <a:ext cx="1770167" cy="685418"/>
          </a:xfrm>
          <a:prstGeom prst="roundRect">
            <a:avLst>
              <a:gd name="adj" fmla="val 6836"/>
            </a:avLst>
          </a:prstGeom>
          <a:solidFill>
            <a:srgbClr val="E7E7E7"/>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400" noProof="1"/>
          </a:p>
        </p:txBody>
      </p:sp>
      <p:pic>
        <p:nvPicPr>
          <p:cNvPr id="25" name="Picture 2" descr="OpenAI logos &amp; Chatgpt icons | AI.LS">
            <a:extLst>
              <a:ext uri="{FF2B5EF4-FFF2-40B4-BE49-F238E27FC236}">
                <a16:creationId xmlns:a16="http://schemas.microsoft.com/office/drawing/2014/main" id="{32111770-D26A-542C-1D80-A91BC6598D40}"/>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71923"/>
          <a:stretch/>
        </p:blipFill>
        <p:spPr bwMode="auto">
          <a:xfrm>
            <a:off x="6033995" y="5403841"/>
            <a:ext cx="347539" cy="336525"/>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BDB2AA3-C842-B129-3320-9037D76EF72D}"/>
              </a:ext>
            </a:extLst>
          </p:cNvPr>
          <p:cNvSpPr txBox="1"/>
          <p:nvPr/>
        </p:nvSpPr>
        <p:spPr>
          <a:xfrm>
            <a:off x="5987102" y="5000585"/>
            <a:ext cx="1794468" cy="461665"/>
          </a:xfrm>
          <a:prstGeom prst="rect">
            <a:avLst/>
          </a:prstGeom>
          <a:noFill/>
        </p:spPr>
        <p:txBody>
          <a:bodyPr wrap="square" lIns="0" rIns="0" rtlCol="0">
            <a:spAutoFit/>
          </a:bodyPr>
          <a:lstStyle/>
          <a:p>
            <a:pPr algn="ctr"/>
            <a:r>
              <a:rPr lang="en-US" sz="2400" b="1" noProof="1">
                <a:solidFill>
                  <a:schemeClr val="bg1">
                    <a:lumMod val="85000"/>
                  </a:schemeClr>
                </a:solidFill>
                <a:cs typeface="Arial" panose="020B0604020202020204" pitchFamily="34" charset="0"/>
              </a:rPr>
              <a:t>Vision-LLM</a:t>
            </a:r>
          </a:p>
        </p:txBody>
      </p:sp>
      <p:pic>
        <p:nvPicPr>
          <p:cNvPr id="27" name="Picture 26" descr="A white and black logo&#10;&#10;Description automatically generated">
            <a:extLst>
              <a:ext uri="{FF2B5EF4-FFF2-40B4-BE49-F238E27FC236}">
                <a16:creationId xmlns:a16="http://schemas.microsoft.com/office/drawing/2014/main" id="{9FBEE4ED-6756-F4DE-B7F3-956D9D43B83D}"/>
              </a:ext>
            </a:extLst>
          </p:cNvPr>
          <p:cNvPicPr>
            <a:picLocks noChangeAspect="1"/>
          </p:cNvPicPr>
          <p:nvPr/>
        </p:nvPicPr>
        <p:blipFill>
          <a:blip r:embed="rId13"/>
          <a:stretch>
            <a:fillRect/>
          </a:stretch>
        </p:blipFill>
        <p:spPr>
          <a:xfrm>
            <a:off x="7388753" y="5393457"/>
            <a:ext cx="357293" cy="357293"/>
          </a:xfrm>
          <a:prstGeom prst="rect">
            <a:avLst/>
          </a:prstGeom>
        </p:spPr>
      </p:pic>
      <p:grpSp>
        <p:nvGrpSpPr>
          <p:cNvPr id="29" name="Group 28">
            <a:extLst>
              <a:ext uri="{FF2B5EF4-FFF2-40B4-BE49-F238E27FC236}">
                <a16:creationId xmlns:a16="http://schemas.microsoft.com/office/drawing/2014/main" id="{7D59CB29-73F8-0528-1DCF-6059FEE09FEE}"/>
              </a:ext>
            </a:extLst>
          </p:cNvPr>
          <p:cNvGrpSpPr/>
          <p:nvPr/>
        </p:nvGrpSpPr>
        <p:grpSpPr>
          <a:xfrm>
            <a:off x="7886402" y="5252253"/>
            <a:ext cx="545703" cy="281531"/>
            <a:chOff x="8698961" y="2533890"/>
            <a:chExt cx="545703" cy="281531"/>
          </a:xfrm>
          <a:solidFill>
            <a:srgbClr val="F2F2F2"/>
          </a:solidFill>
        </p:grpSpPr>
        <p:sp>
          <p:nvSpPr>
            <p:cNvPr id="30" name="Rectangle 29">
              <a:extLst>
                <a:ext uri="{FF2B5EF4-FFF2-40B4-BE49-F238E27FC236}">
                  <a16:creationId xmlns:a16="http://schemas.microsoft.com/office/drawing/2014/main" id="{9349FECB-FAC5-8EDB-BF06-03C4D3845A8F}"/>
                </a:ext>
              </a:extLst>
            </p:cNvPr>
            <p:cNvSpPr/>
            <p:nvPr/>
          </p:nvSpPr>
          <p:spPr>
            <a:xfrm>
              <a:off x="8698961" y="2533890"/>
              <a:ext cx="545703" cy="281531"/>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noProof="1">
                <a:solidFill>
                  <a:schemeClr val="tx1"/>
                </a:solidFill>
              </a:endParaRPr>
            </a:p>
          </p:txBody>
        </p:sp>
        <p:grpSp>
          <p:nvGrpSpPr>
            <p:cNvPr id="31" name="Group 30">
              <a:extLst>
                <a:ext uri="{FF2B5EF4-FFF2-40B4-BE49-F238E27FC236}">
                  <a16:creationId xmlns:a16="http://schemas.microsoft.com/office/drawing/2014/main" id="{2943063C-9B2B-651F-A38B-C8B364CBE9C3}"/>
                </a:ext>
              </a:extLst>
            </p:cNvPr>
            <p:cNvGrpSpPr/>
            <p:nvPr/>
          </p:nvGrpSpPr>
          <p:grpSpPr>
            <a:xfrm rot="5400000">
              <a:off x="8863122" y="2539792"/>
              <a:ext cx="200564" cy="276326"/>
              <a:chOff x="5578149" y="333149"/>
              <a:chExt cx="200564" cy="276326"/>
            </a:xfrm>
            <a:grpFill/>
          </p:grpSpPr>
          <p:sp>
            <p:nvSpPr>
              <p:cNvPr id="32" name="Freeform 31">
                <a:extLst>
                  <a:ext uri="{FF2B5EF4-FFF2-40B4-BE49-F238E27FC236}">
                    <a16:creationId xmlns:a16="http://schemas.microsoft.com/office/drawing/2014/main" id="{99E7E9A4-DDB8-57B4-6971-A1D6B4D7237C}"/>
                  </a:ext>
                </a:extLst>
              </p:cNvPr>
              <p:cNvSpPr/>
              <p:nvPr/>
            </p:nvSpPr>
            <p:spPr>
              <a:xfrm rot="16200000" flipH="1">
                <a:off x="5528097" y="383201"/>
                <a:ext cx="228936" cy="128832"/>
              </a:xfrm>
              <a:custGeom>
                <a:avLst/>
                <a:gdLst>
                  <a:gd name="connsiteX0" fmla="*/ 142872 w 368704"/>
                  <a:gd name="connsiteY0" fmla="*/ 136049 h 207485"/>
                  <a:gd name="connsiteX1" fmla="*/ 135960 w 368704"/>
                  <a:gd name="connsiteY1" fmla="*/ 129133 h 207485"/>
                  <a:gd name="connsiteX2" fmla="*/ 73992 w 368704"/>
                  <a:gd name="connsiteY2" fmla="*/ 191106 h 207485"/>
                  <a:gd name="connsiteX3" fmla="*/ 73923 w 368704"/>
                  <a:gd name="connsiteY3" fmla="*/ 191106 h 207485"/>
                  <a:gd name="connsiteX4" fmla="*/ 73909 w 368704"/>
                  <a:gd name="connsiteY4" fmla="*/ 191077 h 207485"/>
                  <a:gd name="connsiteX5" fmla="*/ 192947 w 368704"/>
                  <a:gd name="connsiteY5" fmla="*/ 12896 h 207485"/>
                  <a:gd name="connsiteX6" fmla="*/ 359848 w 368704"/>
                  <a:gd name="connsiteY6" fmla="*/ 97475 h 207485"/>
                  <a:gd name="connsiteX7" fmla="*/ 368705 w 368704"/>
                  <a:gd name="connsiteY7" fmla="*/ 93335 h 207485"/>
                  <a:gd name="connsiteX8" fmla="*/ 154495 w 368704"/>
                  <a:gd name="connsiteY8" fmla="*/ 15062 h 207485"/>
                  <a:gd name="connsiteX9" fmla="*/ 62960 w 368704"/>
                  <a:gd name="connsiteY9" fmla="*/ 185075 h 207485"/>
                  <a:gd name="connsiteX10" fmla="*/ 62934 w 368704"/>
                  <a:gd name="connsiteY10" fmla="*/ 185131 h 207485"/>
                  <a:gd name="connsiteX11" fmla="*/ 62882 w 368704"/>
                  <a:gd name="connsiteY11" fmla="*/ 185114 h 207485"/>
                  <a:gd name="connsiteX12" fmla="*/ 6911 w 368704"/>
                  <a:gd name="connsiteY12" fmla="*/ 129133 h 207485"/>
                  <a:gd name="connsiteX13" fmla="*/ 0 w 368704"/>
                  <a:gd name="connsiteY13" fmla="*/ 136049 h 207485"/>
                  <a:gd name="connsiteX14" fmla="*/ 71436 w 368704"/>
                  <a:gd name="connsiteY14" fmla="*/ 207485 h 20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8704" h="207485">
                    <a:moveTo>
                      <a:pt x="142872" y="136049"/>
                    </a:moveTo>
                    <a:lnTo>
                      <a:pt x="135960" y="129133"/>
                    </a:lnTo>
                    <a:lnTo>
                      <a:pt x="73992" y="191106"/>
                    </a:lnTo>
                    <a:cubicBezTo>
                      <a:pt x="73973" y="191125"/>
                      <a:pt x="73942" y="191125"/>
                      <a:pt x="73923" y="191106"/>
                    </a:cubicBezTo>
                    <a:cubicBezTo>
                      <a:pt x="73915" y="191098"/>
                      <a:pt x="73910" y="191088"/>
                      <a:pt x="73909" y="191077"/>
                    </a:cubicBezTo>
                    <a:cubicBezTo>
                      <a:pt x="57577" y="109002"/>
                      <a:pt x="110872" y="29228"/>
                      <a:pt x="192947" y="12896"/>
                    </a:cubicBezTo>
                    <a:cubicBezTo>
                      <a:pt x="261422" y="-730"/>
                      <a:pt x="330344" y="34197"/>
                      <a:pt x="359848" y="97475"/>
                    </a:cubicBezTo>
                    <a:lnTo>
                      <a:pt x="368705" y="93335"/>
                    </a:lnTo>
                    <a:cubicBezTo>
                      <a:pt x="331167" y="12568"/>
                      <a:pt x="235262" y="-22476"/>
                      <a:pt x="154495" y="15062"/>
                    </a:cubicBezTo>
                    <a:cubicBezTo>
                      <a:pt x="89679" y="45186"/>
                      <a:pt x="52425" y="114381"/>
                      <a:pt x="62960" y="185075"/>
                    </a:cubicBezTo>
                    <a:cubicBezTo>
                      <a:pt x="62969" y="185097"/>
                      <a:pt x="62957" y="185122"/>
                      <a:pt x="62934" y="185131"/>
                    </a:cubicBezTo>
                    <a:cubicBezTo>
                      <a:pt x="62915" y="185138"/>
                      <a:pt x="62893" y="185131"/>
                      <a:pt x="62882" y="185114"/>
                    </a:cubicBezTo>
                    <a:lnTo>
                      <a:pt x="6911" y="129133"/>
                    </a:lnTo>
                    <a:lnTo>
                      <a:pt x="0" y="136049"/>
                    </a:lnTo>
                    <a:lnTo>
                      <a:pt x="71436" y="207485"/>
                    </a:lnTo>
                    <a:close/>
                  </a:path>
                </a:pathLst>
              </a:custGeom>
              <a:solidFill>
                <a:srgbClr val="F2F2F2"/>
              </a:solidFill>
              <a:ln w="9723" cap="flat">
                <a:solidFill>
                  <a:srgbClr val="E7E7E7"/>
                </a:solidFill>
                <a:prstDash val="solid"/>
                <a:miter/>
              </a:ln>
            </p:spPr>
            <p:txBody>
              <a:bodyPr rtlCol="0" anchor="ctr"/>
              <a:lstStyle/>
              <a:p>
                <a:endParaRPr lang="en-US" noProof="1">
                  <a:solidFill>
                    <a:srgbClr val="E7E7E7"/>
                  </a:solidFill>
                </a:endParaRPr>
              </a:p>
            </p:txBody>
          </p:sp>
          <p:sp>
            <p:nvSpPr>
              <p:cNvPr id="33" name="Freeform 32">
                <a:extLst>
                  <a:ext uri="{FF2B5EF4-FFF2-40B4-BE49-F238E27FC236}">
                    <a16:creationId xmlns:a16="http://schemas.microsoft.com/office/drawing/2014/main" id="{0D6A06AD-8E70-94C5-5123-AA25D3E9A1FC}"/>
                  </a:ext>
                </a:extLst>
              </p:cNvPr>
              <p:cNvSpPr/>
              <p:nvPr/>
            </p:nvSpPr>
            <p:spPr>
              <a:xfrm rot="16200000" flipH="1">
                <a:off x="5604121" y="434883"/>
                <a:ext cx="226656" cy="122528"/>
              </a:xfrm>
              <a:custGeom>
                <a:avLst/>
                <a:gdLst>
                  <a:gd name="connsiteX0" fmla="*/ 222153 w 365033"/>
                  <a:gd name="connsiteY0" fmla="*/ 71441 h 197333"/>
                  <a:gd name="connsiteX1" fmla="*/ 229064 w 365033"/>
                  <a:gd name="connsiteY1" fmla="*/ 78352 h 197333"/>
                  <a:gd name="connsiteX2" fmla="*/ 292410 w 365033"/>
                  <a:gd name="connsiteY2" fmla="*/ 15006 h 197333"/>
                  <a:gd name="connsiteX3" fmla="*/ 292479 w 365033"/>
                  <a:gd name="connsiteY3" fmla="*/ 15006 h 197333"/>
                  <a:gd name="connsiteX4" fmla="*/ 292493 w 365033"/>
                  <a:gd name="connsiteY4" fmla="*/ 15035 h 197333"/>
                  <a:gd name="connsiteX5" fmla="*/ 164698 w 365033"/>
                  <a:gd name="connsiteY5" fmla="*/ 185914 h 197333"/>
                  <a:gd name="connsiteX6" fmla="*/ 142515 w 365033"/>
                  <a:gd name="connsiteY6" fmla="*/ 187459 h 197333"/>
                  <a:gd name="connsiteX7" fmla="*/ 8632 w 365033"/>
                  <a:gd name="connsiteY7" fmla="*/ 106961 h 197333"/>
                  <a:gd name="connsiteX8" fmla="*/ 0 w 365033"/>
                  <a:gd name="connsiteY8" fmla="*/ 111546 h 197333"/>
                  <a:gd name="connsiteX9" fmla="*/ 218058 w 365033"/>
                  <a:gd name="connsiteY9" fmla="*/ 178517 h 197333"/>
                  <a:gd name="connsiteX10" fmla="*/ 303814 w 365033"/>
                  <a:gd name="connsiteY10" fmla="*/ 35935 h 197333"/>
                  <a:gd name="connsiteX11" fmla="*/ 303325 w 365033"/>
                  <a:gd name="connsiteY11" fmla="*/ 23667 h 197333"/>
                  <a:gd name="connsiteX12" fmla="*/ 303374 w 365033"/>
                  <a:gd name="connsiteY12" fmla="*/ 23618 h 197333"/>
                  <a:gd name="connsiteX13" fmla="*/ 303403 w 365033"/>
                  <a:gd name="connsiteY13" fmla="*/ 23628 h 197333"/>
                  <a:gd name="connsiteX14" fmla="*/ 358123 w 365033"/>
                  <a:gd name="connsiteY14" fmla="*/ 78372 h 197333"/>
                  <a:gd name="connsiteX15" fmla="*/ 365034 w 365033"/>
                  <a:gd name="connsiteY15" fmla="*/ 71460 h 197333"/>
                  <a:gd name="connsiteX16" fmla="*/ 293588 w 365033"/>
                  <a:gd name="connsiteY16" fmla="*/ 0 h 19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5033" h="197333">
                    <a:moveTo>
                      <a:pt x="222153" y="71441"/>
                    </a:moveTo>
                    <a:lnTo>
                      <a:pt x="229064" y="78352"/>
                    </a:lnTo>
                    <a:lnTo>
                      <a:pt x="292410" y="15006"/>
                    </a:lnTo>
                    <a:cubicBezTo>
                      <a:pt x="292429" y="14987"/>
                      <a:pt x="292460" y="14987"/>
                      <a:pt x="292479" y="15006"/>
                    </a:cubicBezTo>
                    <a:cubicBezTo>
                      <a:pt x="292487" y="15014"/>
                      <a:pt x="292492" y="15024"/>
                      <a:pt x="292493" y="15035"/>
                    </a:cubicBezTo>
                    <a:cubicBezTo>
                      <a:pt x="304391" y="97512"/>
                      <a:pt x="247175" y="174017"/>
                      <a:pt x="164698" y="185914"/>
                    </a:cubicBezTo>
                    <a:cubicBezTo>
                      <a:pt x="157352" y="186974"/>
                      <a:pt x="149938" y="187490"/>
                      <a:pt x="142515" y="187459"/>
                    </a:cubicBezTo>
                    <a:cubicBezTo>
                      <a:pt x="86418" y="187510"/>
                      <a:pt x="34893" y="156531"/>
                      <a:pt x="8632" y="106961"/>
                    </a:cubicBezTo>
                    <a:lnTo>
                      <a:pt x="0" y="111546"/>
                    </a:lnTo>
                    <a:cubicBezTo>
                      <a:pt x="41722" y="190254"/>
                      <a:pt x="139350" y="220238"/>
                      <a:pt x="218058" y="178517"/>
                    </a:cubicBezTo>
                    <a:cubicBezTo>
                      <a:pt x="270842" y="150538"/>
                      <a:pt x="303838" y="95676"/>
                      <a:pt x="303814" y="35935"/>
                    </a:cubicBezTo>
                    <a:cubicBezTo>
                      <a:pt x="303814" y="31844"/>
                      <a:pt x="303623" y="27748"/>
                      <a:pt x="303325" y="23667"/>
                    </a:cubicBezTo>
                    <a:cubicBezTo>
                      <a:pt x="303325" y="23640"/>
                      <a:pt x="303347" y="23618"/>
                      <a:pt x="303374" y="23618"/>
                    </a:cubicBezTo>
                    <a:cubicBezTo>
                      <a:pt x="303385" y="23618"/>
                      <a:pt x="303395" y="23621"/>
                      <a:pt x="303403" y="23628"/>
                    </a:cubicBezTo>
                    <a:lnTo>
                      <a:pt x="358123" y="78372"/>
                    </a:lnTo>
                    <a:lnTo>
                      <a:pt x="365034" y="71460"/>
                    </a:lnTo>
                    <a:lnTo>
                      <a:pt x="293588" y="0"/>
                    </a:lnTo>
                    <a:close/>
                  </a:path>
                </a:pathLst>
              </a:custGeom>
              <a:grpFill/>
              <a:ln w="9723" cap="flat">
                <a:solidFill>
                  <a:srgbClr val="E7E7E7"/>
                </a:solidFill>
                <a:prstDash val="solid"/>
                <a:miter/>
              </a:ln>
            </p:spPr>
            <p:txBody>
              <a:bodyPr rtlCol="0" anchor="ctr"/>
              <a:lstStyle/>
              <a:p>
                <a:endParaRPr lang="en-US" noProof="1"/>
              </a:p>
            </p:txBody>
          </p:sp>
        </p:grpSp>
      </p:grpSp>
      <p:sp>
        <p:nvSpPr>
          <p:cNvPr id="34" name="Rectangle: Rounded Corners 1023">
            <a:extLst>
              <a:ext uri="{FF2B5EF4-FFF2-40B4-BE49-F238E27FC236}">
                <a16:creationId xmlns:a16="http://schemas.microsoft.com/office/drawing/2014/main" id="{8482574C-323F-0F0A-DC1A-A7473BBF84BA}"/>
              </a:ext>
            </a:extLst>
          </p:cNvPr>
          <p:cNvSpPr/>
          <p:nvPr/>
        </p:nvSpPr>
        <p:spPr>
          <a:xfrm>
            <a:off x="5915807" y="4226275"/>
            <a:ext cx="2640061" cy="2210013"/>
          </a:xfrm>
          <a:prstGeom prst="roundRect">
            <a:avLst>
              <a:gd name="adj" fmla="val 1884"/>
            </a:avLst>
          </a:prstGeom>
          <a:noFill/>
          <a:ln w="38100">
            <a:solidFill>
              <a:schemeClr val="tx1">
                <a:lumMod val="50000"/>
                <a:lumOff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cxnSp>
        <p:nvCxnSpPr>
          <p:cNvPr id="36" name="Straight Arrow Connector 35">
            <a:extLst>
              <a:ext uri="{FF2B5EF4-FFF2-40B4-BE49-F238E27FC236}">
                <a16:creationId xmlns:a16="http://schemas.microsoft.com/office/drawing/2014/main" id="{8AA084C1-6F0F-C923-7D24-1A7D240B1B0B}"/>
              </a:ext>
            </a:extLst>
          </p:cNvPr>
          <p:cNvCxnSpPr>
            <a:cxnSpLocks/>
            <a:stCxn id="78" idx="2"/>
            <a:endCxn id="30" idx="0"/>
          </p:cNvCxnSpPr>
          <p:nvPr/>
        </p:nvCxnSpPr>
        <p:spPr>
          <a:xfrm>
            <a:off x="8159253" y="4907512"/>
            <a:ext cx="1" cy="344741"/>
          </a:xfrm>
          <a:prstGeom prst="straightConnector1">
            <a:avLst/>
          </a:prstGeom>
          <a:ln w="9525">
            <a:solidFill>
              <a:schemeClr val="tx1">
                <a:lumMod val="65000"/>
                <a:lumOff val="35000"/>
              </a:schemeClr>
            </a:solidFill>
            <a:headEnd type="none" w="med" len="med"/>
            <a:tailEnd type="triangle" w="sm" len="sm"/>
          </a:ln>
        </p:spPr>
        <p:style>
          <a:lnRef idx="1">
            <a:schemeClr val="dk1"/>
          </a:lnRef>
          <a:fillRef idx="0">
            <a:schemeClr val="dk1"/>
          </a:fillRef>
          <a:effectRef idx="0">
            <a:schemeClr val="dk1"/>
          </a:effectRef>
          <a:fontRef idx="minor">
            <a:schemeClr val="tx1"/>
          </a:fontRef>
        </p:style>
      </p:cxnSp>
      <p:sp>
        <p:nvSpPr>
          <p:cNvPr id="79" name="Rectangle 78">
            <a:extLst>
              <a:ext uri="{FF2B5EF4-FFF2-40B4-BE49-F238E27FC236}">
                <a16:creationId xmlns:a16="http://schemas.microsoft.com/office/drawing/2014/main" id="{8D23864C-A0EB-3AA8-4513-3B53140CE7A1}"/>
              </a:ext>
            </a:extLst>
          </p:cNvPr>
          <p:cNvSpPr/>
          <p:nvPr/>
        </p:nvSpPr>
        <p:spPr>
          <a:xfrm>
            <a:off x="7829102" y="4523585"/>
            <a:ext cx="660300" cy="182664"/>
          </a:xfrm>
          <a:prstGeom prst="rect">
            <a:avLst/>
          </a:prstGeom>
          <a:solidFill>
            <a:srgbClr val="EBEDEB"/>
          </a:solidFill>
          <a:ln>
            <a:solidFill>
              <a:srgbClr val="0424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noProof="1">
                <a:solidFill>
                  <a:schemeClr val="tx1"/>
                </a:solidFill>
              </a:rPr>
              <a:t>or</a:t>
            </a:r>
          </a:p>
        </p:txBody>
      </p:sp>
      <p:cxnSp>
        <p:nvCxnSpPr>
          <p:cNvPr id="37" name="Straight Arrow Connector 36">
            <a:extLst>
              <a:ext uri="{FF2B5EF4-FFF2-40B4-BE49-F238E27FC236}">
                <a16:creationId xmlns:a16="http://schemas.microsoft.com/office/drawing/2014/main" id="{69A4CF82-E575-9B5C-44D9-29737C553CC9}"/>
              </a:ext>
            </a:extLst>
          </p:cNvPr>
          <p:cNvCxnSpPr>
            <a:cxnSpLocks/>
          </p:cNvCxnSpPr>
          <p:nvPr/>
        </p:nvCxnSpPr>
        <p:spPr>
          <a:xfrm flipH="1">
            <a:off x="7773274" y="5393018"/>
            <a:ext cx="95863" cy="0"/>
          </a:xfrm>
          <a:prstGeom prst="straightConnector1">
            <a:avLst/>
          </a:prstGeom>
          <a:ln w="9525">
            <a:solidFill>
              <a:schemeClr val="tx1">
                <a:lumMod val="65000"/>
                <a:lumOff val="35000"/>
              </a:schemeClr>
            </a:solidFill>
            <a:headEnd type="none" w="med" len="med"/>
            <a:tailEnd type="triangle" w="sm" len="sm"/>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F1EEFB34-3E3D-460A-BA91-A9DF37563403}"/>
              </a:ext>
            </a:extLst>
          </p:cNvPr>
          <p:cNvSpPr txBox="1"/>
          <p:nvPr/>
        </p:nvSpPr>
        <p:spPr>
          <a:xfrm>
            <a:off x="7826519" y="5524196"/>
            <a:ext cx="663964" cy="338554"/>
          </a:xfrm>
          <a:prstGeom prst="rect">
            <a:avLst/>
          </a:prstGeom>
          <a:noFill/>
        </p:spPr>
        <p:txBody>
          <a:bodyPr wrap="none" rtlCol="0">
            <a:spAutoFit/>
          </a:bodyPr>
          <a:lstStyle/>
          <a:p>
            <a:pPr algn="ctr"/>
            <a:r>
              <a:rPr lang="en-US" sz="800" noProof="1">
                <a:solidFill>
                  <a:schemeClr val="bg1">
                    <a:lumMod val="85000"/>
                  </a:schemeClr>
                </a:solidFill>
              </a:rPr>
              <a:t>Repeat for </a:t>
            </a:r>
          </a:p>
          <a:p>
            <a:pPr algn="ctr"/>
            <a:r>
              <a:rPr lang="en-US" sz="800" noProof="1">
                <a:solidFill>
                  <a:schemeClr val="bg1">
                    <a:lumMod val="85000"/>
                  </a:schemeClr>
                </a:solidFill>
              </a:rPr>
              <a:t>All Movies</a:t>
            </a:r>
          </a:p>
        </p:txBody>
      </p:sp>
      <p:sp>
        <p:nvSpPr>
          <p:cNvPr id="39" name="Rounded Rectangle 38">
            <a:extLst>
              <a:ext uri="{FF2B5EF4-FFF2-40B4-BE49-F238E27FC236}">
                <a16:creationId xmlns:a16="http://schemas.microsoft.com/office/drawing/2014/main" id="{76278109-70BE-FEAC-9614-81D7F6209762}"/>
              </a:ext>
            </a:extLst>
          </p:cNvPr>
          <p:cNvSpPr/>
          <p:nvPr/>
        </p:nvSpPr>
        <p:spPr>
          <a:xfrm>
            <a:off x="6077941" y="5905973"/>
            <a:ext cx="1612790" cy="442383"/>
          </a:xfrm>
          <a:prstGeom prst="roundRect">
            <a:avLst>
              <a:gd name="adj" fmla="val 0"/>
            </a:avLst>
          </a:prstGeom>
          <a:solidFill>
            <a:srgbClr val="F2F2F2"/>
          </a:solidFill>
          <a:ln w="19050">
            <a:solidFill>
              <a:schemeClr val="tx1">
                <a:lumMod val="85000"/>
                <a:lumOff val="1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noProof="1">
                <a:solidFill>
                  <a:schemeClr val="bg1">
                    <a:lumMod val="85000"/>
                  </a:schemeClr>
                </a:solidFill>
                <a:latin typeface="Consolas" panose="020B0609020204030204" pitchFamily="49" charset="0"/>
                <a:cs typeface="Consolas" panose="020B0609020204030204" pitchFamily="49" charset="0"/>
              </a:rPr>
              <a:t>Answer</a:t>
            </a:r>
          </a:p>
          <a:p>
            <a:pPr algn="ctr"/>
            <a:r>
              <a:rPr lang="en-US" sz="1050" i="1" noProof="1">
                <a:solidFill>
                  <a:schemeClr val="bg1">
                    <a:lumMod val="85000"/>
                  </a:schemeClr>
                </a:solidFill>
              </a:rPr>
              <a:t>A: The movie is _______</a:t>
            </a:r>
          </a:p>
        </p:txBody>
      </p:sp>
      <p:sp>
        <p:nvSpPr>
          <p:cNvPr id="64" name="Rounded Rectangle 63">
            <a:extLst>
              <a:ext uri="{FF2B5EF4-FFF2-40B4-BE49-F238E27FC236}">
                <a16:creationId xmlns:a16="http://schemas.microsoft.com/office/drawing/2014/main" id="{3C961A88-D806-4CE1-C704-5B1443A6D28C}"/>
              </a:ext>
            </a:extLst>
          </p:cNvPr>
          <p:cNvSpPr/>
          <p:nvPr/>
        </p:nvSpPr>
        <p:spPr>
          <a:xfrm>
            <a:off x="7846286" y="5906943"/>
            <a:ext cx="600859" cy="440920"/>
          </a:xfrm>
          <a:prstGeom prst="roundRect">
            <a:avLst>
              <a:gd name="adj" fmla="val 0"/>
            </a:avLst>
          </a:prstGeom>
          <a:solidFill>
            <a:srgbClr val="F2F2F2"/>
          </a:solidFill>
          <a:ln w="19050">
            <a:solidFill>
              <a:schemeClr val="tx1">
                <a:lumMod val="85000"/>
                <a:lumOff val="1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900" noProof="1">
                <a:solidFill>
                  <a:schemeClr val="bg1">
                    <a:lumMod val="85000"/>
                  </a:schemeClr>
                </a:solidFill>
              </a:rPr>
              <a:t>Free-Form</a:t>
            </a:r>
          </a:p>
          <a:p>
            <a:pPr algn="ctr"/>
            <a:r>
              <a:rPr lang="en-US" sz="900" i="1" noProof="1">
                <a:solidFill>
                  <a:schemeClr val="bg1">
                    <a:lumMod val="85000"/>
                  </a:schemeClr>
                </a:solidFill>
              </a:rPr>
              <a:t>Generation</a:t>
            </a:r>
          </a:p>
        </p:txBody>
      </p:sp>
      <p:cxnSp>
        <p:nvCxnSpPr>
          <p:cNvPr id="65" name="Straight Arrow Connector 64">
            <a:extLst>
              <a:ext uri="{FF2B5EF4-FFF2-40B4-BE49-F238E27FC236}">
                <a16:creationId xmlns:a16="http://schemas.microsoft.com/office/drawing/2014/main" id="{9C5013DB-1BCE-C7F3-7FDA-7AD15EC64275}"/>
              </a:ext>
            </a:extLst>
          </p:cNvPr>
          <p:cNvCxnSpPr>
            <a:cxnSpLocks/>
          </p:cNvCxnSpPr>
          <p:nvPr/>
        </p:nvCxnSpPr>
        <p:spPr>
          <a:xfrm>
            <a:off x="6878261" y="4931044"/>
            <a:ext cx="0" cy="109695"/>
          </a:xfrm>
          <a:prstGeom prst="straightConnector1">
            <a:avLst/>
          </a:prstGeom>
          <a:ln w="9525">
            <a:solidFill>
              <a:schemeClr val="tx1">
                <a:lumMod val="65000"/>
                <a:lumOff val="35000"/>
              </a:schemeClr>
            </a:solidFill>
            <a:headEnd type="none" w="med" len="med"/>
            <a:tailEnd type="triangle" w="sm" len="sm"/>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D5F38222-7236-0F97-47A5-808B73C14426}"/>
              </a:ext>
            </a:extLst>
          </p:cNvPr>
          <p:cNvCxnSpPr>
            <a:cxnSpLocks/>
          </p:cNvCxnSpPr>
          <p:nvPr/>
        </p:nvCxnSpPr>
        <p:spPr>
          <a:xfrm>
            <a:off x="6878262" y="5775139"/>
            <a:ext cx="1" cy="119651"/>
          </a:xfrm>
          <a:prstGeom prst="straightConnector1">
            <a:avLst/>
          </a:prstGeom>
          <a:ln w="9525">
            <a:solidFill>
              <a:schemeClr val="tx1">
                <a:lumMod val="65000"/>
                <a:lumOff val="35000"/>
              </a:schemeClr>
            </a:solidFill>
            <a:headEnd type="none" w="med" len="med"/>
            <a:tailEnd type="triangle" w="sm" len="sm"/>
          </a:ln>
        </p:spPr>
        <p:style>
          <a:lnRef idx="1">
            <a:schemeClr val="dk1"/>
          </a:lnRef>
          <a:fillRef idx="0">
            <a:schemeClr val="dk1"/>
          </a:fillRef>
          <a:effectRef idx="0">
            <a:schemeClr val="dk1"/>
          </a:effectRef>
          <a:fontRef idx="minor">
            <a:schemeClr val="tx1"/>
          </a:fontRef>
        </p:style>
      </p:cxnSp>
      <p:sp>
        <p:nvSpPr>
          <p:cNvPr id="67" name="Trapezoid 66">
            <a:extLst>
              <a:ext uri="{FF2B5EF4-FFF2-40B4-BE49-F238E27FC236}">
                <a16:creationId xmlns:a16="http://schemas.microsoft.com/office/drawing/2014/main" id="{B80668B2-A748-0735-5FC4-ACE4CD627451}"/>
              </a:ext>
            </a:extLst>
          </p:cNvPr>
          <p:cNvSpPr/>
          <p:nvPr/>
        </p:nvSpPr>
        <p:spPr>
          <a:xfrm rot="16200000">
            <a:off x="7614853" y="6048111"/>
            <a:ext cx="307778" cy="156021"/>
          </a:xfrm>
          <a:prstGeom prst="trapezoid">
            <a:avLst>
              <a:gd name="adj" fmla="val 66073"/>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pic>
        <p:nvPicPr>
          <p:cNvPr id="75" name="Graphic 74">
            <a:extLst>
              <a:ext uri="{FF2B5EF4-FFF2-40B4-BE49-F238E27FC236}">
                <a16:creationId xmlns:a16="http://schemas.microsoft.com/office/drawing/2014/main" id="{31114848-D06E-918C-9585-20355C10734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001734" y="5425798"/>
            <a:ext cx="292608" cy="292608"/>
          </a:xfrm>
          <a:prstGeom prst="rect">
            <a:avLst/>
          </a:prstGeom>
        </p:spPr>
      </p:pic>
      <p:pic>
        <p:nvPicPr>
          <p:cNvPr id="77" name="Graphic 76">
            <a:extLst>
              <a:ext uri="{FF2B5EF4-FFF2-40B4-BE49-F238E27FC236}">
                <a16:creationId xmlns:a16="http://schemas.microsoft.com/office/drawing/2014/main" id="{BB2EA32C-67C3-D463-7E14-8074249C09B8}"/>
              </a:ext>
            </a:extLst>
          </p:cNvPr>
          <p:cNvPicPr>
            <a:picLocks noChangeAspect="1"/>
          </p:cNvPicPr>
          <p:nvPr/>
        </p:nvPicPr>
        <p:blipFill>
          <a:blip r:embed="rId16">
            <a:extLst>
              <a:ext uri="{96DAC541-7B7A-43D3-8B79-37D633B846F1}">
                <asvg:svgBlip xmlns:asvg="http://schemas.microsoft.com/office/drawing/2016/SVG/main" r:embed="rId17"/>
              </a:ext>
            </a:extLst>
          </a:blip>
          <a:srcRect r="69141"/>
          <a:stretch/>
        </p:blipFill>
        <p:spPr>
          <a:xfrm>
            <a:off x="6475945" y="5431523"/>
            <a:ext cx="431379" cy="281161"/>
          </a:xfrm>
          <a:prstGeom prst="rect">
            <a:avLst/>
          </a:prstGeom>
        </p:spPr>
      </p:pic>
      <p:sp>
        <p:nvSpPr>
          <p:cNvPr id="86" name="TextBox 85">
            <a:extLst>
              <a:ext uri="{FF2B5EF4-FFF2-40B4-BE49-F238E27FC236}">
                <a16:creationId xmlns:a16="http://schemas.microsoft.com/office/drawing/2014/main" id="{BB0B4CB8-0CB2-BF12-2E7D-8E17592FCE07}"/>
              </a:ext>
            </a:extLst>
          </p:cNvPr>
          <p:cNvSpPr txBox="1"/>
          <p:nvPr/>
        </p:nvSpPr>
        <p:spPr>
          <a:xfrm>
            <a:off x="5767847" y="3957329"/>
            <a:ext cx="2913597" cy="307777"/>
          </a:xfrm>
          <a:prstGeom prst="rect">
            <a:avLst/>
          </a:prstGeom>
          <a:noFill/>
        </p:spPr>
        <p:txBody>
          <a:bodyPr wrap="square">
            <a:spAutoFit/>
          </a:bodyPr>
          <a:lstStyle/>
          <a:p>
            <a:pPr algn="ctr"/>
            <a:r>
              <a:rPr lang="en-US" sz="1400" noProof="1">
                <a:solidFill>
                  <a:schemeClr val="bg1">
                    <a:lumMod val="85000"/>
                  </a:schemeClr>
                </a:solidFill>
                <a:latin typeface="Calibri" panose="020F0502020204030204" pitchFamily="34" charset="0"/>
                <a:cs typeface="Calibri" panose="020F0502020204030204" pitchFamily="34" charset="0"/>
              </a:rPr>
              <a:t>Baseline </a:t>
            </a:r>
            <a:r>
              <a:rPr lang="en-US" sz="1400" b="1" noProof="1">
                <a:solidFill>
                  <a:schemeClr val="bg1">
                    <a:lumMod val="85000"/>
                  </a:schemeClr>
                </a:solidFill>
                <a:latin typeface="Calibri" panose="020F0502020204030204" pitchFamily="34" charset="0"/>
                <a:cs typeface="Calibri" panose="020F0502020204030204" pitchFamily="34" charset="0"/>
              </a:rPr>
              <a:t>Performance </a:t>
            </a:r>
            <a:r>
              <a:rPr lang="en-US" sz="1400" noProof="1">
                <a:solidFill>
                  <a:schemeClr val="bg1">
                    <a:lumMod val="85000"/>
                  </a:schemeClr>
                </a:solidFill>
                <a:latin typeface="Calibri" panose="020F0502020204030204" pitchFamily="34" charset="0"/>
                <a:cs typeface="Calibri" panose="020F0502020204030204" pitchFamily="34" charset="0"/>
              </a:rPr>
              <a:t>Range</a:t>
            </a:r>
          </a:p>
        </p:txBody>
      </p:sp>
      <p:sp>
        <p:nvSpPr>
          <p:cNvPr id="17" name="TextBox 16">
            <a:extLst>
              <a:ext uri="{FF2B5EF4-FFF2-40B4-BE49-F238E27FC236}">
                <a16:creationId xmlns:a16="http://schemas.microsoft.com/office/drawing/2014/main" id="{C183303D-9A43-813C-B7BE-B8C409AF017B}"/>
              </a:ext>
            </a:extLst>
          </p:cNvPr>
          <p:cNvSpPr txBox="1"/>
          <p:nvPr/>
        </p:nvSpPr>
        <p:spPr>
          <a:xfrm>
            <a:off x="-1772630" y="7367737"/>
            <a:ext cx="1555234" cy="369332"/>
          </a:xfrm>
          <a:prstGeom prst="rect">
            <a:avLst/>
          </a:prstGeom>
          <a:noFill/>
        </p:spPr>
        <p:txBody>
          <a:bodyPr wrap="none" rtlCol="0">
            <a:spAutoFit/>
          </a:bodyPr>
          <a:lstStyle/>
          <a:p>
            <a:pPr algn="ctr"/>
            <a:r>
              <a:rPr lang="en-US" noProof="1"/>
              <a:t>Suspect Book</a:t>
            </a:r>
          </a:p>
        </p:txBody>
      </p:sp>
      <p:sp>
        <p:nvSpPr>
          <p:cNvPr id="18" name="Rectangle: Rounded Corners 31">
            <a:extLst>
              <a:ext uri="{FF2B5EF4-FFF2-40B4-BE49-F238E27FC236}">
                <a16:creationId xmlns:a16="http://schemas.microsoft.com/office/drawing/2014/main" id="{597B65ED-0415-0B5B-CD1C-37A8B7F00EEA}"/>
              </a:ext>
            </a:extLst>
          </p:cNvPr>
          <p:cNvSpPr/>
          <p:nvPr/>
        </p:nvSpPr>
        <p:spPr>
          <a:xfrm>
            <a:off x="-1772630" y="6670917"/>
            <a:ext cx="10415558" cy="1667671"/>
          </a:xfrm>
          <a:prstGeom prst="roundRect">
            <a:avLst>
              <a:gd name="adj" fmla="val 2674"/>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aphicFrame>
        <p:nvGraphicFramePr>
          <p:cNvPr id="19" name="Chart 18">
            <a:extLst>
              <a:ext uri="{FF2B5EF4-FFF2-40B4-BE49-F238E27FC236}">
                <a16:creationId xmlns:a16="http://schemas.microsoft.com/office/drawing/2014/main" id="{DFB3C007-96A4-8BDA-9BFD-566C40B76A47}"/>
              </a:ext>
            </a:extLst>
          </p:cNvPr>
          <p:cNvGraphicFramePr/>
          <p:nvPr>
            <p:extLst>
              <p:ext uri="{D42A27DB-BD31-4B8C-83A1-F6EECF244321}">
                <p14:modId xmlns:p14="http://schemas.microsoft.com/office/powerpoint/2010/main" val="216763176"/>
              </p:ext>
            </p:extLst>
          </p:nvPr>
        </p:nvGraphicFramePr>
        <p:xfrm>
          <a:off x="3092282" y="6712751"/>
          <a:ext cx="2966984" cy="1667663"/>
        </p:xfrm>
        <a:graphic>
          <a:graphicData uri="http://schemas.openxmlformats.org/drawingml/2006/chart">
            <c:chart xmlns:c="http://schemas.openxmlformats.org/drawingml/2006/chart" xmlns:r="http://schemas.openxmlformats.org/officeDocument/2006/relationships" r:id="rId18"/>
          </a:graphicData>
        </a:graphic>
      </p:graphicFrame>
      <p:sp>
        <p:nvSpPr>
          <p:cNvPr id="40" name="Rectangle: Rounded Corners 34">
            <a:extLst>
              <a:ext uri="{FF2B5EF4-FFF2-40B4-BE49-F238E27FC236}">
                <a16:creationId xmlns:a16="http://schemas.microsoft.com/office/drawing/2014/main" id="{AA11E9CA-CFC2-CFA6-F00A-713B9AD872B0}"/>
              </a:ext>
            </a:extLst>
          </p:cNvPr>
          <p:cNvSpPr/>
          <p:nvPr/>
        </p:nvSpPr>
        <p:spPr>
          <a:xfrm>
            <a:off x="-218881" y="6852495"/>
            <a:ext cx="3025746" cy="1202397"/>
          </a:xfrm>
          <a:prstGeom prst="roundRect">
            <a:avLst/>
          </a:prstGeom>
          <a:noFill/>
          <a:ln w="38100">
            <a:solidFill>
              <a:schemeClr val="tx1">
                <a:lumMod val="50000"/>
                <a:lumOff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noProof="1">
                <a:solidFill>
                  <a:schemeClr val="tx1">
                    <a:lumMod val="95000"/>
                    <a:lumOff val="5000"/>
                  </a:schemeClr>
                </a:solidFill>
                <a:latin typeface="Calibri" panose="020F0502020204030204" pitchFamily="34" charset="0"/>
                <a:cs typeface="Calibri" panose="020F0502020204030204" pitchFamily="34" charset="0"/>
              </a:rPr>
              <a:t>1.1 Query Model with IMGs</a:t>
            </a:r>
          </a:p>
          <a:p>
            <a:r>
              <a:rPr lang="en-US" sz="1500" noProof="1">
                <a:solidFill>
                  <a:schemeClr val="tx1">
                    <a:lumMod val="95000"/>
                    <a:lumOff val="5000"/>
                  </a:schemeClr>
                </a:solidFill>
                <a:latin typeface="Calibri" panose="020F0502020204030204" pitchFamily="34" charset="0"/>
                <a:cs typeface="Calibri" panose="020F0502020204030204" pitchFamily="34" charset="0"/>
              </a:rPr>
              <a:t>1.2 Query Model with Text Caption</a:t>
            </a:r>
          </a:p>
          <a:p>
            <a:r>
              <a:rPr lang="en-US" sz="1500" noProof="1">
                <a:solidFill>
                  <a:schemeClr val="tx1">
                    <a:lumMod val="95000"/>
                    <a:lumOff val="5000"/>
                  </a:schemeClr>
                </a:solidFill>
                <a:latin typeface="Calibri" panose="020F0502020204030204" pitchFamily="34" charset="0"/>
                <a:cs typeface="Calibri" panose="020F0502020204030204" pitchFamily="34" charset="0"/>
              </a:rPr>
              <a:t>2. Remove Intersection</a:t>
            </a:r>
          </a:p>
          <a:p>
            <a:r>
              <a:rPr lang="en-US" sz="1500" noProof="1">
                <a:solidFill>
                  <a:schemeClr val="tx1">
                    <a:lumMod val="95000"/>
                    <a:lumOff val="5000"/>
                  </a:schemeClr>
                </a:solidFill>
                <a:latin typeface="Calibri" panose="020F0502020204030204" pitchFamily="34" charset="0"/>
                <a:cs typeface="Calibri" panose="020F0502020204030204" pitchFamily="34" charset="0"/>
              </a:rPr>
              <a:t>3. Evaluate</a:t>
            </a:r>
          </a:p>
        </p:txBody>
      </p:sp>
      <p:sp>
        <p:nvSpPr>
          <p:cNvPr id="47" name="TextBox 46">
            <a:extLst>
              <a:ext uri="{FF2B5EF4-FFF2-40B4-BE49-F238E27FC236}">
                <a16:creationId xmlns:a16="http://schemas.microsoft.com/office/drawing/2014/main" id="{18123596-FFCE-1332-466D-C79621CF0B7C}"/>
              </a:ext>
            </a:extLst>
          </p:cNvPr>
          <p:cNvSpPr txBox="1"/>
          <p:nvPr/>
        </p:nvSpPr>
        <p:spPr>
          <a:xfrm>
            <a:off x="-1782953" y="7765510"/>
            <a:ext cx="1403654" cy="338554"/>
          </a:xfrm>
          <a:prstGeom prst="rect">
            <a:avLst/>
          </a:prstGeom>
          <a:noFill/>
        </p:spPr>
        <p:txBody>
          <a:bodyPr wrap="none" rtlCol="0">
            <a:spAutoFit/>
          </a:bodyPr>
          <a:lstStyle/>
          <a:p>
            <a:pPr algn="ctr"/>
            <a:r>
              <a:rPr lang="en-US" sz="1600" noProof="1">
                <a:latin typeface="Calibri" panose="020F0502020204030204" pitchFamily="34" charset="0"/>
                <a:cs typeface="Calibri" panose="020F0502020204030204" pitchFamily="34" charset="0"/>
              </a:rPr>
              <a:t>Suspect Movie</a:t>
            </a:r>
          </a:p>
        </p:txBody>
      </p:sp>
      <p:cxnSp>
        <p:nvCxnSpPr>
          <p:cNvPr id="54" name="Straight Arrow Connector 53">
            <a:extLst>
              <a:ext uri="{FF2B5EF4-FFF2-40B4-BE49-F238E27FC236}">
                <a16:creationId xmlns:a16="http://schemas.microsoft.com/office/drawing/2014/main" id="{EA60A88C-896D-6BA4-B7DA-50E11504F68D}"/>
              </a:ext>
            </a:extLst>
          </p:cNvPr>
          <p:cNvCxnSpPr>
            <a:cxnSpLocks/>
          </p:cNvCxnSpPr>
          <p:nvPr/>
        </p:nvCxnSpPr>
        <p:spPr>
          <a:xfrm>
            <a:off x="-670634" y="7397745"/>
            <a:ext cx="391712" cy="0"/>
          </a:xfrm>
          <a:prstGeom prst="straightConnector1">
            <a:avLst/>
          </a:prstGeom>
          <a:ln w="28575">
            <a:solidFill>
              <a:schemeClr val="bg2">
                <a:lumMod val="1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713FFF70-D79E-44C0-B817-57A0C675A387}"/>
              </a:ext>
            </a:extLst>
          </p:cNvPr>
          <p:cNvCxnSpPr>
            <a:cxnSpLocks/>
          </p:cNvCxnSpPr>
          <p:nvPr/>
        </p:nvCxnSpPr>
        <p:spPr>
          <a:xfrm>
            <a:off x="2866379" y="7397745"/>
            <a:ext cx="294299" cy="0"/>
          </a:xfrm>
          <a:prstGeom prst="straightConnector1">
            <a:avLst/>
          </a:prstGeom>
          <a:ln w="28575">
            <a:solidFill>
              <a:schemeClr val="bg2">
                <a:lumMod val="1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3945791C-6C28-9504-665E-1EC5DA3FA472}"/>
              </a:ext>
            </a:extLst>
          </p:cNvPr>
          <p:cNvCxnSpPr>
            <a:cxnSpLocks/>
          </p:cNvCxnSpPr>
          <p:nvPr/>
        </p:nvCxnSpPr>
        <p:spPr>
          <a:xfrm flipV="1">
            <a:off x="5432150" y="7168324"/>
            <a:ext cx="0" cy="566605"/>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76" name="TextBox 75">
                <a:extLst>
                  <a:ext uri="{FF2B5EF4-FFF2-40B4-BE49-F238E27FC236}">
                    <a16:creationId xmlns:a16="http://schemas.microsoft.com/office/drawing/2014/main" id="{5ECEFBC3-94C1-0E38-9D4E-A79A79B0A82C}"/>
                  </a:ext>
                </a:extLst>
              </p:cNvPr>
              <p:cNvSpPr txBox="1"/>
              <p:nvPr/>
            </p:nvSpPr>
            <p:spPr>
              <a:xfrm>
                <a:off x="6846419" y="6892419"/>
                <a:ext cx="1031373" cy="369332"/>
              </a:xfrm>
              <a:prstGeom prst="rect">
                <a:avLst/>
              </a:prstGeom>
              <a:noFill/>
            </p:spPr>
            <p:txBody>
              <a:bodyPr wrap="none" rtlCol="0">
                <a:spAutoFit/>
              </a:bodyPr>
              <a:lstStyle/>
              <a:p>
                <a:r>
                  <a:rPr lang="en-US" noProof="1"/>
                  <a:t>Large </a:t>
                </a:r>
                <a14:m>
                  <m:oMath xmlns:m="http://schemas.openxmlformats.org/officeDocument/2006/math">
                    <m:r>
                      <m:rPr>
                        <m:sty m:val="p"/>
                      </m:rPr>
                      <a:rPr lang="en-US" noProof="1" dirty="0">
                        <a:latin typeface="Cambria Math" panose="02040503050406030204" pitchFamily="18" charset="0"/>
                      </a:rPr>
                      <m:t>Δ</m:t>
                    </m:r>
                  </m:oMath>
                </a14:m>
                <a:r>
                  <a:rPr lang="en-US" noProof="1"/>
                  <a:t>?</a:t>
                </a:r>
              </a:p>
            </p:txBody>
          </p:sp>
        </mc:Choice>
        <mc:Fallback>
          <p:sp>
            <p:nvSpPr>
              <p:cNvPr id="76" name="TextBox 75">
                <a:extLst>
                  <a:ext uri="{FF2B5EF4-FFF2-40B4-BE49-F238E27FC236}">
                    <a16:creationId xmlns:a16="http://schemas.microsoft.com/office/drawing/2014/main" id="{5ECEFBC3-94C1-0E38-9D4E-A79A79B0A82C}"/>
                  </a:ext>
                </a:extLst>
              </p:cNvPr>
              <p:cNvSpPr txBox="1">
                <a:spLocks noRot="1" noChangeAspect="1" noMove="1" noResize="1" noEditPoints="1" noAdjustHandles="1" noChangeArrowheads="1" noChangeShapeType="1" noTextEdit="1"/>
              </p:cNvSpPr>
              <p:nvPr/>
            </p:nvSpPr>
            <p:spPr>
              <a:xfrm>
                <a:off x="6846419" y="6892419"/>
                <a:ext cx="1031373" cy="369332"/>
              </a:xfrm>
              <a:prstGeom prst="rect">
                <a:avLst/>
              </a:prstGeom>
              <a:blipFill>
                <a:blip r:embed="rId19"/>
                <a:stretch>
                  <a:fillRect l="-4878" t="-6667" r="-3659" b="-26667"/>
                </a:stretch>
              </a:blipFill>
            </p:spPr>
            <p:txBody>
              <a:bodyPr/>
              <a:lstStyle/>
              <a:p>
                <a:r>
                  <a:rPr lang="en-US">
                    <a:noFill/>
                  </a:rPr>
                  <a:t> </a:t>
                </a:r>
              </a:p>
            </p:txBody>
          </p:sp>
        </mc:Fallback>
      </mc:AlternateContent>
      <p:sp>
        <p:nvSpPr>
          <p:cNvPr id="87" name="TextBox 86">
            <a:extLst>
              <a:ext uri="{FF2B5EF4-FFF2-40B4-BE49-F238E27FC236}">
                <a16:creationId xmlns:a16="http://schemas.microsoft.com/office/drawing/2014/main" id="{8BC04D76-9E5A-D01B-10DA-D18D2AA3B3F5}"/>
              </a:ext>
            </a:extLst>
          </p:cNvPr>
          <p:cNvSpPr txBox="1"/>
          <p:nvPr/>
        </p:nvSpPr>
        <p:spPr>
          <a:xfrm>
            <a:off x="6325604" y="7439118"/>
            <a:ext cx="2073003" cy="523220"/>
          </a:xfrm>
          <a:prstGeom prst="rect">
            <a:avLst/>
          </a:prstGeom>
          <a:noFill/>
        </p:spPr>
        <p:txBody>
          <a:bodyPr wrap="none" rtlCol="0">
            <a:spAutoFit/>
          </a:bodyPr>
          <a:lstStyle/>
          <a:p>
            <a:pPr algn="ctr"/>
            <a:r>
              <a:rPr lang="en-US" sz="1400" b="1" noProof="1">
                <a:latin typeface="Consolas" panose="020B0609020204030204" pitchFamily="49" charset="0"/>
                <a:cs typeface="Consolas" panose="020B0609020204030204" pitchFamily="49" charset="0"/>
              </a:rPr>
              <a:t>Suspect Movie was </a:t>
            </a:r>
          </a:p>
          <a:p>
            <a:pPr algn="ctr"/>
            <a:r>
              <a:rPr lang="en-US" sz="1400" b="1" noProof="1">
                <a:latin typeface="Consolas" panose="020B0609020204030204" pitchFamily="49" charset="0"/>
                <a:cs typeface="Consolas" panose="020B0609020204030204" pitchFamily="49" charset="0"/>
              </a:rPr>
              <a:t>In Pretraining Data</a:t>
            </a:r>
          </a:p>
        </p:txBody>
      </p:sp>
      <mc:AlternateContent xmlns:mc="http://schemas.openxmlformats.org/markup-compatibility/2006">
        <mc:Choice xmlns:a14="http://schemas.microsoft.com/office/drawing/2010/main" Requires="a14">
          <p:sp>
            <p:nvSpPr>
              <p:cNvPr id="88" name="TextBox 87">
                <a:extLst>
                  <a:ext uri="{FF2B5EF4-FFF2-40B4-BE49-F238E27FC236}">
                    <a16:creationId xmlns:a16="http://schemas.microsoft.com/office/drawing/2014/main" id="{DAD23E42-95EF-F22B-0C8D-71EDED540FB0}"/>
                  </a:ext>
                </a:extLst>
              </p:cNvPr>
              <p:cNvSpPr txBox="1"/>
              <p:nvPr/>
            </p:nvSpPr>
            <p:spPr>
              <a:xfrm>
                <a:off x="5247645" y="6878707"/>
                <a:ext cx="3690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noProof="1" dirty="0">
                          <a:latin typeface="Cambria Math" panose="02040503050406030204" pitchFamily="18" charset="0"/>
                        </a:rPr>
                        <m:t>Δ</m:t>
                      </m:r>
                    </m:oMath>
                  </m:oMathPara>
                </a14:m>
                <a:endParaRPr lang="en-US" noProof="1"/>
              </a:p>
            </p:txBody>
          </p:sp>
        </mc:Choice>
        <mc:Fallback>
          <p:sp>
            <p:nvSpPr>
              <p:cNvPr id="88" name="TextBox 87">
                <a:extLst>
                  <a:ext uri="{FF2B5EF4-FFF2-40B4-BE49-F238E27FC236}">
                    <a16:creationId xmlns:a16="http://schemas.microsoft.com/office/drawing/2014/main" id="{DAD23E42-95EF-F22B-0C8D-71EDED540FB0}"/>
                  </a:ext>
                </a:extLst>
              </p:cNvPr>
              <p:cNvSpPr txBox="1">
                <a:spLocks noRot="1" noChangeAspect="1" noMove="1" noResize="1" noEditPoints="1" noAdjustHandles="1" noChangeArrowheads="1" noChangeShapeType="1" noTextEdit="1"/>
              </p:cNvSpPr>
              <p:nvPr/>
            </p:nvSpPr>
            <p:spPr>
              <a:xfrm>
                <a:off x="5247645" y="6878707"/>
                <a:ext cx="369011" cy="369332"/>
              </a:xfrm>
              <a:prstGeom prst="rect">
                <a:avLst/>
              </a:prstGeom>
              <a:blipFill>
                <a:blip r:embed="rId20"/>
                <a:stretch>
                  <a:fillRect/>
                </a:stretch>
              </a:blipFill>
            </p:spPr>
            <p:txBody>
              <a:bodyPr/>
              <a:lstStyle/>
              <a:p>
                <a:r>
                  <a:rPr lang="en-US">
                    <a:noFill/>
                  </a:rPr>
                  <a:t> </a:t>
                </a:r>
              </a:p>
            </p:txBody>
          </p:sp>
        </mc:Fallback>
      </mc:AlternateContent>
      <p:cxnSp>
        <p:nvCxnSpPr>
          <p:cNvPr id="89" name="Straight Arrow Connector 88">
            <a:extLst>
              <a:ext uri="{FF2B5EF4-FFF2-40B4-BE49-F238E27FC236}">
                <a16:creationId xmlns:a16="http://schemas.microsoft.com/office/drawing/2014/main" id="{36B5B0BD-7B12-6C24-978F-FBFFC7560BBF}"/>
              </a:ext>
            </a:extLst>
          </p:cNvPr>
          <p:cNvCxnSpPr>
            <a:cxnSpLocks/>
          </p:cNvCxnSpPr>
          <p:nvPr/>
        </p:nvCxnSpPr>
        <p:spPr>
          <a:xfrm>
            <a:off x="7362105" y="7205078"/>
            <a:ext cx="0" cy="262371"/>
          </a:xfrm>
          <a:prstGeom prst="straightConnector1">
            <a:avLst/>
          </a:prstGeom>
          <a:ln>
            <a:solidFill>
              <a:srgbClr val="171717"/>
            </a:solidFill>
            <a:tailEnd type="triangle"/>
          </a:ln>
        </p:spPr>
        <p:style>
          <a:lnRef idx="2">
            <a:schemeClr val="accent1"/>
          </a:lnRef>
          <a:fillRef idx="0">
            <a:schemeClr val="accent1"/>
          </a:fillRef>
          <a:effectRef idx="1">
            <a:schemeClr val="accent1"/>
          </a:effectRef>
          <a:fontRef idx="minor">
            <a:schemeClr val="tx1"/>
          </a:fontRef>
        </p:style>
      </p:cxnSp>
      <p:sp>
        <p:nvSpPr>
          <p:cNvPr id="90" name="Rectangle: Rounded Corners 1440">
            <a:extLst>
              <a:ext uri="{FF2B5EF4-FFF2-40B4-BE49-F238E27FC236}">
                <a16:creationId xmlns:a16="http://schemas.microsoft.com/office/drawing/2014/main" id="{8D7E8EEF-9368-149B-2E2C-8C06152F88F1}"/>
              </a:ext>
            </a:extLst>
          </p:cNvPr>
          <p:cNvSpPr/>
          <p:nvPr/>
        </p:nvSpPr>
        <p:spPr>
          <a:xfrm>
            <a:off x="6242330" y="6896218"/>
            <a:ext cx="2313538" cy="1043373"/>
          </a:xfrm>
          <a:prstGeom prst="roundRect">
            <a:avLst/>
          </a:prstGeom>
          <a:noFill/>
          <a:ln w="38100">
            <a:solidFill>
              <a:schemeClr val="tx1">
                <a:lumMod val="50000"/>
                <a:lumOff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600" noProof="1">
              <a:solidFill>
                <a:schemeClr val="tx1">
                  <a:lumMod val="95000"/>
                  <a:lumOff val="5000"/>
                </a:schemeClr>
              </a:solidFill>
              <a:latin typeface="Calibri" panose="020F0502020204030204" pitchFamily="34" charset="0"/>
              <a:cs typeface="Calibri" panose="020F0502020204030204" pitchFamily="34" charset="0"/>
            </a:endParaRPr>
          </a:p>
        </p:txBody>
      </p:sp>
      <p:cxnSp>
        <p:nvCxnSpPr>
          <p:cNvPr id="91" name="Straight Arrow Connector 90">
            <a:extLst>
              <a:ext uri="{FF2B5EF4-FFF2-40B4-BE49-F238E27FC236}">
                <a16:creationId xmlns:a16="http://schemas.microsoft.com/office/drawing/2014/main" id="{242584ED-C0C0-C9A3-CC95-76EF9E07DEF4}"/>
              </a:ext>
            </a:extLst>
          </p:cNvPr>
          <p:cNvCxnSpPr>
            <a:cxnSpLocks/>
          </p:cNvCxnSpPr>
          <p:nvPr/>
        </p:nvCxnSpPr>
        <p:spPr>
          <a:xfrm>
            <a:off x="5955000" y="7352920"/>
            <a:ext cx="221112" cy="0"/>
          </a:xfrm>
          <a:prstGeom prst="straightConnector1">
            <a:avLst/>
          </a:prstGeom>
          <a:ln w="28575">
            <a:solidFill>
              <a:schemeClr val="bg2">
                <a:lumMod val="1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92" name="Picture 91">
            <a:extLst>
              <a:ext uri="{FF2B5EF4-FFF2-40B4-BE49-F238E27FC236}">
                <a16:creationId xmlns:a16="http://schemas.microsoft.com/office/drawing/2014/main" id="{B873ADB0-0249-1331-D7D2-BF87EAC085A7}"/>
              </a:ext>
            </a:extLst>
          </p:cNvPr>
          <p:cNvPicPr>
            <a:picLocks noChangeAspect="1"/>
          </p:cNvPicPr>
          <p:nvPr/>
        </p:nvPicPr>
        <p:blipFill>
          <a:blip r:embed="rId7">
            <a:duotone>
              <a:prstClr val="black"/>
              <a:srgbClr val="C00000">
                <a:tint val="45000"/>
                <a:satMod val="400000"/>
              </a:srgbClr>
            </a:duotone>
          </a:blip>
          <a:stretch>
            <a:fillRect/>
          </a:stretch>
        </p:blipFill>
        <p:spPr>
          <a:xfrm>
            <a:off x="-1578281" y="6910736"/>
            <a:ext cx="856142" cy="856142"/>
          </a:xfrm>
          <a:prstGeom prst="rect">
            <a:avLst/>
          </a:prstGeom>
        </p:spPr>
      </p:pic>
      <mc:AlternateContent xmlns:mc="http://schemas.openxmlformats.org/markup-compatibility/2006">
        <mc:Choice xmlns:a14="http://schemas.microsoft.com/office/drawing/2010/main" Requires="a14">
          <p:sp>
            <p:nvSpPr>
              <p:cNvPr id="21" name="Rectangle 20">
                <a:extLst>
                  <a:ext uri="{FF2B5EF4-FFF2-40B4-BE49-F238E27FC236}">
                    <a16:creationId xmlns:a16="http://schemas.microsoft.com/office/drawing/2014/main" id="{B79444FD-A4E8-FA18-7BD9-B891217FD305}"/>
                  </a:ext>
                </a:extLst>
              </p:cNvPr>
              <p:cNvSpPr/>
              <p:nvPr/>
            </p:nvSpPr>
            <p:spPr>
              <a:xfrm>
                <a:off x="7829102" y="4320528"/>
                <a:ext cx="660300" cy="245523"/>
              </a:xfrm>
              <a:prstGeom prst="rect">
                <a:avLst/>
              </a:prstGeom>
              <a:solidFill>
                <a:srgbClr val="F2F2F2"/>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noProof="1">
                    <a:solidFill>
                      <a:schemeClr val="tx1"/>
                    </a:solidFill>
                  </a:rPr>
                  <a:t>IMG </a:t>
                </a:r>
                <a14:m>
                  <m:oMath xmlns:m="http://schemas.openxmlformats.org/officeDocument/2006/math">
                    <m:r>
                      <a:rPr lang="en-US" sz="1100" i="1" noProof="1" dirty="0">
                        <a:solidFill>
                          <a:schemeClr val="tx1"/>
                        </a:solidFill>
                        <a:latin typeface="Cambria Math" panose="02040503050406030204" pitchFamily="18" charset="0"/>
                      </a:rPr>
                      <m:t>𝑖</m:t>
                    </m:r>
                  </m:oMath>
                </a14:m>
                <a:endParaRPr lang="en-US" sz="1400" noProof="1">
                  <a:solidFill>
                    <a:schemeClr val="tx1"/>
                  </a:solidFill>
                </a:endParaRPr>
              </a:p>
            </p:txBody>
          </p:sp>
        </mc:Choice>
        <mc:Fallback>
          <p:sp>
            <p:nvSpPr>
              <p:cNvPr id="21" name="Rectangle 20">
                <a:extLst>
                  <a:ext uri="{FF2B5EF4-FFF2-40B4-BE49-F238E27FC236}">
                    <a16:creationId xmlns:a16="http://schemas.microsoft.com/office/drawing/2014/main" id="{B79444FD-A4E8-FA18-7BD9-B891217FD305}"/>
                  </a:ext>
                </a:extLst>
              </p:cNvPr>
              <p:cNvSpPr>
                <a:spLocks noRot="1" noChangeAspect="1" noMove="1" noResize="1" noEditPoints="1" noAdjustHandles="1" noChangeArrowheads="1" noChangeShapeType="1" noTextEdit="1"/>
              </p:cNvSpPr>
              <p:nvPr/>
            </p:nvSpPr>
            <p:spPr>
              <a:xfrm>
                <a:off x="7829102" y="4320528"/>
                <a:ext cx="660300" cy="245523"/>
              </a:xfrm>
              <a:prstGeom prst="rect">
                <a:avLst/>
              </a:prstGeom>
              <a:blipFill>
                <a:blip r:embed="rId21"/>
                <a:stretch>
                  <a:fillRect b="-1363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8" name="Rectangle 77">
                <a:extLst>
                  <a:ext uri="{FF2B5EF4-FFF2-40B4-BE49-F238E27FC236}">
                    <a16:creationId xmlns:a16="http://schemas.microsoft.com/office/drawing/2014/main" id="{00CD8A26-AAE2-6DF7-5F63-29CF901B2C96}"/>
                  </a:ext>
                </a:extLst>
              </p:cNvPr>
              <p:cNvSpPr/>
              <p:nvPr/>
            </p:nvSpPr>
            <p:spPr>
              <a:xfrm>
                <a:off x="7829102" y="4661989"/>
                <a:ext cx="660300" cy="245523"/>
              </a:xfrm>
              <a:prstGeom prst="rect">
                <a:avLst/>
              </a:prstGeom>
              <a:solidFill>
                <a:srgbClr val="E7E7E7"/>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b"/>
              <a:lstStyle/>
              <a:p>
                <a:pPr algn="ctr"/>
                <a:r>
                  <a:rPr lang="en-US" sz="1100" noProof="1">
                    <a:solidFill>
                      <a:schemeClr val="tx1"/>
                    </a:solidFill>
                  </a:rPr>
                  <a:t>Caption </a:t>
                </a:r>
                <a14:m>
                  <m:oMath xmlns:m="http://schemas.openxmlformats.org/officeDocument/2006/math">
                    <m:r>
                      <a:rPr lang="en-US" sz="1100" i="1" noProof="1" dirty="0">
                        <a:solidFill>
                          <a:schemeClr val="tx1"/>
                        </a:solidFill>
                        <a:latin typeface="Cambria Math" panose="02040503050406030204" pitchFamily="18" charset="0"/>
                      </a:rPr>
                      <m:t>𝑖</m:t>
                    </m:r>
                  </m:oMath>
                </a14:m>
                <a:endParaRPr lang="en-US" sz="1400" noProof="1">
                  <a:solidFill>
                    <a:schemeClr val="tx1"/>
                  </a:solidFill>
                </a:endParaRPr>
              </a:p>
            </p:txBody>
          </p:sp>
        </mc:Choice>
        <mc:Fallback>
          <p:sp>
            <p:nvSpPr>
              <p:cNvPr id="78" name="Rectangle 77">
                <a:extLst>
                  <a:ext uri="{FF2B5EF4-FFF2-40B4-BE49-F238E27FC236}">
                    <a16:creationId xmlns:a16="http://schemas.microsoft.com/office/drawing/2014/main" id="{00CD8A26-AAE2-6DF7-5F63-29CF901B2C96}"/>
                  </a:ext>
                </a:extLst>
              </p:cNvPr>
              <p:cNvSpPr>
                <a:spLocks noRot="1" noChangeAspect="1" noMove="1" noResize="1" noEditPoints="1" noAdjustHandles="1" noChangeArrowheads="1" noChangeShapeType="1" noTextEdit="1"/>
              </p:cNvSpPr>
              <p:nvPr/>
            </p:nvSpPr>
            <p:spPr>
              <a:xfrm>
                <a:off x="7829102" y="4661989"/>
                <a:ext cx="660300" cy="245523"/>
              </a:xfrm>
              <a:prstGeom prst="rect">
                <a:avLst/>
              </a:prstGeom>
              <a:blipFill>
                <a:blip r:embed="rId22"/>
                <a:stretch>
                  <a:fillRect l="-3636" b="-9091"/>
                </a:stretch>
              </a:blipFill>
            </p:spPr>
            <p:txBody>
              <a:bodyPr/>
              <a:lstStyle/>
              <a:p>
                <a:r>
                  <a:rPr lang="en-US">
                    <a:noFill/>
                  </a:rPr>
                  <a:t> </a:t>
                </a:r>
              </a:p>
            </p:txBody>
          </p:sp>
        </mc:Fallback>
      </mc:AlternateContent>
    </p:spTree>
    <p:extLst>
      <p:ext uri="{BB962C8B-B14F-4D97-AF65-F5344CB8AC3E}">
        <p14:creationId xmlns:p14="http://schemas.microsoft.com/office/powerpoint/2010/main" val="22810183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8D5DF-18FF-97F3-09A8-61CBCBC55C2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E409C7-0908-A28C-CCFF-F78521C89FAE}"/>
              </a:ext>
            </a:extLst>
          </p:cNvPr>
          <p:cNvSpPr>
            <a:spLocks noGrp="1"/>
          </p:cNvSpPr>
          <p:nvPr>
            <p:ph type="sldNum" sz="quarter" idx="12"/>
          </p:nvPr>
        </p:nvSpPr>
        <p:spPr/>
        <p:txBody>
          <a:bodyPr/>
          <a:lstStyle/>
          <a:p>
            <a:fld id="{28FA43E8-6E12-5244-BC34-D42229B1484F}" type="slidenum">
              <a:rPr lang="en-US" noProof="1" smtClean="0"/>
              <a:t>41</a:t>
            </a:fld>
            <a:endParaRPr lang="en-US" noProof="1"/>
          </a:p>
        </p:txBody>
      </p:sp>
      <mc:AlternateContent xmlns:mc="http://schemas.openxmlformats.org/markup-compatibility/2006">
        <mc:Choice xmlns:a14="http://schemas.microsoft.com/office/drawing/2010/main" Requires="a14">
          <p:sp>
            <p:nvSpPr>
              <p:cNvPr id="93" name="Content Placeholder 1">
                <a:extLst>
                  <a:ext uri="{FF2B5EF4-FFF2-40B4-BE49-F238E27FC236}">
                    <a16:creationId xmlns:a16="http://schemas.microsoft.com/office/drawing/2014/main" id="{DDA68E14-BFF5-8444-74B5-24C107ECE89E}"/>
                  </a:ext>
                </a:extLst>
              </p:cNvPr>
              <p:cNvSpPr>
                <a:spLocks noGrp="1"/>
              </p:cNvSpPr>
              <p:nvPr>
                <p:ph idx="1"/>
              </p:nvPr>
            </p:nvSpPr>
            <p:spPr>
              <a:xfrm>
                <a:off x="-1828800" y="4020313"/>
                <a:ext cx="10901082" cy="5017587"/>
              </a:xfrm>
            </p:spPr>
            <p:txBody>
              <a:bodyPr>
                <a:noAutofit/>
              </a:bodyPr>
              <a:lstStyle/>
              <a:p>
                <a:r>
                  <a:rPr lang="en-US" dirty="0"/>
                  <a:t>R</a:t>
                </a:r>
                <a:r>
                  <a:rPr lang="en-US" dirty="0">
                    <a:effectLst/>
                  </a:rPr>
                  <a:t>emoving the intersection</a:t>
                </a:r>
                <a:r>
                  <a:rPr lang="en-US" dirty="0"/>
                  <a:t> </a:t>
                </a:r>
                <a:r>
                  <a:rPr lang="en-US" dirty="0">
                    <a:effectLst/>
                  </a:rPr>
                  <a:t>provides a more precise set of potentially memorized</a:t>
                </a:r>
                <a:r>
                  <a:rPr lang="en-US" dirty="0"/>
                  <a:t> </a:t>
                </a:r>
                <a:r>
                  <a:rPr lang="en-US" dirty="0">
                    <a:effectLst/>
                  </a:rPr>
                  <a:t>movies.</a:t>
                </a:r>
              </a:p>
              <a:p>
                <a:endParaRPr lang="en-US" dirty="0"/>
              </a:p>
              <a:p>
                <a:r>
                  <a:rPr lang="en-US" dirty="0">
                    <a:effectLst/>
                  </a:rPr>
                  <a:t>Nonetheless, we cannot rule out that those frames are not part of the training data.</a:t>
                </a:r>
              </a:p>
              <a:p>
                <a:endParaRPr lang="en-US" dirty="0"/>
              </a:p>
              <a:p>
                <a:r>
                  <a:rPr lang="en-US" dirty="0">
                    <a:effectLst/>
                  </a:rPr>
                  <a:t>We also consider an upper-bound estimation of memorization where all correctly identified frames contribute to the classification.</a:t>
                </a:r>
              </a:p>
              <a:p>
                <a:pPr lvl="1">
                  <a:buFont typeface="Arial" panose="020B0604020202020204" pitchFamily="34" charset="0"/>
                  <a:buChar char="•"/>
                </a:pPr>
                <a14:m>
                  <m:oMath xmlns:m="http://schemas.openxmlformats.org/officeDocument/2006/math">
                    <m:r>
                      <a:rPr lang="pt-PT" b="0" i="1" smtClean="0">
                        <a:effectLst/>
                        <a:latin typeface="Cambria Math" panose="02040503050406030204" pitchFamily="18" charset="0"/>
                      </a:rPr>
                      <m:t>⌊</m:t>
                    </m:r>
                  </m:oMath>
                </a14:m>
                <a:r>
                  <a:rPr lang="en-US" dirty="0">
                    <a:effectLst/>
                  </a:rPr>
                  <a:t>DIS-CO</a:t>
                </a:r>
                <a14:m>
                  <m:oMath xmlns:m="http://schemas.openxmlformats.org/officeDocument/2006/math">
                    <m:r>
                      <a:rPr lang="pt-PT" b="0" i="1" smtClean="0">
                        <a:latin typeface="Cambria Math" panose="02040503050406030204" pitchFamily="18" charset="0"/>
                      </a:rPr>
                      <m:t>⌋</m:t>
                    </m:r>
                  </m:oMath>
                </a14:m>
                <a:r>
                  <a:rPr lang="en-US" dirty="0"/>
                  <a:t> = w/ intersection removal</a:t>
                </a:r>
              </a:p>
              <a:p>
                <a:pPr lvl="1">
                  <a:buFont typeface="Arial" panose="020B0604020202020204" pitchFamily="34" charset="0"/>
                  <a:buChar char="•"/>
                </a:pPr>
                <a:r>
                  <a:rPr lang="en-US" dirty="0">
                    <a:effectLst/>
                  </a:rPr>
                  <a:t>DIS-CO =  w/o intersection removal</a:t>
                </a:r>
              </a:p>
            </p:txBody>
          </p:sp>
        </mc:Choice>
        <mc:Fallback>
          <p:sp>
            <p:nvSpPr>
              <p:cNvPr id="93" name="Content Placeholder 1">
                <a:extLst>
                  <a:ext uri="{FF2B5EF4-FFF2-40B4-BE49-F238E27FC236}">
                    <a16:creationId xmlns:a16="http://schemas.microsoft.com/office/drawing/2014/main" id="{DDA68E14-BFF5-8444-74B5-24C107ECE89E}"/>
                  </a:ext>
                </a:extLst>
              </p:cNvPr>
              <p:cNvSpPr>
                <a:spLocks noGrp="1" noRot="1" noChangeAspect="1" noMove="1" noResize="1" noEditPoints="1" noAdjustHandles="1" noChangeArrowheads="1" noChangeShapeType="1" noTextEdit="1"/>
              </p:cNvSpPr>
              <p:nvPr>
                <p:ph idx="1"/>
              </p:nvPr>
            </p:nvSpPr>
            <p:spPr>
              <a:xfrm>
                <a:off x="-1828800" y="4020313"/>
                <a:ext cx="10901082" cy="5017587"/>
              </a:xfrm>
              <a:blipFill>
                <a:blip r:embed="rId3"/>
                <a:stretch>
                  <a:fillRect l="-582" t="-1263"/>
                </a:stretch>
              </a:blipFill>
            </p:spPr>
            <p:txBody>
              <a:bodyPr/>
              <a:lstStyle/>
              <a:p>
                <a:r>
                  <a:rPr lang="en-US">
                    <a:noFill/>
                  </a:rPr>
                  <a:t> </a:t>
                </a:r>
              </a:p>
            </p:txBody>
          </p:sp>
        </mc:Fallback>
      </mc:AlternateContent>
      <p:sp>
        <p:nvSpPr>
          <p:cNvPr id="5" name="Title 4">
            <a:extLst>
              <a:ext uri="{FF2B5EF4-FFF2-40B4-BE49-F238E27FC236}">
                <a16:creationId xmlns:a16="http://schemas.microsoft.com/office/drawing/2014/main" id="{E4426139-2FEC-E591-04E4-8FA332F39542}"/>
              </a:ext>
            </a:extLst>
          </p:cNvPr>
          <p:cNvSpPr>
            <a:spLocks noGrp="1"/>
          </p:cNvSpPr>
          <p:nvPr>
            <p:ph type="title"/>
          </p:nvPr>
        </p:nvSpPr>
        <p:spPr/>
        <p:txBody>
          <a:bodyPr/>
          <a:lstStyle/>
          <a:p>
            <a:r>
              <a:rPr lang="en-US" b="1" noProof="1">
                <a:solidFill>
                  <a:srgbClr val="9B3836"/>
                </a:solidFill>
                <a:ea typeface="Verdana" panose="020B0604030504040204" pitchFamily="34" charset="0"/>
                <a:cs typeface="Open Sans" panose="020B0606030504020204" pitchFamily="34" charset="0"/>
              </a:rPr>
              <a:t>Proposed Method: </a:t>
            </a:r>
            <a:r>
              <a:rPr lang="en-US" b="1" noProof="1">
                <a:solidFill>
                  <a:schemeClr val="tx1">
                    <a:lumMod val="75000"/>
                    <a:lumOff val="25000"/>
                  </a:schemeClr>
                </a:solidFill>
                <a:ea typeface="Verdana" panose="020B0604030504040204" pitchFamily="34" charset="0"/>
                <a:cs typeface="Open Sans" panose="020B0606030504020204" pitchFamily="34" charset="0"/>
              </a:rPr>
              <a:t>DIS-CO</a:t>
            </a:r>
            <a:endParaRPr lang="en-US" noProof="1">
              <a:solidFill>
                <a:schemeClr val="tx1">
                  <a:lumMod val="75000"/>
                  <a:lumOff val="25000"/>
                </a:schemeClr>
              </a:solidFill>
            </a:endParaRPr>
          </a:p>
        </p:txBody>
      </p:sp>
    </p:spTree>
    <p:extLst>
      <p:ext uri="{BB962C8B-B14F-4D97-AF65-F5344CB8AC3E}">
        <p14:creationId xmlns:p14="http://schemas.microsoft.com/office/powerpoint/2010/main" val="26400429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609A34-CB3A-ACDF-9972-A58F27D2AC1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3344C83-4648-32D4-1CE3-1514394F57F9}"/>
              </a:ext>
            </a:extLst>
          </p:cNvPr>
          <p:cNvSpPr>
            <a:spLocks noGrp="1"/>
          </p:cNvSpPr>
          <p:nvPr>
            <p:ph type="sldNum" sz="quarter" idx="12"/>
          </p:nvPr>
        </p:nvSpPr>
        <p:spPr/>
        <p:txBody>
          <a:bodyPr/>
          <a:lstStyle/>
          <a:p>
            <a:fld id="{28FA43E8-6E12-5244-BC34-D42229B1484F}" type="slidenum">
              <a:rPr lang="en-US" noProof="1" smtClean="0"/>
              <a:t>42</a:t>
            </a:fld>
            <a:endParaRPr lang="en-US" noProof="1"/>
          </a:p>
        </p:txBody>
      </p:sp>
      <p:sp>
        <p:nvSpPr>
          <p:cNvPr id="8" name="Content Placeholder 1">
            <a:extLst>
              <a:ext uri="{FF2B5EF4-FFF2-40B4-BE49-F238E27FC236}">
                <a16:creationId xmlns:a16="http://schemas.microsoft.com/office/drawing/2014/main" id="{20414335-EE73-5F37-BA4A-72286C0926A9}"/>
              </a:ext>
            </a:extLst>
          </p:cNvPr>
          <p:cNvSpPr>
            <a:spLocks noGrp="1"/>
          </p:cNvSpPr>
          <p:nvPr>
            <p:ph idx="1"/>
          </p:nvPr>
        </p:nvSpPr>
        <p:spPr>
          <a:xfrm>
            <a:off x="-1828800" y="4020313"/>
            <a:ext cx="10901082" cy="5017587"/>
          </a:xfrm>
        </p:spPr>
        <p:txBody>
          <a:bodyPr>
            <a:noAutofit/>
          </a:bodyPr>
          <a:lstStyle/>
          <a:p>
            <a:r>
              <a:rPr lang="en-US" sz="3200" b="1" dirty="0"/>
              <a:t>Does a longer context reveal more memorization?</a:t>
            </a:r>
            <a:endParaRPr lang="en-US" sz="3200" b="1" noProof="1"/>
          </a:p>
        </p:txBody>
      </p:sp>
      <p:sp>
        <p:nvSpPr>
          <p:cNvPr id="2" name="Title 1">
            <a:extLst>
              <a:ext uri="{FF2B5EF4-FFF2-40B4-BE49-F238E27FC236}">
                <a16:creationId xmlns:a16="http://schemas.microsoft.com/office/drawing/2014/main" id="{F6000478-207D-C5B0-2937-D410C1C31845}"/>
              </a:ext>
            </a:extLst>
          </p:cNvPr>
          <p:cNvSpPr>
            <a:spLocks noGrp="1"/>
          </p:cNvSpPr>
          <p:nvPr>
            <p:ph type="title"/>
          </p:nvPr>
        </p:nvSpPr>
        <p:spPr/>
        <p:txBody>
          <a:bodyPr/>
          <a:lstStyle/>
          <a:p>
            <a:r>
              <a:rPr lang="en-US" b="1" noProof="1">
                <a:solidFill>
                  <a:srgbClr val="9B3836"/>
                </a:solidFill>
                <a:ea typeface="Verdana" panose="020B0604030504040204" pitchFamily="34" charset="0"/>
                <a:cs typeface="Open Sans" panose="020B0606030504020204" pitchFamily="34" charset="0"/>
              </a:rPr>
              <a:t>Research Questions</a:t>
            </a:r>
            <a:endParaRPr lang="en-US" noProof="1">
              <a:solidFill>
                <a:srgbClr val="9B3836"/>
              </a:solidFill>
              <a:latin typeface="Aptos" panose="020B0004020202020204" pitchFamily="34" charset="0"/>
            </a:endParaRPr>
          </a:p>
        </p:txBody>
      </p:sp>
      <p:sp>
        <p:nvSpPr>
          <p:cNvPr id="309" name="Content Placeholder 35">
            <a:extLst>
              <a:ext uri="{FF2B5EF4-FFF2-40B4-BE49-F238E27FC236}">
                <a16:creationId xmlns:a16="http://schemas.microsoft.com/office/drawing/2014/main" id="{C26D45D5-8A59-6591-8478-00980EB37AB6}"/>
              </a:ext>
            </a:extLst>
          </p:cNvPr>
          <p:cNvSpPr txBox="1">
            <a:spLocks/>
          </p:cNvSpPr>
          <p:nvPr/>
        </p:nvSpPr>
        <p:spPr>
          <a:xfrm>
            <a:off x="-1817623" y="5006191"/>
            <a:ext cx="6648450" cy="39301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25000"/>
                  </a:schemeClr>
                </a:solidFill>
                <a:latin typeface="Montserrat" panose="00000500000000000000" pitchFamily="2"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Verdana" panose="020B0604030504040204" pitchFamily="34" charset="0"/>
              <a:buChar char="−"/>
              <a:defRPr sz="2400" kern="1200">
                <a:solidFill>
                  <a:schemeClr val="bg2">
                    <a:lumMod val="25000"/>
                  </a:schemeClr>
                </a:solidFill>
                <a:latin typeface="Montserrat" panose="00000500000000000000" pitchFamily="2"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defRPr/>
            </a:pPr>
            <a:endParaRPr lang="en-US" noProof="1"/>
          </a:p>
        </p:txBody>
      </p:sp>
      <p:sp>
        <p:nvSpPr>
          <p:cNvPr id="3" name="TextBox 2">
            <a:extLst>
              <a:ext uri="{FF2B5EF4-FFF2-40B4-BE49-F238E27FC236}">
                <a16:creationId xmlns:a16="http://schemas.microsoft.com/office/drawing/2014/main" id="{37A1BB5C-88A3-FA70-6EC3-8AC784051A06}"/>
              </a:ext>
            </a:extLst>
          </p:cNvPr>
          <p:cNvSpPr txBox="1"/>
          <p:nvPr/>
        </p:nvSpPr>
        <p:spPr>
          <a:xfrm>
            <a:off x="-1002323" y="5659901"/>
            <a:ext cx="8862645" cy="584775"/>
          </a:xfrm>
          <a:prstGeom prst="rect">
            <a:avLst/>
          </a:prstGeom>
          <a:solidFill>
            <a:schemeClr val="bg2">
              <a:lumMod val="25000"/>
            </a:schemeClr>
          </a:solidFill>
        </p:spPr>
        <p:txBody>
          <a:bodyPr wrap="square" rtlCol="0" anchor="ctr">
            <a:spAutoFit/>
          </a:bodyPr>
          <a:lstStyle/>
          <a:p>
            <a:r>
              <a:rPr lang="en-US" sz="3200" dirty="0">
                <a:solidFill>
                  <a:schemeClr val="bg1"/>
                </a:solidFill>
              </a:rPr>
              <a:t>“At last. And where did you get that motorcycle?”</a:t>
            </a:r>
          </a:p>
        </p:txBody>
      </p:sp>
      <p:sp>
        <p:nvSpPr>
          <p:cNvPr id="5" name="TextBox 4">
            <a:extLst>
              <a:ext uri="{FF2B5EF4-FFF2-40B4-BE49-F238E27FC236}">
                <a16:creationId xmlns:a16="http://schemas.microsoft.com/office/drawing/2014/main" id="{6A401C34-D767-C361-3D3D-9BFB27D9B2D5}"/>
              </a:ext>
            </a:extLst>
          </p:cNvPr>
          <p:cNvSpPr txBox="1"/>
          <p:nvPr/>
        </p:nvSpPr>
        <p:spPr>
          <a:xfrm>
            <a:off x="5434134" y="6801968"/>
            <a:ext cx="2426188" cy="338554"/>
          </a:xfrm>
          <a:prstGeom prst="rect">
            <a:avLst/>
          </a:prstGeom>
          <a:noFill/>
        </p:spPr>
        <p:txBody>
          <a:bodyPr wrap="square" rtlCol="0">
            <a:spAutoFit/>
          </a:bodyPr>
          <a:lstStyle/>
          <a:p>
            <a:pPr algn="r"/>
            <a:r>
              <a:rPr lang="en-US" sz="1600" i="1" dirty="0">
                <a:latin typeface=""/>
                <a:cs typeface="Consolas" panose="020B0609020204030204" pitchFamily="49" charset="0"/>
              </a:rPr>
              <a:t>Book?</a:t>
            </a:r>
          </a:p>
        </p:txBody>
      </p:sp>
      <p:sp>
        <p:nvSpPr>
          <p:cNvPr id="6" name="Content Placeholder 1">
            <a:extLst>
              <a:ext uri="{FF2B5EF4-FFF2-40B4-BE49-F238E27FC236}">
                <a16:creationId xmlns:a16="http://schemas.microsoft.com/office/drawing/2014/main" id="{0243EC28-00DD-3DDD-8C52-FAEF9408297C}"/>
              </a:ext>
            </a:extLst>
          </p:cNvPr>
          <p:cNvSpPr txBox="1">
            <a:spLocks/>
          </p:cNvSpPr>
          <p:nvPr/>
        </p:nvSpPr>
        <p:spPr>
          <a:xfrm>
            <a:off x="-1828800" y="7365608"/>
            <a:ext cx="10901082" cy="15689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2">
                    <a:lumMod val="25000"/>
                  </a:schemeClr>
                </a:solidFill>
                <a:latin typeface="Aptos" panose="020B0004020202020204" pitchFamily="34"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Verdana" panose="020B0604030504040204" pitchFamily="34" charset="0"/>
              <a:buChar char="–"/>
              <a:defRPr sz="2400" b="0" i="0" kern="1200">
                <a:solidFill>
                  <a:schemeClr val="bg2">
                    <a:lumMod val="25000"/>
                  </a:schemeClr>
                </a:solidFill>
                <a:latin typeface="Aptos" panose="020B0004020202020204" pitchFamily="34"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747474"/>
                </a:solidFill>
                <a:latin typeface="Aptos" panose="020B0004020202020204" pitchFamily="34"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b="0" i="0" kern="1200">
                <a:solidFill>
                  <a:srgbClr val="747474"/>
                </a:solidFill>
                <a:latin typeface="Aptos" panose="020B0004020202020204" pitchFamily="34"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b="0" i="0" kern="1200">
                <a:solidFill>
                  <a:srgbClr val="747474"/>
                </a:solidFill>
                <a:latin typeface="Aptos" panose="020B0004020202020204" pitchFamily="34"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t>Very few context makes sentence harder to map to a certain book.</a:t>
            </a:r>
          </a:p>
        </p:txBody>
      </p:sp>
    </p:spTree>
    <p:extLst>
      <p:ext uri="{BB962C8B-B14F-4D97-AF65-F5344CB8AC3E}">
        <p14:creationId xmlns:p14="http://schemas.microsoft.com/office/powerpoint/2010/main" val="1007405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B3974-A07F-A35E-BDB2-C2F4DF7B60A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1F9EE78-0EE8-9EDC-673D-BE33F6783A32}"/>
              </a:ext>
            </a:extLst>
          </p:cNvPr>
          <p:cNvSpPr>
            <a:spLocks noGrp="1"/>
          </p:cNvSpPr>
          <p:nvPr>
            <p:ph type="sldNum" sz="quarter" idx="12"/>
          </p:nvPr>
        </p:nvSpPr>
        <p:spPr/>
        <p:txBody>
          <a:bodyPr/>
          <a:lstStyle/>
          <a:p>
            <a:fld id="{28FA43E8-6E12-5244-BC34-D42229B1484F}" type="slidenum">
              <a:rPr lang="en-US" noProof="1" smtClean="0"/>
              <a:t>43</a:t>
            </a:fld>
            <a:endParaRPr lang="en-US" noProof="1"/>
          </a:p>
        </p:txBody>
      </p:sp>
      <p:sp>
        <p:nvSpPr>
          <p:cNvPr id="8" name="Content Placeholder 1">
            <a:extLst>
              <a:ext uri="{FF2B5EF4-FFF2-40B4-BE49-F238E27FC236}">
                <a16:creationId xmlns:a16="http://schemas.microsoft.com/office/drawing/2014/main" id="{9BB2341E-DE8F-75A3-D548-FB9AAF08289D}"/>
              </a:ext>
            </a:extLst>
          </p:cNvPr>
          <p:cNvSpPr>
            <a:spLocks noGrp="1"/>
          </p:cNvSpPr>
          <p:nvPr>
            <p:ph idx="1"/>
          </p:nvPr>
        </p:nvSpPr>
        <p:spPr>
          <a:xfrm>
            <a:off x="-1828800" y="4020313"/>
            <a:ext cx="10901082" cy="5017587"/>
          </a:xfrm>
        </p:spPr>
        <p:txBody>
          <a:bodyPr>
            <a:noAutofit/>
          </a:bodyPr>
          <a:lstStyle/>
          <a:p>
            <a:r>
              <a:rPr lang="en-US" sz="3200" b="1" dirty="0"/>
              <a:t>Does a longer context reveal more memorization?</a:t>
            </a:r>
            <a:endParaRPr lang="en-US" sz="3200" b="1" noProof="1"/>
          </a:p>
        </p:txBody>
      </p:sp>
      <p:sp>
        <p:nvSpPr>
          <p:cNvPr id="2" name="Title 1">
            <a:extLst>
              <a:ext uri="{FF2B5EF4-FFF2-40B4-BE49-F238E27FC236}">
                <a16:creationId xmlns:a16="http://schemas.microsoft.com/office/drawing/2014/main" id="{94B1FC7B-A697-5357-5228-AD228057BAC5}"/>
              </a:ext>
            </a:extLst>
          </p:cNvPr>
          <p:cNvSpPr>
            <a:spLocks noGrp="1"/>
          </p:cNvSpPr>
          <p:nvPr>
            <p:ph type="title"/>
          </p:nvPr>
        </p:nvSpPr>
        <p:spPr/>
        <p:txBody>
          <a:bodyPr/>
          <a:lstStyle/>
          <a:p>
            <a:r>
              <a:rPr lang="en-US" b="1" noProof="1">
                <a:solidFill>
                  <a:srgbClr val="9B3836"/>
                </a:solidFill>
                <a:ea typeface="Verdana" panose="020B0604030504040204" pitchFamily="34" charset="0"/>
                <a:cs typeface="Open Sans" panose="020B0606030504020204" pitchFamily="34" charset="0"/>
              </a:rPr>
              <a:t>Research Questions</a:t>
            </a:r>
            <a:endParaRPr lang="en-US" noProof="1">
              <a:solidFill>
                <a:srgbClr val="9B3836"/>
              </a:solidFill>
              <a:latin typeface="Aptos" panose="020B0004020202020204" pitchFamily="34" charset="0"/>
            </a:endParaRPr>
          </a:p>
        </p:txBody>
      </p:sp>
      <p:sp>
        <p:nvSpPr>
          <p:cNvPr id="309" name="Content Placeholder 35">
            <a:extLst>
              <a:ext uri="{FF2B5EF4-FFF2-40B4-BE49-F238E27FC236}">
                <a16:creationId xmlns:a16="http://schemas.microsoft.com/office/drawing/2014/main" id="{F7A7EE1F-14C7-931C-F10A-F405FE68EDB6}"/>
              </a:ext>
            </a:extLst>
          </p:cNvPr>
          <p:cNvSpPr txBox="1">
            <a:spLocks/>
          </p:cNvSpPr>
          <p:nvPr/>
        </p:nvSpPr>
        <p:spPr>
          <a:xfrm>
            <a:off x="-1817623" y="5006191"/>
            <a:ext cx="6648450" cy="39301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25000"/>
                  </a:schemeClr>
                </a:solidFill>
                <a:latin typeface="Montserrat" panose="00000500000000000000" pitchFamily="2"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Verdana" panose="020B0604030504040204" pitchFamily="34" charset="0"/>
              <a:buChar char="−"/>
              <a:defRPr sz="2400" kern="1200">
                <a:solidFill>
                  <a:schemeClr val="bg2">
                    <a:lumMod val="25000"/>
                  </a:schemeClr>
                </a:solidFill>
                <a:latin typeface="Montserrat" panose="00000500000000000000" pitchFamily="2"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defRPr/>
            </a:pPr>
            <a:endParaRPr lang="en-US" noProof="1"/>
          </a:p>
        </p:txBody>
      </p:sp>
      <p:sp>
        <p:nvSpPr>
          <p:cNvPr id="7" name="TextBox 6">
            <a:extLst>
              <a:ext uri="{FF2B5EF4-FFF2-40B4-BE49-F238E27FC236}">
                <a16:creationId xmlns:a16="http://schemas.microsoft.com/office/drawing/2014/main" id="{01BDC801-D502-0BB8-7BFB-B547728F1584}"/>
              </a:ext>
            </a:extLst>
          </p:cNvPr>
          <p:cNvSpPr txBox="1"/>
          <p:nvPr/>
        </p:nvSpPr>
        <p:spPr>
          <a:xfrm>
            <a:off x="-1002323" y="5408503"/>
            <a:ext cx="8862645" cy="1077218"/>
          </a:xfrm>
          <a:prstGeom prst="rect">
            <a:avLst/>
          </a:prstGeom>
          <a:solidFill>
            <a:schemeClr val="bg2">
              <a:lumMod val="25000"/>
            </a:schemeClr>
          </a:solidFill>
        </p:spPr>
        <p:txBody>
          <a:bodyPr wrap="square" rtlCol="0" anchor="ctr">
            <a:spAutoFit/>
          </a:bodyPr>
          <a:lstStyle/>
          <a:p>
            <a:r>
              <a:rPr lang="en-US" sz="3200" dirty="0">
                <a:solidFill>
                  <a:schemeClr val="bg1"/>
                </a:solidFill>
              </a:rPr>
              <a:t>“Hagrid,” said Dumbledore, sounding relieved.”</a:t>
            </a:r>
          </a:p>
          <a:p>
            <a:r>
              <a:rPr lang="en-US" sz="3200" dirty="0">
                <a:solidFill>
                  <a:schemeClr val="bg1"/>
                </a:solidFill>
              </a:rPr>
              <a:t>“At last. And where did you get that motorcycle?”</a:t>
            </a:r>
          </a:p>
        </p:txBody>
      </p:sp>
      <p:sp>
        <p:nvSpPr>
          <p:cNvPr id="9" name="TextBox 8">
            <a:extLst>
              <a:ext uri="{FF2B5EF4-FFF2-40B4-BE49-F238E27FC236}">
                <a16:creationId xmlns:a16="http://schemas.microsoft.com/office/drawing/2014/main" id="{FBEDB3E4-9181-7670-2D8D-FC1093317654}"/>
              </a:ext>
            </a:extLst>
          </p:cNvPr>
          <p:cNvSpPr txBox="1"/>
          <p:nvPr/>
        </p:nvSpPr>
        <p:spPr>
          <a:xfrm>
            <a:off x="3846342" y="6801968"/>
            <a:ext cx="4013980" cy="338554"/>
          </a:xfrm>
          <a:prstGeom prst="rect">
            <a:avLst/>
          </a:prstGeom>
          <a:noFill/>
        </p:spPr>
        <p:txBody>
          <a:bodyPr wrap="square" rtlCol="0">
            <a:spAutoFit/>
          </a:bodyPr>
          <a:lstStyle/>
          <a:p>
            <a:pPr algn="r"/>
            <a:r>
              <a:rPr lang="en-US" sz="1600" i="1" dirty="0">
                <a:latin typeface=""/>
                <a:cs typeface="Consolas" panose="020B0609020204030204" pitchFamily="49" charset="0"/>
              </a:rPr>
              <a:t>Harry Potter and the Philosopher's Stone</a:t>
            </a:r>
          </a:p>
        </p:txBody>
      </p:sp>
    </p:spTree>
    <p:extLst>
      <p:ext uri="{BB962C8B-B14F-4D97-AF65-F5344CB8AC3E}">
        <p14:creationId xmlns:p14="http://schemas.microsoft.com/office/powerpoint/2010/main" val="611892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B9784-B3D1-8D16-D788-22F9916DC57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16A6841-EAB7-40D6-2D61-3594EE4CCCCF}"/>
              </a:ext>
            </a:extLst>
          </p:cNvPr>
          <p:cNvSpPr>
            <a:spLocks noGrp="1"/>
          </p:cNvSpPr>
          <p:nvPr>
            <p:ph type="sldNum" sz="quarter" idx="12"/>
          </p:nvPr>
        </p:nvSpPr>
        <p:spPr/>
        <p:txBody>
          <a:bodyPr/>
          <a:lstStyle/>
          <a:p>
            <a:fld id="{28FA43E8-6E12-5244-BC34-D42229B1484F}" type="slidenum">
              <a:rPr lang="en-US" noProof="1" smtClean="0"/>
              <a:t>44</a:t>
            </a:fld>
            <a:endParaRPr lang="en-US" noProof="1"/>
          </a:p>
        </p:txBody>
      </p:sp>
      <p:sp>
        <p:nvSpPr>
          <p:cNvPr id="8" name="Content Placeholder 1">
            <a:extLst>
              <a:ext uri="{FF2B5EF4-FFF2-40B4-BE49-F238E27FC236}">
                <a16:creationId xmlns:a16="http://schemas.microsoft.com/office/drawing/2014/main" id="{792D8637-CCE8-8DB1-9637-CF75A2B01254}"/>
              </a:ext>
            </a:extLst>
          </p:cNvPr>
          <p:cNvSpPr>
            <a:spLocks noGrp="1"/>
          </p:cNvSpPr>
          <p:nvPr>
            <p:ph idx="1"/>
          </p:nvPr>
        </p:nvSpPr>
        <p:spPr>
          <a:xfrm>
            <a:off x="-1828800" y="4020313"/>
            <a:ext cx="10901082" cy="5017587"/>
          </a:xfrm>
        </p:spPr>
        <p:txBody>
          <a:bodyPr>
            <a:noAutofit/>
          </a:bodyPr>
          <a:lstStyle/>
          <a:p>
            <a:r>
              <a:rPr lang="en-US" sz="3200" b="1" dirty="0"/>
              <a:t>Does a longer context reveal more memorization?</a:t>
            </a:r>
          </a:p>
          <a:p>
            <a:pPr lvl="1"/>
            <a:r>
              <a:rPr lang="en-US" sz="2800" noProof="1"/>
              <a:t>LLMs perform better with more context in their queries.</a:t>
            </a:r>
          </a:p>
          <a:p>
            <a:pPr lvl="1"/>
            <a:endParaRPr lang="en-US" sz="2800" noProof="1"/>
          </a:p>
          <a:p>
            <a:pPr lvl="1"/>
            <a:r>
              <a:rPr lang="en-US" sz="2800" noProof="1"/>
              <a:t>Hypothesis: VLMs behave similarly</a:t>
            </a:r>
          </a:p>
          <a:p>
            <a:pPr lvl="1"/>
            <a:endParaRPr lang="en-US" sz="2800" noProof="1"/>
          </a:p>
          <a:p>
            <a:pPr lvl="1"/>
            <a:r>
              <a:rPr lang="en-US" sz="2800" noProof="1"/>
              <a:t>Approach: Changing</a:t>
            </a:r>
            <a:r>
              <a:rPr lang="en-US" sz="2800" dirty="0"/>
              <a:t> the number of frames in prompt (N ∈ [1, 4]).</a:t>
            </a:r>
          </a:p>
          <a:p>
            <a:pPr lvl="1"/>
            <a:endParaRPr lang="en-US" sz="2800" noProof="1"/>
          </a:p>
        </p:txBody>
      </p:sp>
      <p:sp>
        <p:nvSpPr>
          <p:cNvPr id="2" name="Title 1">
            <a:extLst>
              <a:ext uri="{FF2B5EF4-FFF2-40B4-BE49-F238E27FC236}">
                <a16:creationId xmlns:a16="http://schemas.microsoft.com/office/drawing/2014/main" id="{B94C665E-9D0D-ADC6-47BE-26C6AAA7B032}"/>
              </a:ext>
            </a:extLst>
          </p:cNvPr>
          <p:cNvSpPr>
            <a:spLocks noGrp="1"/>
          </p:cNvSpPr>
          <p:nvPr>
            <p:ph type="title"/>
          </p:nvPr>
        </p:nvSpPr>
        <p:spPr/>
        <p:txBody>
          <a:bodyPr/>
          <a:lstStyle/>
          <a:p>
            <a:r>
              <a:rPr lang="en-US" b="1" noProof="1">
                <a:solidFill>
                  <a:srgbClr val="9B3836"/>
                </a:solidFill>
                <a:ea typeface="Verdana" panose="020B0604030504040204" pitchFamily="34" charset="0"/>
                <a:cs typeface="Open Sans" panose="020B0606030504020204" pitchFamily="34" charset="0"/>
              </a:rPr>
              <a:t>Research Questions</a:t>
            </a:r>
            <a:endParaRPr lang="en-US" noProof="1">
              <a:solidFill>
                <a:srgbClr val="9B3836"/>
              </a:solidFill>
              <a:latin typeface="Aptos" panose="020B0004020202020204" pitchFamily="34" charset="0"/>
            </a:endParaRPr>
          </a:p>
        </p:txBody>
      </p:sp>
      <p:sp>
        <p:nvSpPr>
          <p:cNvPr id="309" name="Content Placeholder 35">
            <a:extLst>
              <a:ext uri="{FF2B5EF4-FFF2-40B4-BE49-F238E27FC236}">
                <a16:creationId xmlns:a16="http://schemas.microsoft.com/office/drawing/2014/main" id="{E421A0C3-1787-72D4-6691-1E34CD02985D}"/>
              </a:ext>
            </a:extLst>
          </p:cNvPr>
          <p:cNvSpPr txBox="1">
            <a:spLocks/>
          </p:cNvSpPr>
          <p:nvPr/>
        </p:nvSpPr>
        <p:spPr>
          <a:xfrm>
            <a:off x="-1817623" y="5006191"/>
            <a:ext cx="6648450" cy="39301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25000"/>
                  </a:schemeClr>
                </a:solidFill>
                <a:latin typeface="Montserrat" panose="00000500000000000000" pitchFamily="2"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Verdana" panose="020B0604030504040204" pitchFamily="34" charset="0"/>
              <a:buChar char="−"/>
              <a:defRPr sz="2400" kern="1200">
                <a:solidFill>
                  <a:schemeClr val="bg2">
                    <a:lumMod val="25000"/>
                  </a:schemeClr>
                </a:solidFill>
                <a:latin typeface="Montserrat" panose="00000500000000000000" pitchFamily="2"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defRPr/>
            </a:pPr>
            <a:endParaRPr lang="en-US" noProof="1"/>
          </a:p>
        </p:txBody>
      </p:sp>
    </p:spTree>
    <p:extLst>
      <p:ext uri="{BB962C8B-B14F-4D97-AF65-F5344CB8AC3E}">
        <p14:creationId xmlns:p14="http://schemas.microsoft.com/office/powerpoint/2010/main" val="1200146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23D0B-F96D-C64E-9AB8-23B6575DBAA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6E6953-6103-36E8-A263-E7D6D0FA77C4}"/>
              </a:ext>
            </a:extLst>
          </p:cNvPr>
          <p:cNvSpPr>
            <a:spLocks noGrp="1"/>
          </p:cNvSpPr>
          <p:nvPr>
            <p:ph type="sldNum" sz="quarter" idx="12"/>
          </p:nvPr>
        </p:nvSpPr>
        <p:spPr/>
        <p:txBody>
          <a:bodyPr/>
          <a:lstStyle/>
          <a:p>
            <a:fld id="{28FA43E8-6E12-5244-BC34-D42229B1484F}" type="slidenum">
              <a:rPr lang="en-US" noProof="1" smtClean="0"/>
              <a:t>45</a:t>
            </a:fld>
            <a:endParaRPr lang="en-US" noProof="1"/>
          </a:p>
        </p:txBody>
      </p:sp>
      <p:sp>
        <p:nvSpPr>
          <p:cNvPr id="8" name="Content Placeholder 1">
            <a:extLst>
              <a:ext uri="{FF2B5EF4-FFF2-40B4-BE49-F238E27FC236}">
                <a16:creationId xmlns:a16="http://schemas.microsoft.com/office/drawing/2014/main" id="{D8912089-5DE6-158E-605F-BF075452B7ED}"/>
              </a:ext>
            </a:extLst>
          </p:cNvPr>
          <p:cNvSpPr>
            <a:spLocks noGrp="1"/>
          </p:cNvSpPr>
          <p:nvPr>
            <p:ph idx="1"/>
          </p:nvPr>
        </p:nvSpPr>
        <p:spPr>
          <a:xfrm>
            <a:off x="-1828800" y="4020313"/>
            <a:ext cx="10901082" cy="1118426"/>
          </a:xfrm>
        </p:spPr>
        <p:txBody>
          <a:bodyPr>
            <a:noAutofit/>
          </a:bodyPr>
          <a:lstStyle/>
          <a:p>
            <a:r>
              <a:rPr lang="en-US" sz="3200" b="1" dirty="0"/>
              <a:t>Are factors like movie popularity or quality good proxies for memorization?</a:t>
            </a:r>
          </a:p>
        </p:txBody>
      </p:sp>
      <p:sp>
        <p:nvSpPr>
          <p:cNvPr id="2" name="Title 1">
            <a:extLst>
              <a:ext uri="{FF2B5EF4-FFF2-40B4-BE49-F238E27FC236}">
                <a16:creationId xmlns:a16="http://schemas.microsoft.com/office/drawing/2014/main" id="{C5B6C2AD-A598-5882-A128-C93C35333B11}"/>
              </a:ext>
            </a:extLst>
          </p:cNvPr>
          <p:cNvSpPr>
            <a:spLocks noGrp="1"/>
          </p:cNvSpPr>
          <p:nvPr>
            <p:ph type="title"/>
          </p:nvPr>
        </p:nvSpPr>
        <p:spPr/>
        <p:txBody>
          <a:bodyPr/>
          <a:lstStyle/>
          <a:p>
            <a:r>
              <a:rPr lang="en-US" b="1" noProof="1">
                <a:solidFill>
                  <a:srgbClr val="9B3836"/>
                </a:solidFill>
                <a:ea typeface="Verdana" panose="020B0604030504040204" pitchFamily="34" charset="0"/>
                <a:cs typeface="Open Sans" panose="020B0606030504020204" pitchFamily="34" charset="0"/>
              </a:rPr>
              <a:t>Research Questions</a:t>
            </a:r>
            <a:endParaRPr lang="en-US" noProof="1">
              <a:solidFill>
                <a:srgbClr val="9B3836"/>
              </a:solidFill>
              <a:latin typeface="Aptos" panose="020B0004020202020204" pitchFamily="34" charset="0"/>
            </a:endParaRPr>
          </a:p>
        </p:txBody>
      </p:sp>
      <p:grpSp>
        <p:nvGrpSpPr>
          <p:cNvPr id="16" name="Group 15">
            <a:extLst>
              <a:ext uri="{FF2B5EF4-FFF2-40B4-BE49-F238E27FC236}">
                <a16:creationId xmlns:a16="http://schemas.microsoft.com/office/drawing/2014/main" id="{CCC4587B-820B-6D88-213E-8F9450C91915}"/>
              </a:ext>
            </a:extLst>
          </p:cNvPr>
          <p:cNvGrpSpPr/>
          <p:nvPr/>
        </p:nvGrpSpPr>
        <p:grpSpPr>
          <a:xfrm>
            <a:off x="-788640" y="5612454"/>
            <a:ext cx="4030765" cy="2717585"/>
            <a:chOff x="1035117" y="2945453"/>
            <a:chExt cx="4030765" cy="2717585"/>
          </a:xfrm>
        </p:grpSpPr>
        <p:pic>
          <p:nvPicPr>
            <p:cNvPr id="5" name="Picture 4" descr="A person and a child with their hands up&#10;&#10;Description automatically generated">
              <a:extLst>
                <a:ext uri="{FF2B5EF4-FFF2-40B4-BE49-F238E27FC236}">
                  <a16:creationId xmlns:a16="http://schemas.microsoft.com/office/drawing/2014/main" id="{E98B9DEC-21EA-A0EA-239A-55EC16BE7EBA}"/>
                </a:ext>
              </a:extLst>
            </p:cNvPr>
            <p:cNvPicPr>
              <a:picLocks noChangeAspect="1"/>
            </p:cNvPicPr>
            <p:nvPr/>
          </p:nvPicPr>
          <p:blipFill>
            <a:blip r:embed="rId3">
              <a:extLst>
                <a:ext uri="{28A0092B-C50C-407E-A947-70E740481C1C}">
                  <a14:useLocalDpi xmlns:a14="http://schemas.microsoft.com/office/drawing/2010/main" val="0"/>
                </a:ext>
              </a:extLst>
            </a:blip>
            <a:srcRect b="4838"/>
            <a:stretch/>
          </p:blipFill>
          <p:spPr>
            <a:xfrm>
              <a:off x="1320826" y="2945453"/>
              <a:ext cx="1417716" cy="1986517"/>
            </a:xfrm>
            <a:prstGeom prst="rect">
              <a:avLst/>
            </a:prstGeom>
          </p:spPr>
        </p:pic>
        <p:sp>
          <p:nvSpPr>
            <p:cNvPr id="6" name="TextBox 5">
              <a:extLst>
                <a:ext uri="{FF2B5EF4-FFF2-40B4-BE49-F238E27FC236}">
                  <a16:creationId xmlns:a16="http://schemas.microsoft.com/office/drawing/2014/main" id="{6212878D-67BE-6349-4AC7-9AE28B74C9CD}"/>
                </a:ext>
              </a:extLst>
            </p:cNvPr>
            <p:cNvSpPr txBox="1"/>
            <p:nvPr/>
          </p:nvSpPr>
          <p:spPr>
            <a:xfrm>
              <a:off x="3374906" y="5016707"/>
              <a:ext cx="1690976" cy="646331"/>
            </a:xfrm>
            <a:prstGeom prst="rect">
              <a:avLst/>
            </a:prstGeom>
            <a:noFill/>
          </p:spPr>
          <p:txBody>
            <a:bodyPr wrap="none" rtlCol="0">
              <a:spAutoFit/>
            </a:bodyPr>
            <a:lstStyle/>
            <a:p>
              <a:pPr algn="ctr"/>
              <a:r>
                <a:rPr lang="en-US" dirty="0"/>
                <a:t>Box Office: $9K</a:t>
              </a:r>
            </a:p>
            <a:p>
              <a:pPr algn="ctr"/>
              <a:r>
                <a:rPr lang="en-US" dirty="0"/>
                <a:t>IMDb = 6.0</a:t>
              </a:r>
            </a:p>
          </p:txBody>
        </p:sp>
        <p:sp>
          <p:nvSpPr>
            <p:cNvPr id="7" name="TextBox 6">
              <a:extLst>
                <a:ext uri="{FF2B5EF4-FFF2-40B4-BE49-F238E27FC236}">
                  <a16:creationId xmlns:a16="http://schemas.microsoft.com/office/drawing/2014/main" id="{AD30A362-332B-B3A0-8CF3-5453F46B2872}"/>
                </a:ext>
              </a:extLst>
            </p:cNvPr>
            <p:cNvSpPr txBox="1"/>
            <p:nvPr/>
          </p:nvSpPr>
          <p:spPr>
            <a:xfrm>
              <a:off x="1035117" y="5016707"/>
              <a:ext cx="1989134" cy="646331"/>
            </a:xfrm>
            <a:prstGeom prst="rect">
              <a:avLst/>
            </a:prstGeom>
            <a:noFill/>
          </p:spPr>
          <p:txBody>
            <a:bodyPr wrap="none" rtlCol="0">
              <a:spAutoFit/>
            </a:bodyPr>
            <a:lstStyle/>
            <a:p>
              <a:r>
                <a:rPr lang="en-US" dirty="0"/>
                <a:t>Box Office: $359M</a:t>
              </a:r>
            </a:p>
            <a:p>
              <a:pPr algn="ctr"/>
              <a:r>
                <a:rPr lang="en-US" dirty="0"/>
                <a:t>IMDb = 6.0</a:t>
              </a:r>
            </a:p>
          </p:txBody>
        </p:sp>
        <p:pic>
          <p:nvPicPr>
            <p:cNvPr id="6148" name="Picture 4" descr="Frank &amp; Lola - Box Office Mojo">
              <a:extLst>
                <a:ext uri="{FF2B5EF4-FFF2-40B4-BE49-F238E27FC236}">
                  <a16:creationId xmlns:a16="http://schemas.microsoft.com/office/drawing/2014/main" id="{13647D17-11C3-8E6B-3478-6700E54646A0}"/>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1734" y="2947722"/>
              <a:ext cx="1417320" cy="198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52777790-ECD2-2D4D-97C1-8E46FFE16B45}"/>
              </a:ext>
            </a:extLst>
          </p:cNvPr>
          <p:cNvGrpSpPr/>
          <p:nvPr/>
        </p:nvGrpSpPr>
        <p:grpSpPr>
          <a:xfrm>
            <a:off x="4091304" y="5612268"/>
            <a:ext cx="4301442" cy="2691453"/>
            <a:chOff x="6819763" y="2947722"/>
            <a:chExt cx="4301442" cy="2691453"/>
          </a:xfrm>
        </p:grpSpPr>
        <p:sp>
          <p:nvSpPr>
            <p:cNvPr id="10" name="TextBox 9">
              <a:extLst>
                <a:ext uri="{FF2B5EF4-FFF2-40B4-BE49-F238E27FC236}">
                  <a16:creationId xmlns:a16="http://schemas.microsoft.com/office/drawing/2014/main" id="{6C57C0B8-0070-8548-4F72-315B7F1F451D}"/>
                </a:ext>
              </a:extLst>
            </p:cNvPr>
            <p:cNvSpPr txBox="1"/>
            <p:nvPr/>
          </p:nvSpPr>
          <p:spPr>
            <a:xfrm>
              <a:off x="6819763" y="4992844"/>
              <a:ext cx="1989134" cy="646331"/>
            </a:xfrm>
            <a:prstGeom prst="rect">
              <a:avLst/>
            </a:prstGeom>
            <a:noFill/>
          </p:spPr>
          <p:txBody>
            <a:bodyPr wrap="none" rtlCol="0">
              <a:spAutoFit/>
            </a:bodyPr>
            <a:lstStyle/>
            <a:p>
              <a:pPr algn="ctr"/>
              <a:r>
                <a:rPr lang="en-US" dirty="0"/>
                <a:t>Box Office: $217M</a:t>
              </a:r>
            </a:p>
            <a:p>
              <a:pPr algn="ctr"/>
              <a:r>
                <a:rPr lang="en-US" dirty="0"/>
                <a:t>IMDb Rating: 3.4</a:t>
              </a:r>
            </a:p>
          </p:txBody>
        </p:sp>
        <p:sp>
          <p:nvSpPr>
            <p:cNvPr id="11" name="TextBox 10">
              <a:extLst>
                <a:ext uri="{FF2B5EF4-FFF2-40B4-BE49-F238E27FC236}">
                  <a16:creationId xmlns:a16="http://schemas.microsoft.com/office/drawing/2014/main" id="{2FB7FC8A-4E85-21FB-44BD-48F7AA48049D}"/>
                </a:ext>
              </a:extLst>
            </p:cNvPr>
            <p:cNvSpPr txBox="1"/>
            <p:nvPr/>
          </p:nvSpPr>
          <p:spPr>
            <a:xfrm>
              <a:off x="9132071" y="4992844"/>
              <a:ext cx="1989134" cy="646331"/>
            </a:xfrm>
            <a:prstGeom prst="rect">
              <a:avLst/>
            </a:prstGeom>
            <a:noFill/>
          </p:spPr>
          <p:txBody>
            <a:bodyPr wrap="none" rtlCol="0">
              <a:spAutoFit/>
            </a:bodyPr>
            <a:lstStyle/>
            <a:p>
              <a:pPr algn="ctr"/>
              <a:r>
                <a:rPr lang="en-US" dirty="0"/>
                <a:t>Box Office: $213M</a:t>
              </a:r>
            </a:p>
            <a:p>
              <a:pPr algn="ctr"/>
              <a:r>
                <a:rPr lang="en-US" dirty="0"/>
                <a:t>IMDb Rating:  8.9</a:t>
              </a:r>
            </a:p>
          </p:txBody>
        </p:sp>
        <p:pic>
          <p:nvPicPr>
            <p:cNvPr id="12" name="Picture 11" descr="A magazine cover with a person smoking a cigarette and an object&#10;&#10;Description automatically generated">
              <a:extLst>
                <a:ext uri="{FF2B5EF4-FFF2-40B4-BE49-F238E27FC236}">
                  <a16:creationId xmlns:a16="http://schemas.microsoft.com/office/drawing/2014/main" id="{5EC20DE7-A62A-45BF-BDDF-2F0FA8B80065}"/>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9417978" y="2947722"/>
              <a:ext cx="1417320" cy="1984248"/>
            </a:xfrm>
            <a:prstGeom prst="rect">
              <a:avLst/>
            </a:prstGeom>
          </p:spPr>
        </p:pic>
        <p:pic>
          <p:nvPicPr>
            <p:cNvPr id="13" name="Picture 12" descr="A movie poster with cartoon characters&#10;&#10;Description automatically generated">
              <a:extLst>
                <a:ext uri="{FF2B5EF4-FFF2-40B4-BE49-F238E27FC236}">
                  <a16:creationId xmlns:a16="http://schemas.microsoft.com/office/drawing/2014/main" id="{744D5AF4-482C-7F27-5356-2450B3170F80}"/>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7105670" y="2947722"/>
              <a:ext cx="1417320" cy="1984248"/>
            </a:xfrm>
            <a:prstGeom prst="rect">
              <a:avLst/>
            </a:prstGeom>
          </p:spPr>
        </p:pic>
      </p:grpSp>
    </p:spTree>
    <p:extLst>
      <p:ext uri="{BB962C8B-B14F-4D97-AF65-F5344CB8AC3E}">
        <p14:creationId xmlns:p14="http://schemas.microsoft.com/office/powerpoint/2010/main" val="3750046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730B2-67A8-6C45-88EB-E3A46B11B4A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BBA64C4-7A9C-E1FF-392A-B120DF2E8F14}"/>
              </a:ext>
            </a:extLst>
          </p:cNvPr>
          <p:cNvSpPr>
            <a:spLocks noGrp="1"/>
          </p:cNvSpPr>
          <p:nvPr>
            <p:ph type="sldNum" sz="quarter" idx="12"/>
          </p:nvPr>
        </p:nvSpPr>
        <p:spPr/>
        <p:txBody>
          <a:bodyPr/>
          <a:lstStyle/>
          <a:p>
            <a:fld id="{28FA43E8-6E12-5244-BC34-D42229B1484F}" type="slidenum">
              <a:rPr lang="en-US" noProof="1" smtClean="0"/>
              <a:t>46</a:t>
            </a:fld>
            <a:endParaRPr lang="en-US" noProof="1"/>
          </a:p>
        </p:txBody>
      </p:sp>
      <p:sp>
        <p:nvSpPr>
          <p:cNvPr id="8" name="Content Placeholder 1">
            <a:extLst>
              <a:ext uri="{FF2B5EF4-FFF2-40B4-BE49-F238E27FC236}">
                <a16:creationId xmlns:a16="http://schemas.microsoft.com/office/drawing/2014/main" id="{46E0C636-F539-E413-EB65-EEDD0FC188FC}"/>
              </a:ext>
            </a:extLst>
          </p:cNvPr>
          <p:cNvSpPr>
            <a:spLocks noGrp="1"/>
          </p:cNvSpPr>
          <p:nvPr>
            <p:ph idx="1"/>
          </p:nvPr>
        </p:nvSpPr>
        <p:spPr>
          <a:xfrm>
            <a:off x="-1828800" y="4020312"/>
            <a:ext cx="10901082" cy="4520546"/>
          </a:xfrm>
        </p:spPr>
        <p:txBody>
          <a:bodyPr>
            <a:noAutofit/>
          </a:bodyPr>
          <a:lstStyle/>
          <a:p>
            <a:r>
              <a:rPr lang="en-US" sz="3200" b="1" dirty="0"/>
              <a:t>Are factors like movie popularity or quality good proxies for memorization?</a:t>
            </a:r>
          </a:p>
          <a:p>
            <a:pPr lvl="1"/>
            <a:r>
              <a:rPr lang="en-US" sz="2800" dirty="0"/>
              <a:t>The number of times a certain content is seen during training correlates positively with memorization.</a:t>
            </a:r>
          </a:p>
          <a:p>
            <a:pPr lvl="1"/>
            <a:endParaRPr lang="en-US" sz="2800" dirty="0"/>
          </a:p>
          <a:p>
            <a:pPr lvl="1"/>
            <a:r>
              <a:rPr lang="en-US" sz="2800" dirty="0"/>
              <a:t>Hypothesis: Popularity / Quality can be proxies for the number of times a certain content appears in the training data.</a:t>
            </a:r>
          </a:p>
          <a:p>
            <a:pPr lvl="1"/>
            <a:endParaRPr lang="en-US" sz="2800" dirty="0"/>
          </a:p>
          <a:p>
            <a:pPr lvl="1"/>
            <a:r>
              <a:rPr lang="en-US" sz="2800" dirty="0"/>
              <a:t>Approach: We collect movies where one factor varies while the other is controlled.</a:t>
            </a:r>
          </a:p>
        </p:txBody>
      </p:sp>
      <p:sp>
        <p:nvSpPr>
          <p:cNvPr id="2" name="Title 1">
            <a:extLst>
              <a:ext uri="{FF2B5EF4-FFF2-40B4-BE49-F238E27FC236}">
                <a16:creationId xmlns:a16="http://schemas.microsoft.com/office/drawing/2014/main" id="{AD27B1A3-8C11-83C1-E53C-363C7E588A7E}"/>
              </a:ext>
            </a:extLst>
          </p:cNvPr>
          <p:cNvSpPr>
            <a:spLocks noGrp="1"/>
          </p:cNvSpPr>
          <p:nvPr>
            <p:ph type="title"/>
          </p:nvPr>
        </p:nvSpPr>
        <p:spPr/>
        <p:txBody>
          <a:bodyPr/>
          <a:lstStyle/>
          <a:p>
            <a:r>
              <a:rPr lang="en-US" b="1" noProof="1">
                <a:solidFill>
                  <a:srgbClr val="9B3836"/>
                </a:solidFill>
                <a:ea typeface="Verdana" panose="020B0604030504040204" pitchFamily="34" charset="0"/>
                <a:cs typeface="Open Sans" panose="020B0606030504020204" pitchFamily="34" charset="0"/>
              </a:rPr>
              <a:t>Research Questions</a:t>
            </a:r>
            <a:endParaRPr lang="en-US" noProof="1">
              <a:solidFill>
                <a:srgbClr val="9B3836"/>
              </a:solidFill>
              <a:latin typeface="Aptos" panose="020B0004020202020204" pitchFamily="34" charset="0"/>
            </a:endParaRPr>
          </a:p>
        </p:txBody>
      </p:sp>
    </p:spTree>
    <p:extLst>
      <p:ext uri="{BB962C8B-B14F-4D97-AF65-F5344CB8AC3E}">
        <p14:creationId xmlns:p14="http://schemas.microsoft.com/office/powerpoint/2010/main" val="117382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E25B3A-8C36-41BF-6682-A4B5843F0A9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8BFEB5D-769E-5F69-4412-9ABE4878A0E7}"/>
              </a:ext>
            </a:extLst>
          </p:cNvPr>
          <p:cNvSpPr>
            <a:spLocks noGrp="1"/>
          </p:cNvSpPr>
          <p:nvPr>
            <p:ph type="sldNum" sz="quarter" idx="12"/>
          </p:nvPr>
        </p:nvSpPr>
        <p:spPr/>
        <p:txBody>
          <a:bodyPr/>
          <a:lstStyle/>
          <a:p>
            <a:fld id="{28FA43E8-6E12-5244-BC34-D42229B1484F}" type="slidenum">
              <a:rPr lang="en-US" noProof="1" smtClean="0"/>
              <a:t>47</a:t>
            </a:fld>
            <a:endParaRPr lang="en-US" noProof="1"/>
          </a:p>
        </p:txBody>
      </p:sp>
      <p:sp>
        <p:nvSpPr>
          <p:cNvPr id="8" name="Content Placeholder 1">
            <a:extLst>
              <a:ext uri="{FF2B5EF4-FFF2-40B4-BE49-F238E27FC236}">
                <a16:creationId xmlns:a16="http://schemas.microsoft.com/office/drawing/2014/main" id="{986B2B8A-A243-CF4E-1FF9-F45B8342281E}"/>
              </a:ext>
            </a:extLst>
          </p:cNvPr>
          <p:cNvSpPr>
            <a:spLocks noGrp="1"/>
          </p:cNvSpPr>
          <p:nvPr>
            <p:ph idx="1"/>
          </p:nvPr>
        </p:nvSpPr>
        <p:spPr>
          <a:xfrm>
            <a:off x="-1828800" y="4020313"/>
            <a:ext cx="10901082" cy="5190923"/>
          </a:xfrm>
        </p:spPr>
        <p:txBody>
          <a:bodyPr>
            <a:noAutofit/>
          </a:bodyPr>
          <a:lstStyle/>
          <a:p>
            <a:r>
              <a:rPr lang="en-US" sz="3200" b="1" dirty="0"/>
              <a:t>How susceptible are models to memorization when exposed to new data?</a:t>
            </a:r>
          </a:p>
          <a:p>
            <a:pPr lvl="1"/>
            <a:endParaRPr lang="en-US" sz="2800" dirty="0"/>
          </a:p>
          <a:p>
            <a:pPr lvl="1"/>
            <a:endParaRPr lang="en-US" sz="2800" dirty="0"/>
          </a:p>
          <a:p>
            <a:pPr lvl="1"/>
            <a:endParaRPr lang="en-US" sz="2800" dirty="0"/>
          </a:p>
          <a:p>
            <a:pPr lvl="1"/>
            <a:endParaRPr lang="en-US" sz="2800" dirty="0"/>
          </a:p>
          <a:p>
            <a:pPr lvl="1"/>
            <a:endParaRPr lang="en-US" sz="2800" dirty="0"/>
          </a:p>
          <a:p>
            <a:pPr lvl="1"/>
            <a:r>
              <a:rPr lang="en-US" sz="2800" dirty="0"/>
              <a:t>Hypothesis: Models can learn a movie if exposed to its frames.</a:t>
            </a:r>
          </a:p>
          <a:p>
            <a:pPr lvl="1"/>
            <a:endParaRPr lang="en-US" sz="2800" dirty="0"/>
          </a:p>
          <a:p>
            <a:pPr lvl="1"/>
            <a:r>
              <a:rPr lang="en-US" sz="2800" dirty="0"/>
              <a:t>Approach: Fine-Tune on a movie guaranteed to be outside the training data to </a:t>
            </a:r>
            <a:r>
              <a:rPr lang="en-US" sz="2800" dirty="0">
                <a:solidFill>
                  <a:srgbClr val="E8E8E8">
                    <a:lumMod val="25000"/>
                  </a:srgbClr>
                </a:solidFill>
              </a:rPr>
              <a:t>investigate memorization. </a:t>
            </a:r>
            <a:endParaRPr lang="en-US" sz="1800" dirty="0"/>
          </a:p>
        </p:txBody>
      </p:sp>
      <p:sp>
        <p:nvSpPr>
          <p:cNvPr id="2" name="Title 1">
            <a:extLst>
              <a:ext uri="{FF2B5EF4-FFF2-40B4-BE49-F238E27FC236}">
                <a16:creationId xmlns:a16="http://schemas.microsoft.com/office/drawing/2014/main" id="{6C8F8128-9F5B-B70D-6569-654E4346934B}"/>
              </a:ext>
            </a:extLst>
          </p:cNvPr>
          <p:cNvSpPr>
            <a:spLocks noGrp="1"/>
          </p:cNvSpPr>
          <p:nvPr>
            <p:ph type="title"/>
          </p:nvPr>
        </p:nvSpPr>
        <p:spPr/>
        <p:txBody>
          <a:bodyPr/>
          <a:lstStyle/>
          <a:p>
            <a:r>
              <a:rPr lang="en-US" b="1" noProof="1">
                <a:solidFill>
                  <a:srgbClr val="9B3836"/>
                </a:solidFill>
                <a:ea typeface="Verdana" panose="020B0604030504040204" pitchFamily="34" charset="0"/>
                <a:cs typeface="Open Sans" panose="020B0606030504020204" pitchFamily="34" charset="0"/>
              </a:rPr>
              <a:t>Research Questions</a:t>
            </a:r>
            <a:endParaRPr lang="en-US" noProof="1">
              <a:solidFill>
                <a:srgbClr val="9B3836"/>
              </a:solidFill>
              <a:latin typeface="Aptos" panose="020B0004020202020204" pitchFamily="34" charset="0"/>
            </a:endParaRPr>
          </a:p>
        </p:txBody>
      </p:sp>
      <p:pic>
        <p:nvPicPr>
          <p:cNvPr id="5" name="Picture 4" descr="A group of people walking in a city&#10;&#10;AI-generated content may be incorrect.">
            <a:extLst>
              <a:ext uri="{FF2B5EF4-FFF2-40B4-BE49-F238E27FC236}">
                <a16:creationId xmlns:a16="http://schemas.microsoft.com/office/drawing/2014/main" id="{59F1AA78-9574-2B07-2496-AA762F153AAE}"/>
              </a:ext>
            </a:extLst>
          </p:cNvPr>
          <p:cNvPicPr>
            <a:picLocks noChangeAspect="1"/>
          </p:cNvPicPr>
          <p:nvPr/>
        </p:nvPicPr>
        <p:blipFill>
          <a:blip r:embed="rId3">
            <a:extLst>
              <a:ext uri="{28A0092B-C50C-407E-A947-70E740481C1C}">
                <a14:useLocalDpi xmlns:a14="http://schemas.microsoft.com/office/drawing/2010/main" val="0"/>
              </a:ext>
            </a:extLst>
          </a:blip>
          <a:srcRect l="14970" t="5709" r="13329" b="1469"/>
          <a:stretch/>
        </p:blipFill>
        <p:spPr>
          <a:xfrm>
            <a:off x="1919967" y="5129122"/>
            <a:ext cx="3145755" cy="1851740"/>
          </a:xfrm>
          <a:prstGeom prst="rect">
            <a:avLst/>
          </a:prstGeom>
          <a:ln>
            <a:solidFill>
              <a:srgbClr val="3A3A3A"/>
            </a:solidFill>
          </a:ln>
        </p:spPr>
      </p:pic>
    </p:spTree>
    <p:extLst>
      <p:ext uri="{BB962C8B-B14F-4D97-AF65-F5344CB8AC3E}">
        <p14:creationId xmlns:p14="http://schemas.microsoft.com/office/powerpoint/2010/main" val="131224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837AA7-43BE-58EB-05C6-140F5A8D4A4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5FDB20-4A86-881A-F7ED-EC3FE16A698C}"/>
              </a:ext>
            </a:extLst>
          </p:cNvPr>
          <p:cNvSpPr>
            <a:spLocks noGrp="1"/>
          </p:cNvSpPr>
          <p:nvPr>
            <p:ph type="sldNum" sz="quarter" idx="12"/>
          </p:nvPr>
        </p:nvSpPr>
        <p:spPr/>
        <p:txBody>
          <a:bodyPr/>
          <a:lstStyle/>
          <a:p>
            <a:fld id="{28FA43E8-6E12-5244-BC34-D42229B1484F}" type="slidenum">
              <a:rPr lang="en-US" noProof="1" smtClean="0"/>
              <a:t>48</a:t>
            </a:fld>
            <a:endParaRPr lang="en-US" noProof="1"/>
          </a:p>
        </p:txBody>
      </p:sp>
      <p:sp>
        <p:nvSpPr>
          <p:cNvPr id="8" name="Content Placeholder 1">
            <a:extLst>
              <a:ext uri="{FF2B5EF4-FFF2-40B4-BE49-F238E27FC236}">
                <a16:creationId xmlns:a16="http://schemas.microsoft.com/office/drawing/2014/main" id="{5525FFE1-F09E-66DE-FA40-67BC7070E07B}"/>
              </a:ext>
            </a:extLst>
          </p:cNvPr>
          <p:cNvSpPr>
            <a:spLocks noGrp="1"/>
          </p:cNvSpPr>
          <p:nvPr>
            <p:ph idx="1"/>
          </p:nvPr>
        </p:nvSpPr>
        <p:spPr>
          <a:xfrm>
            <a:off x="-1828801" y="4020313"/>
            <a:ext cx="11079997" cy="4412057"/>
          </a:xfrm>
        </p:spPr>
        <p:txBody>
          <a:bodyPr>
            <a:noAutofit/>
          </a:bodyPr>
          <a:lstStyle/>
          <a:p>
            <a:r>
              <a:rPr lang="en-US" sz="3200" b="1" dirty="0"/>
              <a:t>How to prevent a model to disclose memorization?</a:t>
            </a:r>
          </a:p>
          <a:p>
            <a:pPr lvl="1"/>
            <a:r>
              <a:rPr lang="en-US" sz="2800" dirty="0"/>
              <a:t>Training on Copyrighted data may be unavoidable, but risks can be mitigated if the model does not disclose memorization.</a:t>
            </a:r>
          </a:p>
          <a:p>
            <a:pPr lvl="1"/>
            <a:endParaRPr lang="en-US" sz="2800" dirty="0"/>
          </a:p>
          <a:p>
            <a:pPr lvl="1"/>
            <a:r>
              <a:rPr lang="en-US" sz="2800" dirty="0"/>
              <a:t>Hypothesis: Fine-tuning on the suspect movie can prevent disclosing memorization.</a:t>
            </a:r>
          </a:p>
          <a:p>
            <a:pPr lvl="1"/>
            <a:endParaRPr lang="en-US" sz="2800" dirty="0"/>
          </a:p>
          <a:p>
            <a:pPr lvl="1"/>
            <a:r>
              <a:rPr lang="en-US" sz="2800" dirty="0"/>
              <a:t>Approach: Replace the Suspect movie label with a neutral designation.</a:t>
            </a:r>
            <a:endParaRPr lang="en-US" sz="2800" i="1" dirty="0"/>
          </a:p>
        </p:txBody>
      </p:sp>
      <p:sp>
        <p:nvSpPr>
          <p:cNvPr id="2" name="Title 1">
            <a:extLst>
              <a:ext uri="{FF2B5EF4-FFF2-40B4-BE49-F238E27FC236}">
                <a16:creationId xmlns:a16="http://schemas.microsoft.com/office/drawing/2014/main" id="{502E8F4E-2E0B-B5B0-6780-19880A0CB03F}"/>
              </a:ext>
            </a:extLst>
          </p:cNvPr>
          <p:cNvSpPr>
            <a:spLocks noGrp="1"/>
          </p:cNvSpPr>
          <p:nvPr>
            <p:ph type="title"/>
          </p:nvPr>
        </p:nvSpPr>
        <p:spPr/>
        <p:txBody>
          <a:bodyPr/>
          <a:lstStyle/>
          <a:p>
            <a:r>
              <a:rPr lang="en-US" b="1" noProof="1">
                <a:solidFill>
                  <a:srgbClr val="9B3836"/>
                </a:solidFill>
                <a:ea typeface="Verdana" panose="020B0604030504040204" pitchFamily="34" charset="0"/>
                <a:cs typeface="Open Sans" panose="020B0606030504020204" pitchFamily="34" charset="0"/>
              </a:rPr>
              <a:t>Research Questions</a:t>
            </a:r>
            <a:endParaRPr lang="en-US" noProof="1">
              <a:solidFill>
                <a:srgbClr val="9B3836"/>
              </a:solidFill>
              <a:latin typeface="Aptos" panose="020B0004020202020204" pitchFamily="34" charset="0"/>
            </a:endParaRPr>
          </a:p>
        </p:txBody>
      </p:sp>
    </p:spTree>
    <p:extLst>
      <p:ext uri="{BB962C8B-B14F-4D97-AF65-F5344CB8AC3E}">
        <p14:creationId xmlns:p14="http://schemas.microsoft.com/office/powerpoint/2010/main" val="332629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658F9-B806-2823-9775-0EE77B3D29F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7F75DAD-C8DC-8C23-0022-D2BB72941C10}"/>
              </a:ext>
            </a:extLst>
          </p:cNvPr>
          <p:cNvSpPr>
            <a:spLocks noGrp="1"/>
          </p:cNvSpPr>
          <p:nvPr>
            <p:ph type="sldNum" sz="quarter" idx="12"/>
          </p:nvPr>
        </p:nvSpPr>
        <p:spPr/>
        <p:txBody>
          <a:bodyPr/>
          <a:lstStyle/>
          <a:p>
            <a:fld id="{28FA43E8-6E12-5244-BC34-D42229B1484F}" type="slidenum">
              <a:rPr lang="en-US" noProof="1" smtClean="0"/>
              <a:t>49</a:t>
            </a:fld>
            <a:endParaRPr lang="en-US" noProof="1"/>
          </a:p>
        </p:txBody>
      </p:sp>
      <p:sp>
        <p:nvSpPr>
          <p:cNvPr id="8" name="Content Placeholder 1">
            <a:extLst>
              <a:ext uri="{FF2B5EF4-FFF2-40B4-BE49-F238E27FC236}">
                <a16:creationId xmlns:a16="http://schemas.microsoft.com/office/drawing/2014/main" id="{EC678673-BB25-C894-1FEA-0959EFF30A36}"/>
              </a:ext>
            </a:extLst>
          </p:cNvPr>
          <p:cNvSpPr>
            <a:spLocks noGrp="1"/>
          </p:cNvSpPr>
          <p:nvPr>
            <p:ph idx="1"/>
          </p:nvPr>
        </p:nvSpPr>
        <p:spPr>
          <a:xfrm>
            <a:off x="-1828801" y="4020313"/>
            <a:ext cx="11079997" cy="4412057"/>
          </a:xfrm>
        </p:spPr>
        <p:txBody>
          <a:bodyPr>
            <a:noAutofit/>
          </a:bodyPr>
          <a:lstStyle/>
          <a:p>
            <a:r>
              <a:rPr lang="en-US" sz="3200" b="1" dirty="0"/>
              <a:t>To what extent does generalization influence the model’s performance?</a:t>
            </a:r>
          </a:p>
          <a:p>
            <a:pPr lvl="1"/>
            <a:r>
              <a:rPr lang="en-US" sz="2800" dirty="0"/>
              <a:t>Humans can identify movies they haven’t fully seen by relying on related content such as posters or trailers.</a:t>
            </a:r>
          </a:p>
          <a:p>
            <a:pPr lvl="1"/>
            <a:endParaRPr lang="en-US" sz="2800" dirty="0"/>
          </a:p>
          <a:p>
            <a:pPr lvl="1"/>
            <a:r>
              <a:rPr lang="en-US" sz="2800" dirty="0"/>
              <a:t>Hypothesis: Perhaps, models also show this capability, and a certain part of their performance should consider this effect.</a:t>
            </a:r>
          </a:p>
          <a:p>
            <a:pPr lvl="1"/>
            <a:endParaRPr lang="en-US" sz="2800" dirty="0"/>
          </a:p>
          <a:p>
            <a:pPr lvl="1"/>
            <a:r>
              <a:rPr lang="en-US" sz="2800" dirty="0"/>
              <a:t>Approach: Study how how humans perform on the task.</a:t>
            </a:r>
          </a:p>
        </p:txBody>
      </p:sp>
      <p:sp>
        <p:nvSpPr>
          <p:cNvPr id="2" name="Title 1">
            <a:extLst>
              <a:ext uri="{FF2B5EF4-FFF2-40B4-BE49-F238E27FC236}">
                <a16:creationId xmlns:a16="http://schemas.microsoft.com/office/drawing/2014/main" id="{5C869A11-A1BD-7B69-A086-B25D51A25178}"/>
              </a:ext>
            </a:extLst>
          </p:cNvPr>
          <p:cNvSpPr>
            <a:spLocks noGrp="1"/>
          </p:cNvSpPr>
          <p:nvPr>
            <p:ph type="title"/>
          </p:nvPr>
        </p:nvSpPr>
        <p:spPr/>
        <p:txBody>
          <a:bodyPr/>
          <a:lstStyle/>
          <a:p>
            <a:r>
              <a:rPr lang="en-US" b="1" noProof="1">
                <a:solidFill>
                  <a:srgbClr val="9B3836"/>
                </a:solidFill>
                <a:ea typeface="Verdana" panose="020B0604030504040204" pitchFamily="34" charset="0"/>
                <a:cs typeface="Open Sans" panose="020B0606030504020204" pitchFamily="34" charset="0"/>
              </a:rPr>
              <a:t>Research Questions</a:t>
            </a:r>
            <a:endParaRPr lang="en-US" noProof="1">
              <a:solidFill>
                <a:srgbClr val="9B3836"/>
              </a:solidFill>
              <a:latin typeface="Aptos" panose="020B0004020202020204" pitchFamily="34" charset="0"/>
            </a:endParaRPr>
          </a:p>
        </p:txBody>
      </p:sp>
    </p:spTree>
    <p:extLst>
      <p:ext uri="{BB962C8B-B14F-4D97-AF65-F5344CB8AC3E}">
        <p14:creationId xmlns:p14="http://schemas.microsoft.com/office/powerpoint/2010/main" val="312326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220CA-BEED-AB00-1D80-E25B4B3F8D1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9533DAE-A6DD-0344-9B46-B9F3A170537F}"/>
              </a:ext>
            </a:extLst>
          </p:cNvPr>
          <p:cNvSpPr>
            <a:spLocks noGrp="1"/>
          </p:cNvSpPr>
          <p:nvPr>
            <p:ph type="sldNum" sz="quarter" idx="12"/>
          </p:nvPr>
        </p:nvSpPr>
        <p:spPr/>
        <p:txBody>
          <a:bodyPr/>
          <a:lstStyle/>
          <a:p>
            <a:fld id="{28FA43E8-6E12-5244-BC34-D42229B1484F}" type="slidenum">
              <a:rPr lang="en-US" noProof="1" smtClean="0"/>
              <a:t>5</a:t>
            </a:fld>
            <a:endParaRPr lang="en-US" noProof="1"/>
          </a:p>
        </p:txBody>
      </p:sp>
      <p:sp>
        <p:nvSpPr>
          <p:cNvPr id="5" name="Title 4">
            <a:extLst>
              <a:ext uri="{FF2B5EF4-FFF2-40B4-BE49-F238E27FC236}">
                <a16:creationId xmlns:a16="http://schemas.microsoft.com/office/drawing/2014/main" id="{15919B1C-F686-D942-ED03-A0B16CFAD774}"/>
              </a:ext>
            </a:extLst>
          </p:cNvPr>
          <p:cNvSpPr>
            <a:spLocks noGrp="1"/>
          </p:cNvSpPr>
          <p:nvPr>
            <p:ph type="title"/>
          </p:nvPr>
        </p:nvSpPr>
        <p:spPr/>
        <p:txBody>
          <a:bodyPr/>
          <a:lstStyle/>
          <a:p>
            <a:r>
              <a:rPr lang="en-US" b="1" noProof="1">
                <a:solidFill>
                  <a:srgbClr val="9B3836"/>
                </a:solidFill>
                <a:ea typeface="Verdana" panose="020B0604030504040204" pitchFamily="34" charset="0"/>
                <a:cs typeface="Open Sans" panose="020B0606030504020204" pitchFamily="34" charset="0"/>
              </a:rPr>
              <a:t>Proposed Method: </a:t>
            </a:r>
            <a:r>
              <a:rPr lang="en-US" b="1" noProof="1">
                <a:solidFill>
                  <a:schemeClr val="tx1">
                    <a:lumMod val="75000"/>
                    <a:lumOff val="25000"/>
                  </a:schemeClr>
                </a:solidFill>
                <a:ea typeface="Verdana" panose="020B0604030504040204" pitchFamily="34" charset="0"/>
                <a:cs typeface="Open Sans" panose="020B0606030504020204" pitchFamily="34" charset="0"/>
              </a:rPr>
              <a:t>DE-COP</a:t>
            </a:r>
            <a:endParaRPr lang="en-US" noProof="1">
              <a:solidFill>
                <a:schemeClr val="tx1">
                  <a:lumMod val="75000"/>
                  <a:lumOff val="25000"/>
                </a:schemeClr>
              </a:solidFill>
            </a:endParaRPr>
          </a:p>
        </p:txBody>
      </p:sp>
      <p:sp>
        <p:nvSpPr>
          <p:cNvPr id="271" name="Rectangle: Rounded Corners 28">
            <a:extLst>
              <a:ext uri="{FF2B5EF4-FFF2-40B4-BE49-F238E27FC236}">
                <a16:creationId xmlns:a16="http://schemas.microsoft.com/office/drawing/2014/main" id="{2BCAD96C-0C0D-0EC6-EB97-5DFEE67F4874}"/>
              </a:ext>
            </a:extLst>
          </p:cNvPr>
          <p:cNvSpPr/>
          <p:nvPr/>
        </p:nvSpPr>
        <p:spPr>
          <a:xfrm>
            <a:off x="-1858817" y="4071444"/>
            <a:ext cx="10575635" cy="4642248"/>
          </a:xfrm>
          <a:prstGeom prst="roundRect">
            <a:avLst>
              <a:gd name="adj" fmla="val 0"/>
            </a:avLst>
          </a:prstGeom>
          <a:solidFill>
            <a:sysClr val="window" lastClr="FFFFFF">
              <a:lumMod val="95000"/>
            </a:sysClr>
          </a:solidFill>
          <a:ln w="19050" cap="flat" cmpd="sng" algn="ctr">
            <a:solidFill>
              <a:srgbClr val="156082">
                <a:shade val="15000"/>
              </a:srgbClr>
            </a:solid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72" name="Rectangle: Rounded Corners 30">
            <a:extLst>
              <a:ext uri="{FF2B5EF4-FFF2-40B4-BE49-F238E27FC236}">
                <a16:creationId xmlns:a16="http://schemas.microsoft.com/office/drawing/2014/main" id="{1A2C2418-1A23-0F47-A2C6-ED20D62FF522}"/>
              </a:ext>
            </a:extLst>
          </p:cNvPr>
          <p:cNvSpPr/>
          <p:nvPr/>
        </p:nvSpPr>
        <p:spPr>
          <a:xfrm>
            <a:off x="-1772631" y="4158601"/>
            <a:ext cx="10415558" cy="2667989"/>
          </a:xfrm>
          <a:prstGeom prst="roundRect">
            <a:avLst>
              <a:gd name="adj" fmla="val 2674"/>
            </a:avLst>
          </a:prstGeom>
          <a:solidFill>
            <a:sysClr val="window" lastClr="FFFFFF"/>
          </a:solidFill>
          <a:ln w="12700" cap="flat" cmpd="sng" algn="ctr">
            <a:solidFill>
              <a:srgbClr val="3B3B3B"/>
            </a:solid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74" name="Rectangle: Rounded Corners 31">
            <a:extLst>
              <a:ext uri="{FF2B5EF4-FFF2-40B4-BE49-F238E27FC236}">
                <a16:creationId xmlns:a16="http://schemas.microsoft.com/office/drawing/2014/main" id="{A99E8DFC-DB35-4E7D-E8DC-A1440C5E626D}"/>
              </a:ext>
            </a:extLst>
          </p:cNvPr>
          <p:cNvSpPr/>
          <p:nvPr/>
        </p:nvSpPr>
        <p:spPr>
          <a:xfrm>
            <a:off x="-1772630" y="6967485"/>
            <a:ext cx="10415558" cy="1667671"/>
          </a:xfrm>
          <a:prstGeom prst="roundRect">
            <a:avLst>
              <a:gd name="adj" fmla="val 2674"/>
            </a:avLst>
          </a:prstGeom>
          <a:solidFill>
            <a:sysClr val="window" lastClr="FFFFFF"/>
          </a:solidFill>
          <a:ln w="12700" cap="flat" cmpd="sng" algn="ctr">
            <a:solidFill>
              <a:srgbClr val="3B3B3B"/>
            </a:solidFill>
            <a:prstDash val="solid"/>
            <a:miter lim="800000"/>
          </a:ln>
          <a:effectLst/>
        </p:spPr>
        <p:txBody>
          <a:bodyPr rtlCol="0" anchor="ctr"/>
          <a:lstStyle/>
          <a:p>
            <a:pPr algn="ctr">
              <a:defRPr/>
            </a:pPr>
            <a:endParaRPr lang="en-US" noProof="1">
              <a:solidFill>
                <a:prstClr val="white"/>
              </a:solidFill>
              <a:cs typeface="Arial"/>
              <a:sym typeface="Arial"/>
            </a:endParaRPr>
          </a:p>
        </p:txBody>
      </p:sp>
      <p:grpSp>
        <p:nvGrpSpPr>
          <p:cNvPr id="275" name="Group 274">
            <a:extLst>
              <a:ext uri="{FF2B5EF4-FFF2-40B4-BE49-F238E27FC236}">
                <a16:creationId xmlns:a16="http://schemas.microsoft.com/office/drawing/2014/main" id="{30370920-0630-812F-8C29-7AA22C4B8342}"/>
              </a:ext>
            </a:extLst>
          </p:cNvPr>
          <p:cNvGrpSpPr/>
          <p:nvPr/>
        </p:nvGrpSpPr>
        <p:grpSpPr>
          <a:xfrm>
            <a:off x="-1800444" y="4848611"/>
            <a:ext cx="1561590" cy="1351088"/>
            <a:chOff x="866556" y="1885043"/>
            <a:chExt cx="1561590" cy="1351088"/>
          </a:xfrm>
        </p:grpSpPr>
        <p:pic>
          <p:nvPicPr>
            <p:cNvPr id="276" name="Graphic 275" descr="Books with solid fill">
              <a:extLst>
                <a:ext uri="{FF2B5EF4-FFF2-40B4-BE49-F238E27FC236}">
                  <a16:creationId xmlns:a16="http://schemas.microsoft.com/office/drawing/2014/main" id="{72023CCD-291F-73A8-E1F1-1D6FAEE9D6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9085" y="2123795"/>
              <a:ext cx="914400" cy="914400"/>
            </a:xfrm>
            <a:prstGeom prst="rect">
              <a:avLst/>
            </a:prstGeom>
          </p:spPr>
        </p:pic>
        <p:sp>
          <p:nvSpPr>
            <p:cNvPr id="277" name="TextBox 276">
              <a:extLst>
                <a:ext uri="{FF2B5EF4-FFF2-40B4-BE49-F238E27FC236}">
                  <a16:creationId xmlns:a16="http://schemas.microsoft.com/office/drawing/2014/main" id="{EC471B04-01B1-41FF-48DF-D4424B438600}"/>
                </a:ext>
              </a:extLst>
            </p:cNvPr>
            <p:cNvSpPr txBox="1"/>
            <p:nvPr/>
          </p:nvSpPr>
          <p:spPr>
            <a:xfrm>
              <a:off x="924883" y="2897577"/>
              <a:ext cx="1307346" cy="338554"/>
            </a:xfrm>
            <a:prstGeom prst="rect">
              <a:avLst/>
            </a:prstGeom>
            <a:noFill/>
          </p:spPr>
          <p:txBody>
            <a:bodyPr wrap="none" rtlCol="0">
              <a:spAutoFit/>
            </a:bodyPr>
            <a:lstStyle/>
            <a:p>
              <a:pPr algn="ctr">
                <a:defRPr/>
              </a:pPr>
              <a:r>
                <a:rPr lang="en-US" sz="1600" noProof="1">
                  <a:solidFill>
                    <a:schemeClr val="bg1">
                      <a:lumMod val="95000"/>
                    </a:schemeClr>
                  </a:solidFill>
                  <a:latin typeface="Calibri" panose="020F0502020204030204" pitchFamily="34" charset="0"/>
                  <a:cs typeface="Calibri" panose="020F0502020204030204" pitchFamily="34" charset="0"/>
                  <a:sym typeface="Arial"/>
                </a:rPr>
                <a:t>Recent Books</a:t>
              </a:r>
            </a:p>
          </p:txBody>
        </p:sp>
        <p:sp>
          <p:nvSpPr>
            <p:cNvPr id="278" name="TextBox 277">
              <a:extLst>
                <a:ext uri="{FF2B5EF4-FFF2-40B4-BE49-F238E27FC236}">
                  <a16:creationId xmlns:a16="http://schemas.microsoft.com/office/drawing/2014/main" id="{DFD4D4F4-7C81-BE8F-6966-6370D701B952}"/>
                </a:ext>
              </a:extLst>
            </p:cNvPr>
            <p:cNvSpPr txBox="1"/>
            <p:nvPr/>
          </p:nvSpPr>
          <p:spPr>
            <a:xfrm>
              <a:off x="866556" y="1885043"/>
              <a:ext cx="1561590" cy="338554"/>
            </a:xfrm>
            <a:prstGeom prst="rect">
              <a:avLst/>
            </a:prstGeom>
            <a:noFill/>
          </p:spPr>
          <p:txBody>
            <a:bodyPr wrap="square" rtlCol="0">
              <a:spAutoFit/>
            </a:bodyPr>
            <a:lstStyle/>
            <a:p>
              <a:pPr>
                <a:defRPr/>
              </a:pPr>
              <a:r>
                <a:rPr lang="en-US" sz="1600" b="1" noProof="1">
                  <a:solidFill>
                    <a:schemeClr val="bg1">
                      <a:lumMod val="95000"/>
                    </a:schemeClr>
                  </a:solidFill>
                  <a:latin typeface="Calibri" panose="020F0502020204030204" pitchFamily="34" charset="0"/>
                  <a:cs typeface="Calibri" panose="020F0502020204030204" pitchFamily="34" charset="0"/>
                  <a:sym typeface="Arial"/>
                </a:rPr>
                <a:t>Extract </a:t>
              </a:r>
              <a:r>
                <a:rPr lang="en-US" sz="1600" noProof="1">
                  <a:solidFill>
                    <a:schemeClr val="bg1">
                      <a:lumMod val="95000"/>
                    </a:schemeClr>
                  </a:solidFill>
                  <a:latin typeface="Calibri" panose="020F0502020204030204" pitchFamily="34" charset="0"/>
                  <a:cs typeface="Calibri" panose="020F0502020204030204" pitchFamily="34" charset="0"/>
                  <a:sym typeface="Arial"/>
                </a:rPr>
                <a:t>Passages</a:t>
              </a:r>
            </a:p>
          </p:txBody>
        </p:sp>
      </p:grpSp>
      <p:grpSp>
        <p:nvGrpSpPr>
          <p:cNvPr id="297" name="Group 296">
            <a:extLst>
              <a:ext uri="{FF2B5EF4-FFF2-40B4-BE49-F238E27FC236}">
                <a16:creationId xmlns:a16="http://schemas.microsoft.com/office/drawing/2014/main" id="{FDE80398-4911-1BCF-EE24-68366A4A6636}"/>
              </a:ext>
            </a:extLst>
          </p:cNvPr>
          <p:cNvGrpSpPr/>
          <p:nvPr/>
        </p:nvGrpSpPr>
        <p:grpSpPr>
          <a:xfrm>
            <a:off x="-588049" y="4172693"/>
            <a:ext cx="3890823" cy="2468085"/>
            <a:chOff x="2078951" y="1209124"/>
            <a:chExt cx="3890823" cy="2468085"/>
          </a:xfrm>
        </p:grpSpPr>
        <p:cxnSp>
          <p:nvCxnSpPr>
            <p:cNvPr id="298" name="Straight Arrow Connector 297">
              <a:extLst>
                <a:ext uri="{FF2B5EF4-FFF2-40B4-BE49-F238E27FC236}">
                  <a16:creationId xmlns:a16="http://schemas.microsoft.com/office/drawing/2014/main" id="{06746298-BF36-CD83-D799-91F637568C8B}"/>
                </a:ext>
              </a:extLst>
            </p:cNvPr>
            <p:cNvCxnSpPr>
              <a:cxnSpLocks/>
            </p:cNvCxnSpPr>
            <p:nvPr/>
          </p:nvCxnSpPr>
          <p:spPr>
            <a:xfrm>
              <a:off x="2078951" y="2572636"/>
              <a:ext cx="391712" cy="0"/>
            </a:xfrm>
            <a:prstGeom prst="straightConnector1">
              <a:avLst/>
            </a:prstGeom>
            <a:noFill/>
            <a:ln w="28575" cap="flat" cmpd="sng" algn="ctr">
              <a:solidFill>
                <a:schemeClr val="bg1">
                  <a:lumMod val="95000"/>
                </a:schemeClr>
              </a:solidFill>
              <a:prstDash val="solid"/>
              <a:miter lim="800000"/>
              <a:tailEnd type="triangle"/>
            </a:ln>
            <a:effectLst/>
          </p:spPr>
        </p:cxnSp>
        <p:grpSp>
          <p:nvGrpSpPr>
            <p:cNvPr id="299" name="Group 298">
              <a:extLst>
                <a:ext uri="{FF2B5EF4-FFF2-40B4-BE49-F238E27FC236}">
                  <a16:creationId xmlns:a16="http://schemas.microsoft.com/office/drawing/2014/main" id="{6FC6760B-0B52-6C56-D53E-C6B6713BE6C8}"/>
                </a:ext>
              </a:extLst>
            </p:cNvPr>
            <p:cNvGrpSpPr/>
            <p:nvPr/>
          </p:nvGrpSpPr>
          <p:grpSpPr>
            <a:xfrm>
              <a:off x="2501949" y="2628187"/>
              <a:ext cx="859444" cy="859444"/>
              <a:chOff x="3548623" y="1493520"/>
              <a:chExt cx="859444" cy="859444"/>
            </a:xfrm>
          </p:grpSpPr>
          <p:grpSp>
            <p:nvGrpSpPr>
              <p:cNvPr id="325" name="Group 324">
                <a:extLst>
                  <a:ext uri="{FF2B5EF4-FFF2-40B4-BE49-F238E27FC236}">
                    <a16:creationId xmlns:a16="http://schemas.microsoft.com/office/drawing/2014/main" id="{F703FFD7-5891-4A0E-9BD5-8013620AAE15}"/>
                  </a:ext>
                </a:extLst>
              </p:cNvPr>
              <p:cNvGrpSpPr/>
              <p:nvPr/>
            </p:nvGrpSpPr>
            <p:grpSpPr>
              <a:xfrm>
                <a:off x="3716020" y="1579182"/>
                <a:ext cx="505460" cy="668718"/>
                <a:chOff x="3716020" y="1579182"/>
                <a:chExt cx="505460" cy="668718"/>
              </a:xfrm>
            </p:grpSpPr>
            <p:sp>
              <p:nvSpPr>
                <p:cNvPr id="327" name="Rectangle 326">
                  <a:extLst>
                    <a:ext uri="{FF2B5EF4-FFF2-40B4-BE49-F238E27FC236}">
                      <a16:creationId xmlns:a16="http://schemas.microsoft.com/office/drawing/2014/main" id="{CA34A7B0-15D6-24CF-C03D-2CE92F3467FC}"/>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28" name="Rectangle 327">
                  <a:extLst>
                    <a:ext uri="{FF2B5EF4-FFF2-40B4-BE49-F238E27FC236}">
                      <a16:creationId xmlns:a16="http://schemas.microsoft.com/office/drawing/2014/main" id="{33553BDA-ACA6-4509-FFC9-1B35B8794D1A}"/>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29" name="Rectangle 328">
                  <a:extLst>
                    <a:ext uri="{FF2B5EF4-FFF2-40B4-BE49-F238E27FC236}">
                      <a16:creationId xmlns:a16="http://schemas.microsoft.com/office/drawing/2014/main" id="{86FCFAB3-E68C-65A4-9067-B9CC06BA8750}"/>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326" name="Graphic 325" descr="Document with solid fill">
                <a:extLst>
                  <a:ext uri="{FF2B5EF4-FFF2-40B4-BE49-F238E27FC236}">
                    <a16:creationId xmlns:a16="http://schemas.microsoft.com/office/drawing/2014/main" id="{58A29DB7-77D9-0A2B-12A9-F2EF93F00A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48623" y="1493520"/>
                <a:ext cx="859444" cy="859444"/>
              </a:xfrm>
              <a:prstGeom prst="rect">
                <a:avLst/>
              </a:prstGeom>
            </p:spPr>
          </p:pic>
        </p:grpSp>
        <p:grpSp>
          <p:nvGrpSpPr>
            <p:cNvPr id="300" name="Group 299">
              <a:extLst>
                <a:ext uri="{FF2B5EF4-FFF2-40B4-BE49-F238E27FC236}">
                  <a16:creationId xmlns:a16="http://schemas.microsoft.com/office/drawing/2014/main" id="{64605C2B-F508-2A96-CA3F-54D2FEA6323B}"/>
                </a:ext>
              </a:extLst>
            </p:cNvPr>
            <p:cNvGrpSpPr/>
            <p:nvPr/>
          </p:nvGrpSpPr>
          <p:grpSpPr>
            <a:xfrm>
              <a:off x="2626626" y="2564225"/>
              <a:ext cx="859444" cy="859444"/>
              <a:chOff x="3548623" y="1493520"/>
              <a:chExt cx="859444" cy="859444"/>
            </a:xfrm>
          </p:grpSpPr>
          <p:grpSp>
            <p:nvGrpSpPr>
              <p:cNvPr id="320" name="Group 319">
                <a:extLst>
                  <a:ext uri="{FF2B5EF4-FFF2-40B4-BE49-F238E27FC236}">
                    <a16:creationId xmlns:a16="http://schemas.microsoft.com/office/drawing/2014/main" id="{AAB84074-318C-3639-5838-C516E6C6AEC8}"/>
                  </a:ext>
                </a:extLst>
              </p:cNvPr>
              <p:cNvGrpSpPr/>
              <p:nvPr/>
            </p:nvGrpSpPr>
            <p:grpSpPr>
              <a:xfrm>
                <a:off x="3716020" y="1579182"/>
                <a:ext cx="505460" cy="668718"/>
                <a:chOff x="3716020" y="1579182"/>
                <a:chExt cx="505460" cy="668718"/>
              </a:xfrm>
            </p:grpSpPr>
            <p:sp>
              <p:nvSpPr>
                <p:cNvPr id="322" name="Rectangle 321">
                  <a:extLst>
                    <a:ext uri="{FF2B5EF4-FFF2-40B4-BE49-F238E27FC236}">
                      <a16:creationId xmlns:a16="http://schemas.microsoft.com/office/drawing/2014/main" id="{50959F2C-7F12-9699-5E4A-0D36065422C0}"/>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23" name="Rectangle 322">
                  <a:extLst>
                    <a:ext uri="{FF2B5EF4-FFF2-40B4-BE49-F238E27FC236}">
                      <a16:creationId xmlns:a16="http://schemas.microsoft.com/office/drawing/2014/main" id="{FE8B759F-417B-2A39-539B-402A2BACBEDD}"/>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24" name="Rectangle 323">
                  <a:extLst>
                    <a:ext uri="{FF2B5EF4-FFF2-40B4-BE49-F238E27FC236}">
                      <a16:creationId xmlns:a16="http://schemas.microsoft.com/office/drawing/2014/main" id="{0B8482DF-5EF2-0907-B068-C0E3E6611667}"/>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321" name="Graphic 320" descr="Document with solid fill">
                <a:extLst>
                  <a:ext uri="{FF2B5EF4-FFF2-40B4-BE49-F238E27FC236}">
                    <a16:creationId xmlns:a16="http://schemas.microsoft.com/office/drawing/2014/main" id="{2A06B4A9-4A5A-4DC5-721A-1DF683EF5B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48623" y="1493520"/>
                <a:ext cx="859444" cy="859444"/>
              </a:xfrm>
              <a:prstGeom prst="rect">
                <a:avLst/>
              </a:prstGeom>
            </p:spPr>
          </p:pic>
        </p:grpSp>
        <p:grpSp>
          <p:nvGrpSpPr>
            <p:cNvPr id="301" name="Group 300">
              <a:extLst>
                <a:ext uri="{FF2B5EF4-FFF2-40B4-BE49-F238E27FC236}">
                  <a16:creationId xmlns:a16="http://schemas.microsoft.com/office/drawing/2014/main" id="{74D39F9E-F4F2-201B-B28C-1BD11B3779EF}"/>
                </a:ext>
              </a:extLst>
            </p:cNvPr>
            <p:cNvGrpSpPr/>
            <p:nvPr/>
          </p:nvGrpSpPr>
          <p:grpSpPr>
            <a:xfrm>
              <a:off x="2754679" y="2500263"/>
              <a:ext cx="859444" cy="859444"/>
              <a:chOff x="3548623" y="1493520"/>
              <a:chExt cx="859444" cy="859444"/>
            </a:xfrm>
          </p:grpSpPr>
          <p:grpSp>
            <p:nvGrpSpPr>
              <p:cNvPr id="315" name="Group 314">
                <a:extLst>
                  <a:ext uri="{FF2B5EF4-FFF2-40B4-BE49-F238E27FC236}">
                    <a16:creationId xmlns:a16="http://schemas.microsoft.com/office/drawing/2014/main" id="{D7CE860E-F16A-3E26-C2CE-A4FBE4F05BED}"/>
                  </a:ext>
                </a:extLst>
              </p:cNvPr>
              <p:cNvGrpSpPr/>
              <p:nvPr/>
            </p:nvGrpSpPr>
            <p:grpSpPr>
              <a:xfrm>
                <a:off x="3716020" y="1579182"/>
                <a:ext cx="505460" cy="668718"/>
                <a:chOff x="3716020" y="1579182"/>
                <a:chExt cx="505460" cy="668718"/>
              </a:xfrm>
            </p:grpSpPr>
            <p:sp>
              <p:nvSpPr>
                <p:cNvPr id="317" name="Rectangle 316">
                  <a:extLst>
                    <a:ext uri="{FF2B5EF4-FFF2-40B4-BE49-F238E27FC236}">
                      <a16:creationId xmlns:a16="http://schemas.microsoft.com/office/drawing/2014/main" id="{5B34E59C-8497-7E0A-231F-477274EE1D06}"/>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18" name="Rectangle 317">
                  <a:extLst>
                    <a:ext uri="{FF2B5EF4-FFF2-40B4-BE49-F238E27FC236}">
                      <a16:creationId xmlns:a16="http://schemas.microsoft.com/office/drawing/2014/main" id="{395D38F9-E4AF-AD06-E094-62F2A6733EFA}"/>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19" name="Rectangle 318">
                  <a:extLst>
                    <a:ext uri="{FF2B5EF4-FFF2-40B4-BE49-F238E27FC236}">
                      <a16:creationId xmlns:a16="http://schemas.microsoft.com/office/drawing/2014/main" id="{578139F5-F1B9-57D8-2122-435DDB6AFFA3}"/>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316" name="Graphic 315" descr="Document with solid fill">
                <a:extLst>
                  <a:ext uri="{FF2B5EF4-FFF2-40B4-BE49-F238E27FC236}">
                    <a16:creationId xmlns:a16="http://schemas.microsoft.com/office/drawing/2014/main" id="{05A39CB1-BEDD-F9B4-CB42-97E7576D4AE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48623" y="1493520"/>
                <a:ext cx="859444" cy="859444"/>
              </a:xfrm>
              <a:prstGeom prst="rect">
                <a:avLst/>
              </a:prstGeom>
            </p:spPr>
          </p:pic>
        </p:grpSp>
        <p:grpSp>
          <p:nvGrpSpPr>
            <p:cNvPr id="302" name="Group 301">
              <a:extLst>
                <a:ext uri="{FF2B5EF4-FFF2-40B4-BE49-F238E27FC236}">
                  <a16:creationId xmlns:a16="http://schemas.microsoft.com/office/drawing/2014/main" id="{08B4BEE0-FB0F-966A-7C52-89841191B2F3}"/>
                </a:ext>
              </a:extLst>
            </p:cNvPr>
            <p:cNvGrpSpPr/>
            <p:nvPr/>
          </p:nvGrpSpPr>
          <p:grpSpPr>
            <a:xfrm>
              <a:off x="2814182" y="1696535"/>
              <a:ext cx="505460" cy="672263"/>
              <a:chOff x="3716020" y="1579182"/>
              <a:chExt cx="505460" cy="668718"/>
            </a:xfrm>
          </p:grpSpPr>
          <p:sp>
            <p:nvSpPr>
              <p:cNvPr id="312" name="Rectangle 311">
                <a:extLst>
                  <a:ext uri="{FF2B5EF4-FFF2-40B4-BE49-F238E27FC236}">
                    <a16:creationId xmlns:a16="http://schemas.microsoft.com/office/drawing/2014/main" id="{96289CC4-F691-3C58-5A36-7BA3459E3EA0}"/>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13" name="Rectangle 312">
                <a:extLst>
                  <a:ext uri="{FF2B5EF4-FFF2-40B4-BE49-F238E27FC236}">
                    <a16:creationId xmlns:a16="http://schemas.microsoft.com/office/drawing/2014/main" id="{A5215002-425B-0381-CD52-CBE1B65D9E92}"/>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14" name="Rectangle 313">
                <a:extLst>
                  <a:ext uri="{FF2B5EF4-FFF2-40B4-BE49-F238E27FC236}">
                    <a16:creationId xmlns:a16="http://schemas.microsoft.com/office/drawing/2014/main" id="{ED3573B1-5B9B-3C41-2EE8-F8B4AF2ABC79}"/>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303" name="Graphic 302" descr="Document with solid fill">
              <a:extLst>
                <a:ext uri="{FF2B5EF4-FFF2-40B4-BE49-F238E27FC236}">
                  <a16:creationId xmlns:a16="http://schemas.microsoft.com/office/drawing/2014/main" id="{2150F55B-1EB8-FC3F-A404-E49D0C6EFDE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46785" y="1610419"/>
              <a:ext cx="859444" cy="864000"/>
            </a:xfrm>
            <a:prstGeom prst="rect">
              <a:avLst/>
            </a:prstGeom>
          </p:spPr>
        </p:pic>
        <p:sp>
          <p:nvSpPr>
            <p:cNvPr id="304" name="Rectangle: Rounded Corners 1023">
              <a:extLst>
                <a:ext uri="{FF2B5EF4-FFF2-40B4-BE49-F238E27FC236}">
                  <a16:creationId xmlns:a16="http://schemas.microsoft.com/office/drawing/2014/main" id="{F4FA6C01-4719-699C-E3F9-9F2E7C547AF1}"/>
                </a:ext>
              </a:extLst>
            </p:cNvPr>
            <p:cNvSpPr/>
            <p:nvPr/>
          </p:nvSpPr>
          <p:spPr>
            <a:xfrm>
              <a:off x="2520468" y="1594931"/>
              <a:ext cx="3355299" cy="2064668"/>
            </a:xfrm>
            <a:prstGeom prst="roundRect">
              <a:avLst/>
            </a:prstGeom>
            <a:noFill/>
            <a:ln w="38100" cap="flat" cmpd="sng" algn="ctr">
              <a:solidFill>
                <a:sysClr val="windowText" lastClr="000000">
                  <a:lumMod val="50000"/>
                  <a:lumOff val="50000"/>
                </a:sysClr>
              </a:solidFill>
              <a:prstDash val="sysDash"/>
              <a:miter lim="800000"/>
            </a:ln>
            <a:effectLst/>
          </p:spPr>
          <p:txBody>
            <a:bodyPr rtlCol="0" anchor="ctr"/>
            <a:lstStyle/>
            <a:p>
              <a:pPr algn="ctr">
                <a:defRPr/>
              </a:pPr>
              <a:endParaRPr lang="en-US" noProof="1">
                <a:solidFill>
                  <a:prstClr val="white"/>
                </a:solidFill>
                <a:cs typeface="Arial"/>
                <a:sym typeface="Arial"/>
              </a:endParaRPr>
            </a:p>
          </p:txBody>
        </p:sp>
        <p:sp>
          <p:nvSpPr>
            <p:cNvPr id="305" name="TextBox 304">
              <a:extLst>
                <a:ext uri="{FF2B5EF4-FFF2-40B4-BE49-F238E27FC236}">
                  <a16:creationId xmlns:a16="http://schemas.microsoft.com/office/drawing/2014/main" id="{F85FFF13-F22F-D4DA-9053-7D58DF0EC906}"/>
                </a:ext>
              </a:extLst>
            </p:cNvPr>
            <p:cNvSpPr txBox="1"/>
            <p:nvPr/>
          </p:nvSpPr>
          <p:spPr>
            <a:xfrm>
              <a:off x="2434508" y="1209124"/>
              <a:ext cx="3194715" cy="338554"/>
            </a:xfrm>
            <a:prstGeom prst="rect">
              <a:avLst/>
            </a:prstGeom>
            <a:noFill/>
          </p:spPr>
          <p:txBody>
            <a:bodyPr wrap="square" rtlCol="0">
              <a:spAutoFit/>
            </a:bodyPr>
            <a:lstStyle/>
            <a:p>
              <a:pPr>
                <a:defRPr/>
              </a:pPr>
              <a:r>
                <a:rPr lang="en-US" sz="1600" b="1" noProof="1">
                  <a:solidFill>
                    <a:prstClr val="black"/>
                  </a:solidFill>
                  <a:latin typeface="Calibri" panose="020F0502020204030204" pitchFamily="34" charset="0"/>
                  <a:cs typeface="Calibri" panose="020F0502020204030204" pitchFamily="34" charset="0"/>
                  <a:sym typeface="Arial"/>
                </a:rPr>
                <a:t>Paraphrase </a:t>
              </a:r>
              <a:r>
                <a:rPr lang="en-US" sz="1600" noProof="1">
                  <a:solidFill>
                    <a:prstClr val="black"/>
                  </a:solidFill>
                  <a:latin typeface="Calibri" panose="020F0502020204030204" pitchFamily="34" charset="0"/>
                  <a:cs typeface="Calibri" panose="020F0502020204030204" pitchFamily="34" charset="0"/>
                  <a:sym typeface="Arial"/>
                </a:rPr>
                <a:t>Generation with</a:t>
              </a:r>
              <a:r>
                <a:rPr lang="en-US" sz="1600" b="1" noProof="1">
                  <a:solidFill>
                    <a:prstClr val="black"/>
                  </a:solidFill>
                  <a:latin typeface="Calibri" panose="020F0502020204030204" pitchFamily="34" charset="0"/>
                  <a:cs typeface="Calibri" panose="020F0502020204030204" pitchFamily="34" charset="0"/>
                  <a:sym typeface="Arial"/>
                </a:rPr>
                <a:t> </a:t>
              </a:r>
              <a:r>
                <a:rPr lang="en-US" sz="1600" noProof="1">
                  <a:solidFill>
                    <a:prstClr val="black"/>
                  </a:solidFill>
                  <a:latin typeface="Calibri" panose="020F0502020204030204" pitchFamily="34" charset="0"/>
                  <a:cs typeface="Calibri" panose="020F0502020204030204" pitchFamily="34" charset="0"/>
                  <a:sym typeface="Arial"/>
                </a:rPr>
                <a:t>Claude</a:t>
              </a:r>
            </a:p>
          </p:txBody>
        </p:sp>
        <p:sp>
          <p:nvSpPr>
            <p:cNvPr id="306" name="Rectangle: Rounded Corners 23">
              <a:extLst>
                <a:ext uri="{FF2B5EF4-FFF2-40B4-BE49-F238E27FC236}">
                  <a16:creationId xmlns:a16="http://schemas.microsoft.com/office/drawing/2014/main" id="{339E7FF7-E2AE-AF96-536D-7B70EE2ADDF4}"/>
                </a:ext>
              </a:extLst>
            </p:cNvPr>
            <p:cNvSpPr/>
            <p:nvPr/>
          </p:nvSpPr>
          <p:spPr>
            <a:xfrm>
              <a:off x="5482011" y="1470937"/>
              <a:ext cx="487763" cy="487763"/>
            </a:xfrm>
            <a:prstGeom prst="roundRect">
              <a:avLst/>
            </a:prstGeom>
            <a:solidFill>
              <a:srgbClr val="D4A27F"/>
            </a:solidFill>
            <a:ln w="19050" cap="flat" cmpd="sng" algn="ctr">
              <a:solidFill>
                <a:srgbClr val="E8E8E8">
                  <a:lumMod val="10000"/>
                </a:srgbClr>
              </a:solidFill>
              <a:prstDash val="solid"/>
              <a:miter lim="800000"/>
            </a:ln>
            <a:effectLst/>
          </p:spPr>
          <p:txBody>
            <a:bodyPr rtlCol="0" anchor="ctr"/>
            <a:lstStyle/>
            <a:p>
              <a:pPr algn="ctr">
                <a:defRPr/>
              </a:pPr>
              <a:endParaRPr lang="en-US" noProof="1">
                <a:solidFill>
                  <a:prstClr val="white"/>
                </a:solidFill>
                <a:cs typeface="Arial"/>
                <a:sym typeface="Arial"/>
              </a:endParaRPr>
            </a:p>
          </p:txBody>
        </p:sp>
        <p:grpSp>
          <p:nvGrpSpPr>
            <p:cNvPr id="307" name="Group 306">
              <a:extLst>
                <a:ext uri="{FF2B5EF4-FFF2-40B4-BE49-F238E27FC236}">
                  <a16:creationId xmlns:a16="http://schemas.microsoft.com/office/drawing/2014/main" id="{3D040EE8-EE00-45C7-1BF2-01E9B1B7299E}"/>
                </a:ext>
              </a:extLst>
            </p:cNvPr>
            <p:cNvGrpSpPr/>
            <p:nvPr/>
          </p:nvGrpSpPr>
          <p:grpSpPr>
            <a:xfrm>
              <a:off x="5490726" y="1541710"/>
              <a:ext cx="470335" cy="346217"/>
              <a:chOff x="3454400" y="4542761"/>
              <a:chExt cx="1488067" cy="1095376"/>
            </a:xfrm>
          </p:grpSpPr>
          <p:pic>
            <p:nvPicPr>
              <p:cNvPr id="310" name="Graphic 309">
                <a:extLst>
                  <a:ext uri="{FF2B5EF4-FFF2-40B4-BE49-F238E27FC236}">
                    <a16:creationId xmlns:a16="http://schemas.microsoft.com/office/drawing/2014/main" id="{E69FD0B5-9D7B-33A2-E307-A7D38AD97C80}"/>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82481" r="10512"/>
              <a:stretch/>
            </p:blipFill>
            <p:spPr>
              <a:xfrm>
                <a:off x="4258976" y="4542761"/>
                <a:ext cx="683491" cy="1095375"/>
              </a:xfrm>
              <a:prstGeom prst="rect">
                <a:avLst/>
              </a:prstGeom>
            </p:spPr>
          </p:pic>
          <p:pic>
            <p:nvPicPr>
              <p:cNvPr id="311" name="Graphic 310">
                <a:extLst>
                  <a:ext uri="{FF2B5EF4-FFF2-40B4-BE49-F238E27FC236}">
                    <a16:creationId xmlns:a16="http://schemas.microsoft.com/office/drawing/2014/main" id="{BD6779C5-3891-EDF6-BA0A-CFE986587FCC}"/>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r="88742"/>
              <a:stretch/>
            </p:blipFill>
            <p:spPr>
              <a:xfrm>
                <a:off x="3454400" y="4542762"/>
                <a:ext cx="1098045" cy="1095375"/>
              </a:xfrm>
              <a:prstGeom prst="rect">
                <a:avLst/>
              </a:prstGeom>
            </p:spPr>
          </p:pic>
        </p:grpSp>
        <p:sp>
          <p:nvSpPr>
            <p:cNvPr id="308" name="TextBox 307">
              <a:extLst>
                <a:ext uri="{FF2B5EF4-FFF2-40B4-BE49-F238E27FC236}">
                  <a16:creationId xmlns:a16="http://schemas.microsoft.com/office/drawing/2014/main" id="{76F2155E-810E-745F-9845-023F7D489825}"/>
                </a:ext>
              </a:extLst>
            </p:cNvPr>
            <p:cNvSpPr txBox="1"/>
            <p:nvPr/>
          </p:nvSpPr>
          <p:spPr>
            <a:xfrm>
              <a:off x="3475783" y="1698135"/>
              <a:ext cx="2337267" cy="692497"/>
            </a:xfrm>
            <a:prstGeom prst="rect">
              <a:avLst/>
            </a:prstGeom>
            <a:noFill/>
          </p:spPr>
          <p:txBody>
            <a:bodyPr wrap="square" rtlCol="0">
              <a:spAutoFit/>
            </a:bodyPr>
            <a:lstStyle/>
            <a:p>
              <a:pPr algn="just">
                <a:defRPr/>
              </a:pPr>
              <a:r>
                <a:rPr lang="en-US" sz="1300" b="1" noProof="1">
                  <a:solidFill>
                    <a:prstClr val="black"/>
                  </a:solidFill>
                  <a:cs typeface="Arial"/>
                  <a:sym typeface="Arial"/>
                </a:rPr>
                <a:t>Original Passage</a:t>
              </a:r>
            </a:p>
            <a:p>
              <a:pPr algn="just">
                <a:defRPr/>
              </a:pPr>
              <a:r>
                <a:rPr lang="en-US" sz="1300" noProof="1">
                  <a:solidFill>
                    <a:prstClr val="black"/>
                  </a:solidFill>
                  <a:cs typeface="Arial"/>
                  <a:sym typeface="Arial"/>
                </a:rPr>
                <a:t>Bilbo was very rich and very peculiar and &lt;…&gt;</a:t>
              </a:r>
            </a:p>
          </p:txBody>
        </p:sp>
        <p:sp>
          <p:nvSpPr>
            <p:cNvPr id="309" name="TextBox 308">
              <a:extLst>
                <a:ext uri="{FF2B5EF4-FFF2-40B4-BE49-F238E27FC236}">
                  <a16:creationId xmlns:a16="http://schemas.microsoft.com/office/drawing/2014/main" id="{D489A048-E15F-1CB1-FFB9-C713CE3616C3}"/>
                </a:ext>
              </a:extLst>
            </p:cNvPr>
            <p:cNvSpPr txBox="1"/>
            <p:nvPr/>
          </p:nvSpPr>
          <p:spPr>
            <a:xfrm>
              <a:off x="3475782" y="2384547"/>
              <a:ext cx="2337267" cy="1292662"/>
            </a:xfrm>
            <a:prstGeom prst="rect">
              <a:avLst/>
            </a:prstGeom>
            <a:noFill/>
          </p:spPr>
          <p:txBody>
            <a:bodyPr wrap="square" rtlCol="0">
              <a:spAutoFit/>
            </a:bodyPr>
            <a:lstStyle/>
            <a:p>
              <a:pPr algn="just">
                <a:defRPr/>
              </a:pPr>
              <a:r>
                <a:rPr lang="en-US" sz="1300" b="1" noProof="1">
                  <a:solidFill>
                    <a:prstClr val="black"/>
                  </a:solidFill>
                  <a:cs typeface="Arial"/>
                  <a:sym typeface="Arial"/>
                </a:rPr>
                <a:t>P1. </a:t>
              </a:r>
              <a:r>
                <a:rPr lang="en-US" sz="1300" noProof="1">
                  <a:solidFill>
                    <a:prstClr val="black"/>
                  </a:solidFill>
                  <a:cs typeface="Arial"/>
                  <a:sym typeface="Arial"/>
                </a:rPr>
                <a:t>Bilbo was extraordinarily wealthy and odd &lt;…&gt;</a:t>
              </a:r>
            </a:p>
            <a:p>
              <a:pPr algn="just">
                <a:defRPr/>
              </a:pPr>
              <a:r>
                <a:rPr lang="en-US" sz="1300" b="1" noProof="1">
                  <a:solidFill>
                    <a:prstClr val="black"/>
                  </a:solidFill>
                  <a:cs typeface="Arial"/>
                  <a:sym typeface="Arial"/>
                </a:rPr>
                <a:t>P2. </a:t>
              </a:r>
              <a:r>
                <a:rPr lang="en-US" sz="1300" noProof="1">
                  <a:solidFill>
                    <a:prstClr val="black"/>
                  </a:solidFill>
                  <a:cs typeface="Arial"/>
                  <a:sym typeface="Arial"/>
                </a:rPr>
                <a:t>Bilbo was extraordinarily affluent and peculiar &lt;…&gt;</a:t>
              </a:r>
            </a:p>
            <a:p>
              <a:pPr algn="just">
                <a:defRPr/>
              </a:pPr>
              <a:r>
                <a:rPr lang="en-US" sz="1300" b="1" noProof="1">
                  <a:solidFill>
                    <a:prstClr val="black"/>
                  </a:solidFill>
                  <a:cs typeface="Arial"/>
                  <a:sym typeface="Arial"/>
                </a:rPr>
                <a:t>P3. </a:t>
              </a:r>
              <a:r>
                <a:rPr lang="en-US" sz="1300" noProof="1">
                  <a:solidFill>
                    <a:prstClr val="black"/>
                  </a:solidFill>
                  <a:cs typeface="Arial"/>
                  <a:sym typeface="Arial"/>
                </a:rPr>
                <a:t>Bilbo was extraordinarily wealthy and eccentric &lt;…&gt;</a:t>
              </a:r>
            </a:p>
          </p:txBody>
        </p:sp>
      </p:grpSp>
      <p:grpSp>
        <p:nvGrpSpPr>
          <p:cNvPr id="330" name="Group 329">
            <a:extLst>
              <a:ext uri="{FF2B5EF4-FFF2-40B4-BE49-F238E27FC236}">
                <a16:creationId xmlns:a16="http://schemas.microsoft.com/office/drawing/2014/main" id="{BF79581F-962F-ECAB-FF03-D23431EA313A}"/>
              </a:ext>
            </a:extLst>
          </p:cNvPr>
          <p:cNvGrpSpPr/>
          <p:nvPr/>
        </p:nvGrpSpPr>
        <p:grpSpPr>
          <a:xfrm>
            <a:off x="3255096" y="4172693"/>
            <a:ext cx="5399574" cy="2450475"/>
            <a:chOff x="5922096" y="1209124"/>
            <a:chExt cx="5399574" cy="2450475"/>
          </a:xfrm>
        </p:grpSpPr>
        <p:cxnSp>
          <p:nvCxnSpPr>
            <p:cNvPr id="331" name="Straight Arrow Connector 330">
              <a:extLst>
                <a:ext uri="{FF2B5EF4-FFF2-40B4-BE49-F238E27FC236}">
                  <a16:creationId xmlns:a16="http://schemas.microsoft.com/office/drawing/2014/main" id="{42670D01-0A0A-81CB-AD2C-2E506CA6B489}"/>
                </a:ext>
              </a:extLst>
            </p:cNvPr>
            <p:cNvCxnSpPr>
              <a:cxnSpLocks/>
            </p:cNvCxnSpPr>
            <p:nvPr/>
          </p:nvCxnSpPr>
          <p:spPr>
            <a:xfrm>
              <a:off x="5922096" y="2572636"/>
              <a:ext cx="294300" cy="0"/>
            </a:xfrm>
            <a:prstGeom prst="straightConnector1">
              <a:avLst/>
            </a:prstGeom>
            <a:noFill/>
            <a:ln w="28575" cap="flat" cmpd="sng" algn="ctr">
              <a:solidFill>
                <a:srgbClr val="E8E8E8">
                  <a:lumMod val="10000"/>
                </a:srgbClr>
              </a:solidFill>
              <a:prstDash val="solid"/>
              <a:miter lim="800000"/>
              <a:tailEnd type="triangle"/>
            </a:ln>
            <a:effectLst/>
          </p:spPr>
        </p:cxnSp>
        <p:grpSp>
          <p:nvGrpSpPr>
            <p:cNvPr id="332" name="Group 331">
              <a:extLst>
                <a:ext uri="{FF2B5EF4-FFF2-40B4-BE49-F238E27FC236}">
                  <a16:creationId xmlns:a16="http://schemas.microsoft.com/office/drawing/2014/main" id="{2FA6A5E9-B02D-E854-522A-AD61045EA8B7}"/>
                </a:ext>
              </a:extLst>
            </p:cNvPr>
            <p:cNvGrpSpPr/>
            <p:nvPr/>
          </p:nvGrpSpPr>
          <p:grpSpPr>
            <a:xfrm>
              <a:off x="6309233" y="1609728"/>
              <a:ext cx="859444" cy="859444"/>
              <a:chOff x="3548623" y="1493520"/>
              <a:chExt cx="859444" cy="859444"/>
            </a:xfrm>
          </p:grpSpPr>
          <p:grpSp>
            <p:nvGrpSpPr>
              <p:cNvPr id="393" name="Group 392">
                <a:extLst>
                  <a:ext uri="{FF2B5EF4-FFF2-40B4-BE49-F238E27FC236}">
                    <a16:creationId xmlns:a16="http://schemas.microsoft.com/office/drawing/2014/main" id="{D44DCC92-A43E-B3A4-5D35-BF890F541EE9}"/>
                  </a:ext>
                </a:extLst>
              </p:cNvPr>
              <p:cNvGrpSpPr/>
              <p:nvPr/>
            </p:nvGrpSpPr>
            <p:grpSpPr>
              <a:xfrm>
                <a:off x="3716020" y="1579182"/>
                <a:ext cx="505460" cy="668718"/>
                <a:chOff x="3716020" y="1579182"/>
                <a:chExt cx="505460" cy="668718"/>
              </a:xfrm>
            </p:grpSpPr>
            <p:sp>
              <p:nvSpPr>
                <p:cNvPr id="395" name="Rectangle 394">
                  <a:extLst>
                    <a:ext uri="{FF2B5EF4-FFF2-40B4-BE49-F238E27FC236}">
                      <a16:creationId xmlns:a16="http://schemas.microsoft.com/office/drawing/2014/main" id="{8A10A820-A415-E515-B752-BB99963CC213}"/>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96" name="Rectangle 395">
                  <a:extLst>
                    <a:ext uri="{FF2B5EF4-FFF2-40B4-BE49-F238E27FC236}">
                      <a16:creationId xmlns:a16="http://schemas.microsoft.com/office/drawing/2014/main" id="{0A1A689D-4E3E-946B-3252-6EE01AB561EF}"/>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97" name="Rectangle 396">
                  <a:extLst>
                    <a:ext uri="{FF2B5EF4-FFF2-40B4-BE49-F238E27FC236}">
                      <a16:creationId xmlns:a16="http://schemas.microsoft.com/office/drawing/2014/main" id="{F8B8B054-7458-BCC5-B330-D2BA2B48217D}"/>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394" name="Graphic 393" descr="Document with solid fill">
                <a:extLst>
                  <a:ext uri="{FF2B5EF4-FFF2-40B4-BE49-F238E27FC236}">
                    <a16:creationId xmlns:a16="http://schemas.microsoft.com/office/drawing/2014/main" id="{FC570C10-4F66-6AD7-6CF8-8800BB1797C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48623" y="1493520"/>
                <a:ext cx="859444" cy="859444"/>
              </a:xfrm>
              <a:prstGeom prst="rect">
                <a:avLst/>
              </a:prstGeom>
            </p:spPr>
          </p:pic>
        </p:grpSp>
        <p:sp>
          <p:nvSpPr>
            <p:cNvPr id="333" name="TextBox 332">
              <a:extLst>
                <a:ext uri="{FF2B5EF4-FFF2-40B4-BE49-F238E27FC236}">
                  <a16:creationId xmlns:a16="http://schemas.microsoft.com/office/drawing/2014/main" id="{4EF362AB-9C4E-7977-20BA-B8E2CD36FC91}"/>
                </a:ext>
              </a:extLst>
            </p:cNvPr>
            <p:cNvSpPr txBox="1"/>
            <p:nvPr/>
          </p:nvSpPr>
          <p:spPr>
            <a:xfrm>
              <a:off x="6464213" y="1659100"/>
              <a:ext cx="320922" cy="369332"/>
            </a:xfrm>
            <a:prstGeom prst="rect">
              <a:avLst/>
            </a:prstGeom>
            <a:noFill/>
          </p:spPr>
          <p:txBody>
            <a:bodyPr wrap="none" rtlCol="0">
              <a:spAutoFit/>
            </a:bodyPr>
            <a:lstStyle/>
            <a:p>
              <a:pPr>
                <a:defRPr/>
              </a:pPr>
              <a:r>
                <a:rPr lang="en-US" noProof="1">
                  <a:solidFill>
                    <a:prstClr val="black"/>
                  </a:solidFill>
                  <a:cs typeface="Arial"/>
                  <a:sym typeface="Arial"/>
                </a:rPr>
                <a:t>A</a:t>
              </a:r>
            </a:p>
          </p:txBody>
        </p:sp>
        <p:grpSp>
          <p:nvGrpSpPr>
            <p:cNvPr id="334" name="Group 333">
              <a:extLst>
                <a:ext uri="{FF2B5EF4-FFF2-40B4-BE49-F238E27FC236}">
                  <a16:creationId xmlns:a16="http://schemas.microsoft.com/office/drawing/2014/main" id="{D204F568-8B8C-02E5-FCE0-A972B30B5FC9}"/>
                </a:ext>
              </a:extLst>
            </p:cNvPr>
            <p:cNvGrpSpPr/>
            <p:nvPr/>
          </p:nvGrpSpPr>
          <p:grpSpPr>
            <a:xfrm>
              <a:off x="6968842" y="1609728"/>
              <a:ext cx="859444" cy="859444"/>
              <a:chOff x="3548623" y="1493520"/>
              <a:chExt cx="859444" cy="859444"/>
            </a:xfrm>
          </p:grpSpPr>
          <p:grpSp>
            <p:nvGrpSpPr>
              <p:cNvPr id="388" name="Group 387">
                <a:extLst>
                  <a:ext uri="{FF2B5EF4-FFF2-40B4-BE49-F238E27FC236}">
                    <a16:creationId xmlns:a16="http://schemas.microsoft.com/office/drawing/2014/main" id="{AAEA63E1-8B0C-D467-AB73-F6EC68ECB4BF}"/>
                  </a:ext>
                </a:extLst>
              </p:cNvPr>
              <p:cNvGrpSpPr/>
              <p:nvPr/>
            </p:nvGrpSpPr>
            <p:grpSpPr>
              <a:xfrm>
                <a:off x="3716020" y="1579182"/>
                <a:ext cx="505460" cy="668718"/>
                <a:chOff x="3716020" y="1579182"/>
                <a:chExt cx="505460" cy="668718"/>
              </a:xfrm>
            </p:grpSpPr>
            <p:sp>
              <p:nvSpPr>
                <p:cNvPr id="390" name="Rectangle 389">
                  <a:extLst>
                    <a:ext uri="{FF2B5EF4-FFF2-40B4-BE49-F238E27FC236}">
                      <a16:creationId xmlns:a16="http://schemas.microsoft.com/office/drawing/2014/main" id="{D2B8C6B6-CB85-2067-3D98-17C358901393}"/>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91" name="Rectangle 390">
                  <a:extLst>
                    <a:ext uri="{FF2B5EF4-FFF2-40B4-BE49-F238E27FC236}">
                      <a16:creationId xmlns:a16="http://schemas.microsoft.com/office/drawing/2014/main" id="{41FED868-C07E-EBF8-9046-40EECD115A28}"/>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92" name="Rectangle 391">
                  <a:extLst>
                    <a:ext uri="{FF2B5EF4-FFF2-40B4-BE49-F238E27FC236}">
                      <a16:creationId xmlns:a16="http://schemas.microsoft.com/office/drawing/2014/main" id="{293C3EE2-5C7D-0D20-93CB-394FACB035E7}"/>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389" name="Graphic 388" descr="Document with solid fill">
                <a:extLst>
                  <a:ext uri="{FF2B5EF4-FFF2-40B4-BE49-F238E27FC236}">
                    <a16:creationId xmlns:a16="http://schemas.microsoft.com/office/drawing/2014/main" id="{0F0C87A5-2EFA-C999-CAC7-D4445131DDE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48623" y="1493520"/>
                <a:ext cx="859444" cy="859444"/>
              </a:xfrm>
              <a:prstGeom prst="rect">
                <a:avLst/>
              </a:prstGeom>
            </p:spPr>
          </p:pic>
        </p:grpSp>
        <p:sp>
          <p:nvSpPr>
            <p:cNvPr id="335" name="TextBox 334">
              <a:extLst>
                <a:ext uri="{FF2B5EF4-FFF2-40B4-BE49-F238E27FC236}">
                  <a16:creationId xmlns:a16="http://schemas.microsoft.com/office/drawing/2014/main" id="{F5C2ECC2-63F4-5F22-0652-6FE29541C4B2}"/>
                </a:ext>
              </a:extLst>
            </p:cNvPr>
            <p:cNvSpPr txBox="1"/>
            <p:nvPr/>
          </p:nvSpPr>
          <p:spPr>
            <a:xfrm>
              <a:off x="7122721" y="1651816"/>
              <a:ext cx="324128" cy="369332"/>
            </a:xfrm>
            <a:prstGeom prst="rect">
              <a:avLst/>
            </a:prstGeom>
            <a:noFill/>
          </p:spPr>
          <p:txBody>
            <a:bodyPr wrap="none" rtlCol="0">
              <a:spAutoFit/>
            </a:bodyPr>
            <a:lstStyle/>
            <a:p>
              <a:pPr>
                <a:defRPr/>
              </a:pPr>
              <a:r>
                <a:rPr lang="en-US" noProof="1">
                  <a:solidFill>
                    <a:prstClr val="black"/>
                  </a:solidFill>
                  <a:cs typeface="Arial"/>
                  <a:sym typeface="Arial"/>
                </a:rPr>
                <a:t>B</a:t>
              </a:r>
            </a:p>
          </p:txBody>
        </p:sp>
        <p:grpSp>
          <p:nvGrpSpPr>
            <p:cNvPr id="336" name="Group 335">
              <a:extLst>
                <a:ext uri="{FF2B5EF4-FFF2-40B4-BE49-F238E27FC236}">
                  <a16:creationId xmlns:a16="http://schemas.microsoft.com/office/drawing/2014/main" id="{F4534A3A-E1B8-F7A8-2972-40EE324C6180}"/>
                </a:ext>
              </a:extLst>
            </p:cNvPr>
            <p:cNvGrpSpPr/>
            <p:nvPr/>
          </p:nvGrpSpPr>
          <p:grpSpPr>
            <a:xfrm>
              <a:off x="7622655" y="1609728"/>
              <a:ext cx="859444" cy="859444"/>
              <a:chOff x="3548623" y="1493520"/>
              <a:chExt cx="859444" cy="859444"/>
            </a:xfrm>
          </p:grpSpPr>
          <p:grpSp>
            <p:nvGrpSpPr>
              <p:cNvPr id="383" name="Group 382">
                <a:extLst>
                  <a:ext uri="{FF2B5EF4-FFF2-40B4-BE49-F238E27FC236}">
                    <a16:creationId xmlns:a16="http://schemas.microsoft.com/office/drawing/2014/main" id="{82A4B0A8-5D48-70F6-B2FF-C312E339423E}"/>
                  </a:ext>
                </a:extLst>
              </p:cNvPr>
              <p:cNvGrpSpPr/>
              <p:nvPr/>
            </p:nvGrpSpPr>
            <p:grpSpPr>
              <a:xfrm>
                <a:off x="3716020" y="1579182"/>
                <a:ext cx="505460" cy="668718"/>
                <a:chOff x="3716020" y="1579182"/>
                <a:chExt cx="505460" cy="668718"/>
              </a:xfrm>
            </p:grpSpPr>
            <p:sp>
              <p:nvSpPr>
                <p:cNvPr id="385" name="Rectangle 384">
                  <a:extLst>
                    <a:ext uri="{FF2B5EF4-FFF2-40B4-BE49-F238E27FC236}">
                      <a16:creationId xmlns:a16="http://schemas.microsoft.com/office/drawing/2014/main" id="{1616B0C9-9DAC-8697-1919-360E17AE35D4}"/>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86" name="Rectangle 385">
                  <a:extLst>
                    <a:ext uri="{FF2B5EF4-FFF2-40B4-BE49-F238E27FC236}">
                      <a16:creationId xmlns:a16="http://schemas.microsoft.com/office/drawing/2014/main" id="{A832689D-0216-8353-6DBF-A40B6ABDFDB2}"/>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87" name="Rectangle 386">
                  <a:extLst>
                    <a:ext uri="{FF2B5EF4-FFF2-40B4-BE49-F238E27FC236}">
                      <a16:creationId xmlns:a16="http://schemas.microsoft.com/office/drawing/2014/main" id="{3ECD5526-83DA-5F1F-97B9-27A3BCA74561}"/>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384" name="Graphic 383" descr="Document with solid fill">
                <a:extLst>
                  <a:ext uri="{FF2B5EF4-FFF2-40B4-BE49-F238E27FC236}">
                    <a16:creationId xmlns:a16="http://schemas.microsoft.com/office/drawing/2014/main" id="{F83A841A-BD7F-8A83-222A-1C37B2A748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48623" y="1493520"/>
                <a:ext cx="859444" cy="859444"/>
              </a:xfrm>
              <a:prstGeom prst="rect">
                <a:avLst/>
              </a:prstGeom>
            </p:spPr>
          </p:pic>
        </p:grpSp>
        <p:sp>
          <p:nvSpPr>
            <p:cNvPr id="337" name="TextBox 336">
              <a:extLst>
                <a:ext uri="{FF2B5EF4-FFF2-40B4-BE49-F238E27FC236}">
                  <a16:creationId xmlns:a16="http://schemas.microsoft.com/office/drawing/2014/main" id="{AF201313-1446-14CD-F743-60D758838B4F}"/>
                </a:ext>
              </a:extLst>
            </p:cNvPr>
            <p:cNvSpPr txBox="1"/>
            <p:nvPr/>
          </p:nvSpPr>
          <p:spPr>
            <a:xfrm>
              <a:off x="7776534" y="1651816"/>
              <a:ext cx="344966" cy="369332"/>
            </a:xfrm>
            <a:prstGeom prst="rect">
              <a:avLst/>
            </a:prstGeom>
            <a:noFill/>
          </p:spPr>
          <p:txBody>
            <a:bodyPr wrap="none" rtlCol="0">
              <a:spAutoFit/>
            </a:bodyPr>
            <a:lstStyle/>
            <a:p>
              <a:pPr>
                <a:defRPr/>
              </a:pPr>
              <a:r>
                <a:rPr lang="en-US" noProof="1">
                  <a:solidFill>
                    <a:prstClr val="black"/>
                  </a:solidFill>
                  <a:cs typeface="Arial"/>
                  <a:sym typeface="Arial"/>
                </a:rPr>
                <a:t>C</a:t>
              </a:r>
            </a:p>
          </p:txBody>
        </p:sp>
        <p:grpSp>
          <p:nvGrpSpPr>
            <p:cNvPr id="338" name="Group 337">
              <a:extLst>
                <a:ext uri="{FF2B5EF4-FFF2-40B4-BE49-F238E27FC236}">
                  <a16:creationId xmlns:a16="http://schemas.microsoft.com/office/drawing/2014/main" id="{E2B07C07-B761-E7A5-8269-B88281FA651C}"/>
                </a:ext>
              </a:extLst>
            </p:cNvPr>
            <p:cNvGrpSpPr/>
            <p:nvPr/>
          </p:nvGrpSpPr>
          <p:grpSpPr>
            <a:xfrm>
              <a:off x="8275928" y="1609728"/>
              <a:ext cx="859444" cy="859444"/>
              <a:chOff x="3548623" y="1493520"/>
              <a:chExt cx="859444" cy="859444"/>
            </a:xfrm>
          </p:grpSpPr>
          <p:grpSp>
            <p:nvGrpSpPr>
              <p:cNvPr id="378" name="Group 377">
                <a:extLst>
                  <a:ext uri="{FF2B5EF4-FFF2-40B4-BE49-F238E27FC236}">
                    <a16:creationId xmlns:a16="http://schemas.microsoft.com/office/drawing/2014/main" id="{A3F4E956-AF85-EA98-98EC-5E1E05A03192}"/>
                  </a:ext>
                </a:extLst>
              </p:cNvPr>
              <p:cNvGrpSpPr/>
              <p:nvPr/>
            </p:nvGrpSpPr>
            <p:grpSpPr>
              <a:xfrm>
                <a:off x="3716020" y="1579182"/>
                <a:ext cx="505460" cy="668718"/>
                <a:chOff x="3716020" y="1579182"/>
                <a:chExt cx="505460" cy="668718"/>
              </a:xfrm>
            </p:grpSpPr>
            <p:sp>
              <p:nvSpPr>
                <p:cNvPr id="380" name="Rectangle 379">
                  <a:extLst>
                    <a:ext uri="{FF2B5EF4-FFF2-40B4-BE49-F238E27FC236}">
                      <a16:creationId xmlns:a16="http://schemas.microsoft.com/office/drawing/2014/main" id="{9D26031D-18EA-B173-C334-676ACD1BF3A2}"/>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81" name="Rectangle 380">
                  <a:extLst>
                    <a:ext uri="{FF2B5EF4-FFF2-40B4-BE49-F238E27FC236}">
                      <a16:creationId xmlns:a16="http://schemas.microsoft.com/office/drawing/2014/main" id="{5DB2D8D6-8410-3A16-9C9A-A40BE0B01DE7}"/>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82" name="Rectangle 381">
                  <a:extLst>
                    <a:ext uri="{FF2B5EF4-FFF2-40B4-BE49-F238E27FC236}">
                      <a16:creationId xmlns:a16="http://schemas.microsoft.com/office/drawing/2014/main" id="{473F6713-C1D5-0F16-A709-9A56939503C1}"/>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379" name="Graphic 378" descr="Document with solid fill">
                <a:extLst>
                  <a:ext uri="{FF2B5EF4-FFF2-40B4-BE49-F238E27FC236}">
                    <a16:creationId xmlns:a16="http://schemas.microsoft.com/office/drawing/2014/main" id="{67B06914-CFA6-7B33-8D3B-C8AC3986E6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48623" y="1493520"/>
                <a:ext cx="859444" cy="859444"/>
              </a:xfrm>
              <a:prstGeom prst="rect">
                <a:avLst/>
              </a:prstGeom>
            </p:spPr>
          </p:pic>
        </p:grpSp>
        <p:sp>
          <p:nvSpPr>
            <p:cNvPr id="339" name="TextBox 338">
              <a:extLst>
                <a:ext uri="{FF2B5EF4-FFF2-40B4-BE49-F238E27FC236}">
                  <a16:creationId xmlns:a16="http://schemas.microsoft.com/office/drawing/2014/main" id="{C30569CE-C54B-A6AA-5E48-BE7D4955DB74}"/>
                </a:ext>
              </a:extLst>
            </p:cNvPr>
            <p:cNvSpPr txBox="1"/>
            <p:nvPr/>
          </p:nvSpPr>
          <p:spPr>
            <a:xfrm>
              <a:off x="8429807" y="1651816"/>
              <a:ext cx="343364" cy="369332"/>
            </a:xfrm>
            <a:prstGeom prst="rect">
              <a:avLst/>
            </a:prstGeom>
            <a:noFill/>
          </p:spPr>
          <p:txBody>
            <a:bodyPr wrap="none" rtlCol="0">
              <a:spAutoFit/>
            </a:bodyPr>
            <a:lstStyle/>
            <a:p>
              <a:pPr>
                <a:defRPr/>
              </a:pPr>
              <a:r>
                <a:rPr lang="en-US" noProof="1">
                  <a:solidFill>
                    <a:prstClr val="black"/>
                  </a:solidFill>
                  <a:cs typeface="Arial"/>
                  <a:sym typeface="Arial"/>
                </a:rPr>
                <a:t>D</a:t>
              </a:r>
            </a:p>
          </p:txBody>
        </p:sp>
        <p:grpSp>
          <p:nvGrpSpPr>
            <p:cNvPr id="340" name="Group 339">
              <a:extLst>
                <a:ext uri="{FF2B5EF4-FFF2-40B4-BE49-F238E27FC236}">
                  <a16:creationId xmlns:a16="http://schemas.microsoft.com/office/drawing/2014/main" id="{627E82F6-0990-EBF7-886E-5D5E3C137660}"/>
                </a:ext>
              </a:extLst>
            </p:cNvPr>
            <p:cNvGrpSpPr/>
            <p:nvPr/>
          </p:nvGrpSpPr>
          <p:grpSpPr>
            <a:xfrm>
              <a:off x="6309233" y="2779669"/>
              <a:ext cx="859444" cy="859444"/>
              <a:chOff x="3548623" y="1493520"/>
              <a:chExt cx="859444" cy="859444"/>
            </a:xfrm>
          </p:grpSpPr>
          <p:grpSp>
            <p:nvGrpSpPr>
              <p:cNvPr id="373" name="Group 372">
                <a:extLst>
                  <a:ext uri="{FF2B5EF4-FFF2-40B4-BE49-F238E27FC236}">
                    <a16:creationId xmlns:a16="http://schemas.microsoft.com/office/drawing/2014/main" id="{EBDFAED1-7B13-DD1D-A53F-EC149989E99A}"/>
                  </a:ext>
                </a:extLst>
              </p:cNvPr>
              <p:cNvGrpSpPr/>
              <p:nvPr/>
            </p:nvGrpSpPr>
            <p:grpSpPr>
              <a:xfrm>
                <a:off x="3716020" y="1579182"/>
                <a:ext cx="505460" cy="668718"/>
                <a:chOff x="3716020" y="1579182"/>
                <a:chExt cx="505460" cy="668718"/>
              </a:xfrm>
            </p:grpSpPr>
            <p:sp>
              <p:nvSpPr>
                <p:cNvPr id="375" name="Rectangle 374">
                  <a:extLst>
                    <a:ext uri="{FF2B5EF4-FFF2-40B4-BE49-F238E27FC236}">
                      <a16:creationId xmlns:a16="http://schemas.microsoft.com/office/drawing/2014/main" id="{BBC66DB9-C69C-6890-28F1-56A739F51E37}"/>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76" name="Rectangle 375">
                  <a:extLst>
                    <a:ext uri="{FF2B5EF4-FFF2-40B4-BE49-F238E27FC236}">
                      <a16:creationId xmlns:a16="http://schemas.microsoft.com/office/drawing/2014/main" id="{57C7035E-18A5-5EB6-6473-0E42831FAC9C}"/>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77" name="Rectangle 376">
                  <a:extLst>
                    <a:ext uri="{FF2B5EF4-FFF2-40B4-BE49-F238E27FC236}">
                      <a16:creationId xmlns:a16="http://schemas.microsoft.com/office/drawing/2014/main" id="{44B9F853-01CB-6266-07A9-85684AFDF4B4}"/>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374" name="Graphic 373" descr="Document with solid fill">
                <a:extLst>
                  <a:ext uri="{FF2B5EF4-FFF2-40B4-BE49-F238E27FC236}">
                    <a16:creationId xmlns:a16="http://schemas.microsoft.com/office/drawing/2014/main" id="{6752D111-B375-65A0-C682-5A2592DEB3F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48623" y="1493520"/>
                <a:ext cx="859444" cy="859444"/>
              </a:xfrm>
              <a:prstGeom prst="rect">
                <a:avLst/>
              </a:prstGeom>
            </p:spPr>
          </p:pic>
        </p:grpSp>
        <p:sp>
          <p:nvSpPr>
            <p:cNvPr id="341" name="TextBox 340">
              <a:extLst>
                <a:ext uri="{FF2B5EF4-FFF2-40B4-BE49-F238E27FC236}">
                  <a16:creationId xmlns:a16="http://schemas.microsoft.com/office/drawing/2014/main" id="{188482BA-5D21-BB49-F163-BAE7E8086E5D}"/>
                </a:ext>
              </a:extLst>
            </p:cNvPr>
            <p:cNvSpPr txBox="1"/>
            <p:nvPr/>
          </p:nvSpPr>
          <p:spPr>
            <a:xfrm>
              <a:off x="6464213" y="2829041"/>
              <a:ext cx="320922" cy="369332"/>
            </a:xfrm>
            <a:prstGeom prst="rect">
              <a:avLst/>
            </a:prstGeom>
            <a:noFill/>
          </p:spPr>
          <p:txBody>
            <a:bodyPr wrap="none" rtlCol="0">
              <a:spAutoFit/>
            </a:bodyPr>
            <a:lstStyle/>
            <a:p>
              <a:pPr>
                <a:defRPr/>
              </a:pPr>
              <a:r>
                <a:rPr lang="en-US" noProof="1">
                  <a:solidFill>
                    <a:prstClr val="black"/>
                  </a:solidFill>
                  <a:cs typeface="Arial"/>
                  <a:sym typeface="Arial"/>
                </a:rPr>
                <a:t>A</a:t>
              </a:r>
            </a:p>
          </p:txBody>
        </p:sp>
        <p:grpSp>
          <p:nvGrpSpPr>
            <p:cNvPr id="342" name="Group 341">
              <a:extLst>
                <a:ext uri="{FF2B5EF4-FFF2-40B4-BE49-F238E27FC236}">
                  <a16:creationId xmlns:a16="http://schemas.microsoft.com/office/drawing/2014/main" id="{A9F1143A-3438-7248-F4BE-064A608BFBA4}"/>
                </a:ext>
              </a:extLst>
            </p:cNvPr>
            <p:cNvGrpSpPr/>
            <p:nvPr/>
          </p:nvGrpSpPr>
          <p:grpSpPr>
            <a:xfrm>
              <a:off x="6968842" y="2779669"/>
              <a:ext cx="859444" cy="859444"/>
              <a:chOff x="3548623" y="1493520"/>
              <a:chExt cx="859444" cy="859444"/>
            </a:xfrm>
          </p:grpSpPr>
          <p:grpSp>
            <p:nvGrpSpPr>
              <p:cNvPr id="368" name="Group 367">
                <a:extLst>
                  <a:ext uri="{FF2B5EF4-FFF2-40B4-BE49-F238E27FC236}">
                    <a16:creationId xmlns:a16="http://schemas.microsoft.com/office/drawing/2014/main" id="{DBE9576A-3423-2BD7-DF7F-674F68A3BE79}"/>
                  </a:ext>
                </a:extLst>
              </p:cNvPr>
              <p:cNvGrpSpPr/>
              <p:nvPr/>
            </p:nvGrpSpPr>
            <p:grpSpPr>
              <a:xfrm>
                <a:off x="3716020" y="1579182"/>
                <a:ext cx="505460" cy="668718"/>
                <a:chOff x="3716020" y="1579182"/>
                <a:chExt cx="505460" cy="668718"/>
              </a:xfrm>
            </p:grpSpPr>
            <p:sp>
              <p:nvSpPr>
                <p:cNvPr id="370" name="Rectangle 369">
                  <a:extLst>
                    <a:ext uri="{FF2B5EF4-FFF2-40B4-BE49-F238E27FC236}">
                      <a16:creationId xmlns:a16="http://schemas.microsoft.com/office/drawing/2014/main" id="{76E33238-BD6A-7F1F-96B9-9842388121A5}"/>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71" name="Rectangle 370">
                  <a:extLst>
                    <a:ext uri="{FF2B5EF4-FFF2-40B4-BE49-F238E27FC236}">
                      <a16:creationId xmlns:a16="http://schemas.microsoft.com/office/drawing/2014/main" id="{FA5C887D-6875-7893-E6C7-D86915CF50AD}"/>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72" name="Rectangle 371">
                  <a:extLst>
                    <a:ext uri="{FF2B5EF4-FFF2-40B4-BE49-F238E27FC236}">
                      <a16:creationId xmlns:a16="http://schemas.microsoft.com/office/drawing/2014/main" id="{84E76212-6C8A-F551-571D-AD7B49AA3DC4}"/>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369" name="Graphic 368" descr="Document with solid fill">
                <a:extLst>
                  <a:ext uri="{FF2B5EF4-FFF2-40B4-BE49-F238E27FC236}">
                    <a16:creationId xmlns:a16="http://schemas.microsoft.com/office/drawing/2014/main" id="{D38051A8-1B7A-E788-492D-9BDCD69539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48623" y="1493520"/>
                <a:ext cx="859444" cy="859444"/>
              </a:xfrm>
              <a:prstGeom prst="rect">
                <a:avLst/>
              </a:prstGeom>
            </p:spPr>
          </p:pic>
        </p:grpSp>
        <p:sp>
          <p:nvSpPr>
            <p:cNvPr id="343" name="TextBox 342">
              <a:extLst>
                <a:ext uri="{FF2B5EF4-FFF2-40B4-BE49-F238E27FC236}">
                  <a16:creationId xmlns:a16="http://schemas.microsoft.com/office/drawing/2014/main" id="{3B9DC4E1-C3F2-A95A-8345-159E98BDBEF7}"/>
                </a:ext>
              </a:extLst>
            </p:cNvPr>
            <p:cNvSpPr txBox="1"/>
            <p:nvPr/>
          </p:nvSpPr>
          <p:spPr>
            <a:xfrm>
              <a:off x="7122721" y="2821757"/>
              <a:ext cx="324128" cy="369332"/>
            </a:xfrm>
            <a:prstGeom prst="rect">
              <a:avLst/>
            </a:prstGeom>
            <a:noFill/>
          </p:spPr>
          <p:txBody>
            <a:bodyPr wrap="none" rtlCol="0">
              <a:spAutoFit/>
            </a:bodyPr>
            <a:lstStyle/>
            <a:p>
              <a:pPr>
                <a:defRPr/>
              </a:pPr>
              <a:r>
                <a:rPr lang="en-US" noProof="1">
                  <a:solidFill>
                    <a:prstClr val="black"/>
                  </a:solidFill>
                  <a:cs typeface="Arial"/>
                  <a:sym typeface="Arial"/>
                </a:rPr>
                <a:t>B</a:t>
              </a:r>
            </a:p>
          </p:txBody>
        </p:sp>
        <p:grpSp>
          <p:nvGrpSpPr>
            <p:cNvPr id="344" name="Group 343">
              <a:extLst>
                <a:ext uri="{FF2B5EF4-FFF2-40B4-BE49-F238E27FC236}">
                  <a16:creationId xmlns:a16="http://schemas.microsoft.com/office/drawing/2014/main" id="{3064DA02-A90B-9674-7B00-A8B8292FAD0E}"/>
                </a:ext>
              </a:extLst>
            </p:cNvPr>
            <p:cNvGrpSpPr/>
            <p:nvPr/>
          </p:nvGrpSpPr>
          <p:grpSpPr>
            <a:xfrm>
              <a:off x="7622655" y="2779669"/>
              <a:ext cx="859444" cy="859444"/>
              <a:chOff x="3548623" y="1493520"/>
              <a:chExt cx="859444" cy="859444"/>
            </a:xfrm>
          </p:grpSpPr>
          <p:grpSp>
            <p:nvGrpSpPr>
              <p:cNvPr id="363" name="Group 362">
                <a:extLst>
                  <a:ext uri="{FF2B5EF4-FFF2-40B4-BE49-F238E27FC236}">
                    <a16:creationId xmlns:a16="http://schemas.microsoft.com/office/drawing/2014/main" id="{E41F31B0-EDD1-4F0A-9611-173BA40C39D4}"/>
                  </a:ext>
                </a:extLst>
              </p:cNvPr>
              <p:cNvGrpSpPr/>
              <p:nvPr/>
            </p:nvGrpSpPr>
            <p:grpSpPr>
              <a:xfrm>
                <a:off x="3716020" y="1579182"/>
                <a:ext cx="505460" cy="668718"/>
                <a:chOff x="3716020" y="1579182"/>
                <a:chExt cx="505460" cy="668718"/>
              </a:xfrm>
            </p:grpSpPr>
            <p:sp>
              <p:nvSpPr>
                <p:cNvPr id="365" name="Rectangle 364">
                  <a:extLst>
                    <a:ext uri="{FF2B5EF4-FFF2-40B4-BE49-F238E27FC236}">
                      <a16:creationId xmlns:a16="http://schemas.microsoft.com/office/drawing/2014/main" id="{C5EBE9CA-1F01-D5F5-69D1-2CB159900766}"/>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66" name="Rectangle 365">
                  <a:extLst>
                    <a:ext uri="{FF2B5EF4-FFF2-40B4-BE49-F238E27FC236}">
                      <a16:creationId xmlns:a16="http://schemas.microsoft.com/office/drawing/2014/main" id="{9224ACD8-0198-EFAB-5A39-D91D1E6E4B4A}"/>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67" name="Rectangle 366">
                  <a:extLst>
                    <a:ext uri="{FF2B5EF4-FFF2-40B4-BE49-F238E27FC236}">
                      <a16:creationId xmlns:a16="http://schemas.microsoft.com/office/drawing/2014/main" id="{415C4CF9-BC32-904D-6641-62C8427B3ABE}"/>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364" name="Graphic 363" descr="Document with solid fill">
                <a:extLst>
                  <a:ext uri="{FF2B5EF4-FFF2-40B4-BE49-F238E27FC236}">
                    <a16:creationId xmlns:a16="http://schemas.microsoft.com/office/drawing/2014/main" id="{6D94D148-1DDA-ECD3-C238-E2CCF49A78E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48623" y="1493520"/>
                <a:ext cx="859444" cy="859444"/>
              </a:xfrm>
              <a:prstGeom prst="rect">
                <a:avLst/>
              </a:prstGeom>
            </p:spPr>
          </p:pic>
        </p:grpSp>
        <p:sp>
          <p:nvSpPr>
            <p:cNvPr id="345" name="TextBox 344">
              <a:extLst>
                <a:ext uri="{FF2B5EF4-FFF2-40B4-BE49-F238E27FC236}">
                  <a16:creationId xmlns:a16="http://schemas.microsoft.com/office/drawing/2014/main" id="{69DD358D-81ED-0BD5-29E5-AD296B381371}"/>
                </a:ext>
              </a:extLst>
            </p:cNvPr>
            <p:cNvSpPr txBox="1"/>
            <p:nvPr/>
          </p:nvSpPr>
          <p:spPr>
            <a:xfrm>
              <a:off x="7776534" y="2821757"/>
              <a:ext cx="344966" cy="369332"/>
            </a:xfrm>
            <a:prstGeom prst="rect">
              <a:avLst/>
            </a:prstGeom>
            <a:noFill/>
          </p:spPr>
          <p:txBody>
            <a:bodyPr wrap="none" rtlCol="0">
              <a:spAutoFit/>
            </a:bodyPr>
            <a:lstStyle/>
            <a:p>
              <a:pPr>
                <a:defRPr/>
              </a:pPr>
              <a:r>
                <a:rPr lang="en-US" noProof="1">
                  <a:solidFill>
                    <a:prstClr val="black"/>
                  </a:solidFill>
                  <a:cs typeface="Arial"/>
                  <a:sym typeface="Arial"/>
                </a:rPr>
                <a:t>C</a:t>
              </a:r>
            </a:p>
          </p:txBody>
        </p:sp>
        <p:grpSp>
          <p:nvGrpSpPr>
            <p:cNvPr id="346" name="Group 345">
              <a:extLst>
                <a:ext uri="{FF2B5EF4-FFF2-40B4-BE49-F238E27FC236}">
                  <a16:creationId xmlns:a16="http://schemas.microsoft.com/office/drawing/2014/main" id="{C8DB47D4-4E36-18CE-28E3-BC419E24D387}"/>
                </a:ext>
              </a:extLst>
            </p:cNvPr>
            <p:cNvGrpSpPr/>
            <p:nvPr/>
          </p:nvGrpSpPr>
          <p:grpSpPr>
            <a:xfrm>
              <a:off x="8275928" y="2779669"/>
              <a:ext cx="859444" cy="859444"/>
              <a:chOff x="3548623" y="1493520"/>
              <a:chExt cx="859444" cy="859444"/>
            </a:xfrm>
          </p:grpSpPr>
          <p:grpSp>
            <p:nvGrpSpPr>
              <p:cNvPr id="358" name="Group 357">
                <a:extLst>
                  <a:ext uri="{FF2B5EF4-FFF2-40B4-BE49-F238E27FC236}">
                    <a16:creationId xmlns:a16="http://schemas.microsoft.com/office/drawing/2014/main" id="{F944A6B0-8DCC-940A-992A-C95569E972FA}"/>
                  </a:ext>
                </a:extLst>
              </p:cNvPr>
              <p:cNvGrpSpPr/>
              <p:nvPr/>
            </p:nvGrpSpPr>
            <p:grpSpPr>
              <a:xfrm>
                <a:off x="3716020" y="1579182"/>
                <a:ext cx="505460" cy="668718"/>
                <a:chOff x="3716020" y="1579182"/>
                <a:chExt cx="505460" cy="668718"/>
              </a:xfrm>
            </p:grpSpPr>
            <p:sp>
              <p:nvSpPr>
                <p:cNvPr id="360" name="Rectangle 359">
                  <a:extLst>
                    <a:ext uri="{FF2B5EF4-FFF2-40B4-BE49-F238E27FC236}">
                      <a16:creationId xmlns:a16="http://schemas.microsoft.com/office/drawing/2014/main" id="{F2122840-04C3-B9E0-2DA4-250D467D65B7}"/>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61" name="Rectangle 360">
                  <a:extLst>
                    <a:ext uri="{FF2B5EF4-FFF2-40B4-BE49-F238E27FC236}">
                      <a16:creationId xmlns:a16="http://schemas.microsoft.com/office/drawing/2014/main" id="{9D06D517-48E9-472D-C081-2C95981D0284}"/>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62" name="Rectangle 361">
                  <a:extLst>
                    <a:ext uri="{FF2B5EF4-FFF2-40B4-BE49-F238E27FC236}">
                      <a16:creationId xmlns:a16="http://schemas.microsoft.com/office/drawing/2014/main" id="{51907334-7CBD-6608-AC49-FD7077BDCC96}"/>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359" name="Graphic 358" descr="Document with solid fill">
                <a:extLst>
                  <a:ext uri="{FF2B5EF4-FFF2-40B4-BE49-F238E27FC236}">
                    <a16:creationId xmlns:a16="http://schemas.microsoft.com/office/drawing/2014/main" id="{1A0B0803-E3CC-EAD6-5EE0-2C5AEBB359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48623" y="1493520"/>
                <a:ext cx="859444" cy="859444"/>
              </a:xfrm>
              <a:prstGeom prst="rect">
                <a:avLst/>
              </a:prstGeom>
            </p:spPr>
          </p:pic>
        </p:grpSp>
        <p:sp>
          <p:nvSpPr>
            <p:cNvPr id="347" name="TextBox 346">
              <a:extLst>
                <a:ext uri="{FF2B5EF4-FFF2-40B4-BE49-F238E27FC236}">
                  <a16:creationId xmlns:a16="http://schemas.microsoft.com/office/drawing/2014/main" id="{279113F8-C912-D63C-B17F-4AE6FB2AC5F8}"/>
                </a:ext>
              </a:extLst>
            </p:cNvPr>
            <p:cNvSpPr txBox="1"/>
            <p:nvPr/>
          </p:nvSpPr>
          <p:spPr>
            <a:xfrm>
              <a:off x="8429807" y="2821757"/>
              <a:ext cx="343364" cy="369332"/>
            </a:xfrm>
            <a:prstGeom prst="rect">
              <a:avLst/>
            </a:prstGeom>
            <a:noFill/>
          </p:spPr>
          <p:txBody>
            <a:bodyPr wrap="none" rtlCol="0">
              <a:spAutoFit/>
            </a:bodyPr>
            <a:lstStyle/>
            <a:p>
              <a:pPr>
                <a:defRPr/>
              </a:pPr>
              <a:r>
                <a:rPr lang="en-US" noProof="1">
                  <a:solidFill>
                    <a:prstClr val="black"/>
                  </a:solidFill>
                  <a:cs typeface="Arial"/>
                  <a:sym typeface="Arial"/>
                </a:rPr>
                <a:t>D</a:t>
              </a:r>
            </a:p>
          </p:txBody>
        </p:sp>
        <p:sp>
          <p:nvSpPr>
            <p:cNvPr id="348" name="TextBox 347">
              <a:extLst>
                <a:ext uri="{FF2B5EF4-FFF2-40B4-BE49-F238E27FC236}">
                  <a16:creationId xmlns:a16="http://schemas.microsoft.com/office/drawing/2014/main" id="{BBB00192-137B-3222-534F-D6EFD54DF701}"/>
                </a:ext>
              </a:extLst>
            </p:cNvPr>
            <p:cNvSpPr txBox="1"/>
            <p:nvPr/>
          </p:nvSpPr>
          <p:spPr>
            <a:xfrm>
              <a:off x="7410919" y="2508333"/>
              <a:ext cx="461665" cy="281487"/>
            </a:xfrm>
            <a:prstGeom prst="rect">
              <a:avLst/>
            </a:prstGeom>
            <a:noFill/>
          </p:spPr>
          <p:txBody>
            <a:bodyPr vert="vert270" wrap="none" rtlCol="0" anchor="ctr">
              <a:spAutoFit/>
            </a:bodyPr>
            <a:lstStyle/>
            <a:p>
              <a:pPr algn="ctr">
                <a:defRPr/>
              </a:pPr>
              <a:r>
                <a:rPr lang="en-US" noProof="1">
                  <a:solidFill>
                    <a:prstClr val="black"/>
                  </a:solidFill>
                  <a:cs typeface="Arial"/>
                  <a:sym typeface="Arial"/>
                </a:rPr>
                <a:t>…</a:t>
              </a:r>
            </a:p>
          </p:txBody>
        </p:sp>
        <p:sp>
          <p:nvSpPr>
            <p:cNvPr id="351" name="TextBox 350">
              <a:extLst>
                <a:ext uri="{FF2B5EF4-FFF2-40B4-BE49-F238E27FC236}">
                  <a16:creationId xmlns:a16="http://schemas.microsoft.com/office/drawing/2014/main" id="{2899ACE9-CAEA-0223-A5D4-00AD21F6486A}"/>
                </a:ext>
              </a:extLst>
            </p:cNvPr>
            <p:cNvSpPr txBox="1"/>
            <p:nvPr/>
          </p:nvSpPr>
          <p:spPr>
            <a:xfrm>
              <a:off x="6330001" y="1209124"/>
              <a:ext cx="2831288" cy="338554"/>
            </a:xfrm>
            <a:prstGeom prst="rect">
              <a:avLst/>
            </a:prstGeom>
            <a:noFill/>
          </p:spPr>
          <p:txBody>
            <a:bodyPr wrap="none" rtlCol="0">
              <a:spAutoFit/>
            </a:bodyPr>
            <a:lstStyle/>
            <a:p>
              <a:pPr>
                <a:defRPr/>
              </a:pPr>
              <a:r>
                <a:rPr lang="en-US" sz="1600" noProof="1">
                  <a:solidFill>
                    <a:prstClr val="black"/>
                  </a:solidFill>
                  <a:latin typeface="Calibri" panose="020F0502020204030204" pitchFamily="34" charset="0"/>
                  <a:cs typeface="Calibri" panose="020F0502020204030204" pitchFamily="34" charset="0"/>
                  <a:sym typeface="Arial"/>
                </a:rPr>
                <a:t>Build</a:t>
              </a:r>
              <a:r>
                <a:rPr lang="en-US" sz="1600" b="1" noProof="1">
                  <a:solidFill>
                    <a:prstClr val="black"/>
                  </a:solidFill>
                  <a:latin typeface="Calibri" panose="020F0502020204030204" pitchFamily="34" charset="0"/>
                  <a:cs typeface="Calibri" panose="020F0502020204030204" pitchFamily="34" charset="0"/>
                  <a:sym typeface="Arial"/>
                </a:rPr>
                <a:t> </a:t>
              </a:r>
              <a:r>
                <a:rPr lang="en-US" sz="1600" noProof="1">
                  <a:solidFill>
                    <a:prstClr val="black"/>
                  </a:solidFill>
                  <a:latin typeface="Calibri" panose="020F0502020204030204" pitchFamily="34" charset="0"/>
                  <a:cs typeface="Calibri" panose="020F0502020204030204" pitchFamily="34" charset="0"/>
                  <a:sym typeface="Arial"/>
                </a:rPr>
                <a:t>Recent</a:t>
              </a:r>
              <a:r>
                <a:rPr lang="en-US" sz="1600" b="1" noProof="1">
                  <a:solidFill>
                    <a:prstClr val="black"/>
                  </a:solidFill>
                  <a:latin typeface="Calibri" panose="020F0502020204030204" pitchFamily="34" charset="0"/>
                  <a:cs typeface="Calibri" panose="020F0502020204030204" pitchFamily="34" charset="0"/>
                  <a:sym typeface="Arial"/>
                </a:rPr>
                <a:t> </a:t>
              </a:r>
              <a:r>
                <a:rPr lang="en-US" sz="1600" noProof="1">
                  <a:solidFill>
                    <a:prstClr val="black"/>
                  </a:solidFill>
                  <a:latin typeface="Calibri" panose="020F0502020204030204" pitchFamily="34" charset="0"/>
                  <a:cs typeface="Calibri" panose="020F0502020204030204" pitchFamily="34" charset="0"/>
                  <a:sym typeface="Arial"/>
                </a:rPr>
                <a:t>Books</a:t>
              </a:r>
              <a:r>
                <a:rPr lang="en-US" sz="1600" b="1" noProof="1">
                  <a:solidFill>
                    <a:prstClr val="black"/>
                  </a:solidFill>
                  <a:latin typeface="Calibri" panose="020F0502020204030204" pitchFamily="34" charset="0"/>
                  <a:cs typeface="Calibri" panose="020F0502020204030204" pitchFamily="34" charset="0"/>
                  <a:sym typeface="Arial"/>
                </a:rPr>
                <a:t> QA Dataset</a:t>
              </a:r>
            </a:p>
          </p:txBody>
        </p:sp>
        <p:sp>
          <p:nvSpPr>
            <p:cNvPr id="352" name="TextBox 351">
              <a:extLst>
                <a:ext uri="{FF2B5EF4-FFF2-40B4-BE49-F238E27FC236}">
                  <a16:creationId xmlns:a16="http://schemas.microsoft.com/office/drawing/2014/main" id="{0D9C8350-C27C-6C31-7D4E-0B9A698E181E}"/>
                </a:ext>
              </a:extLst>
            </p:cNvPr>
            <p:cNvSpPr txBox="1"/>
            <p:nvPr/>
          </p:nvSpPr>
          <p:spPr>
            <a:xfrm>
              <a:off x="9195466" y="1209124"/>
              <a:ext cx="2126204" cy="584775"/>
            </a:xfrm>
            <a:prstGeom prst="rect">
              <a:avLst/>
            </a:prstGeom>
            <a:noFill/>
          </p:spPr>
          <p:txBody>
            <a:bodyPr wrap="square">
              <a:spAutoFit/>
            </a:bodyPr>
            <a:lstStyle/>
            <a:p>
              <a:pPr algn="ctr">
                <a:defRPr/>
              </a:pPr>
              <a:r>
                <a:rPr lang="en-US" sz="1600" b="1" noProof="1">
                  <a:solidFill>
                    <a:schemeClr val="bg1">
                      <a:lumMod val="95000"/>
                    </a:schemeClr>
                  </a:solidFill>
                  <a:latin typeface="Calibri" panose="020F0502020204030204" pitchFamily="34" charset="0"/>
                  <a:cs typeface="Calibri" panose="020F0502020204030204" pitchFamily="34" charset="0"/>
                  <a:sym typeface="Arial"/>
                </a:rPr>
                <a:t>Baseline Performance </a:t>
              </a:r>
              <a:r>
                <a:rPr lang="en-US" sz="1600" noProof="1">
                  <a:solidFill>
                    <a:schemeClr val="bg1">
                      <a:lumMod val="95000"/>
                    </a:schemeClr>
                  </a:solidFill>
                  <a:latin typeface="Calibri" panose="020F0502020204030204" pitchFamily="34" charset="0"/>
                  <a:cs typeface="Calibri" panose="020F0502020204030204" pitchFamily="34" charset="0"/>
                  <a:sym typeface="Arial"/>
                </a:rPr>
                <a:t>on Clean Data</a:t>
              </a:r>
            </a:p>
          </p:txBody>
        </p:sp>
        <p:sp>
          <p:nvSpPr>
            <p:cNvPr id="353" name="Callout: Bent Line 1900">
              <a:extLst>
                <a:ext uri="{FF2B5EF4-FFF2-40B4-BE49-F238E27FC236}">
                  <a16:creationId xmlns:a16="http://schemas.microsoft.com/office/drawing/2014/main" id="{345E4FAB-CCA3-9748-4655-676EB4415DCC}"/>
                </a:ext>
              </a:extLst>
            </p:cNvPr>
            <p:cNvSpPr/>
            <p:nvPr/>
          </p:nvSpPr>
          <p:spPr>
            <a:xfrm>
              <a:off x="9240189" y="3017391"/>
              <a:ext cx="1947895" cy="642208"/>
            </a:xfrm>
            <a:prstGeom prst="borderCallout2">
              <a:avLst>
                <a:gd name="adj1" fmla="val -3025"/>
                <a:gd name="adj2" fmla="val 50075"/>
                <a:gd name="adj3" fmla="val -18613"/>
                <a:gd name="adj4" fmla="val 47251"/>
                <a:gd name="adj5" fmla="val -45079"/>
                <a:gd name="adj6" fmla="val 47066"/>
              </a:avLst>
            </a:prstGeom>
            <a:noFill/>
            <a:ln w="19050" cap="flat" cmpd="sng" algn="ctr">
              <a:solidFill>
                <a:schemeClr val="bg1">
                  <a:lumMod val="95000"/>
                </a:schemeClr>
              </a:solidFill>
              <a:prstDash val="solid"/>
              <a:miter lim="800000"/>
              <a:tailEnd type="triangle"/>
            </a:ln>
            <a:effectLst/>
          </p:spPr>
          <p:txBody>
            <a:bodyPr rtlCol="0" anchor="ctr"/>
            <a:lstStyle/>
            <a:p>
              <a:pPr algn="ctr">
                <a:defRPr/>
              </a:pPr>
              <a:r>
                <a:rPr lang="en-US" sz="1400" noProof="1">
                  <a:solidFill>
                    <a:schemeClr val="bg1">
                      <a:lumMod val="95000"/>
                    </a:schemeClr>
                  </a:solidFill>
                  <a:cs typeface="Arial"/>
                  <a:sym typeface="Arial"/>
                </a:rPr>
                <a:t>Which Passage is True Verbatim from </a:t>
              </a:r>
            </a:p>
            <a:p>
              <a:pPr algn="ctr">
                <a:defRPr/>
              </a:pPr>
              <a:r>
                <a:rPr lang="en-US" sz="1200" b="1" i="1" noProof="1">
                  <a:solidFill>
                    <a:schemeClr val="bg1">
                      <a:lumMod val="95000"/>
                    </a:schemeClr>
                  </a:solidFill>
                  <a:cs typeface="Arial"/>
                  <a:sym typeface="Arial"/>
                </a:rPr>
                <a:t>The Lord of The Rings</a:t>
              </a:r>
              <a:r>
                <a:rPr lang="en-US" sz="1600" noProof="1">
                  <a:solidFill>
                    <a:schemeClr val="bg1">
                      <a:lumMod val="95000"/>
                    </a:schemeClr>
                  </a:solidFill>
                  <a:cs typeface="Arial"/>
                  <a:sym typeface="Arial"/>
                </a:rPr>
                <a:t>?</a:t>
              </a:r>
            </a:p>
          </p:txBody>
        </p:sp>
        <p:cxnSp>
          <p:nvCxnSpPr>
            <p:cNvPr id="355" name="Straight Arrow Connector 354">
              <a:extLst>
                <a:ext uri="{FF2B5EF4-FFF2-40B4-BE49-F238E27FC236}">
                  <a16:creationId xmlns:a16="http://schemas.microsoft.com/office/drawing/2014/main" id="{F5AA9A9E-37E6-4804-00B7-E943281386B4}"/>
                </a:ext>
              </a:extLst>
            </p:cNvPr>
            <p:cNvCxnSpPr>
              <a:cxnSpLocks/>
            </p:cNvCxnSpPr>
            <p:nvPr/>
          </p:nvCxnSpPr>
          <p:spPr>
            <a:xfrm rot="16200000">
              <a:off x="10147435" y="1806968"/>
              <a:ext cx="137294" cy="0"/>
            </a:xfrm>
            <a:prstGeom prst="straightConnector1">
              <a:avLst/>
            </a:prstGeom>
            <a:noFill/>
            <a:ln w="12700" cap="flat" cmpd="sng" algn="ctr">
              <a:solidFill>
                <a:schemeClr val="bg1">
                  <a:lumMod val="95000"/>
                </a:schemeClr>
              </a:solidFill>
              <a:prstDash val="solid"/>
              <a:miter lim="800000"/>
              <a:tailEnd type="triangle"/>
            </a:ln>
            <a:effectLst/>
          </p:spPr>
        </p:cxnSp>
        <p:cxnSp>
          <p:nvCxnSpPr>
            <p:cNvPr id="356" name="Straight Arrow Connector 355">
              <a:extLst>
                <a:ext uri="{FF2B5EF4-FFF2-40B4-BE49-F238E27FC236}">
                  <a16:creationId xmlns:a16="http://schemas.microsoft.com/office/drawing/2014/main" id="{4D3B890D-84B6-EB99-C74E-620295AFCED6}"/>
                </a:ext>
              </a:extLst>
            </p:cNvPr>
            <p:cNvCxnSpPr>
              <a:cxnSpLocks/>
            </p:cNvCxnSpPr>
            <p:nvPr/>
          </p:nvCxnSpPr>
          <p:spPr>
            <a:xfrm>
              <a:off x="9210706" y="2369444"/>
              <a:ext cx="391712" cy="0"/>
            </a:xfrm>
            <a:prstGeom prst="straightConnector1">
              <a:avLst/>
            </a:prstGeom>
            <a:noFill/>
            <a:ln w="28575" cap="flat" cmpd="sng" algn="ctr">
              <a:solidFill>
                <a:schemeClr val="bg1">
                  <a:lumMod val="95000"/>
                </a:schemeClr>
              </a:solidFill>
              <a:prstDash val="solid"/>
              <a:miter lim="800000"/>
              <a:tailEnd type="triangle"/>
            </a:ln>
            <a:effectLst/>
          </p:spPr>
        </p:cxnSp>
        <p:sp>
          <p:nvSpPr>
            <p:cNvPr id="357" name="Rectangle: Rounded Corners 16">
              <a:extLst>
                <a:ext uri="{FF2B5EF4-FFF2-40B4-BE49-F238E27FC236}">
                  <a16:creationId xmlns:a16="http://schemas.microsoft.com/office/drawing/2014/main" id="{DBA4E107-CA22-0DE4-C23B-48B2B7946AC0}"/>
                </a:ext>
              </a:extLst>
            </p:cNvPr>
            <p:cNvSpPr/>
            <p:nvPr/>
          </p:nvSpPr>
          <p:spPr>
            <a:xfrm>
              <a:off x="6277904" y="1594931"/>
              <a:ext cx="2840442" cy="2064668"/>
            </a:xfrm>
            <a:prstGeom prst="roundRect">
              <a:avLst/>
            </a:prstGeom>
            <a:noFill/>
            <a:ln w="38100" cap="flat" cmpd="sng" algn="ctr">
              <a:solidFill>
                <a:sysClr val="windowText" lastClr="000000">
                  <a:lumMod val="50000"/>
                  <a:lumOff val="50000"/>
                </a:sysClr>
              </a:solidFill>
              <a:prstDash val="sysDash"/>
              <a:miter lim="800000"/>
            </a:ln>
            <a:effectLst/>
          </p:spPr>
          <p:txBody>
            <a:bodyPr rtlCol="0" anchor="ctr"/>
            <a:lstStyle/>
            <a:p>
              <a:pPr algn="ctr">
                <a:defRPr/>
              </a:pPr>
              <a:endParaRPr lang="en-US" noProof="1">
                <a:solidFill>
                  <a:prstClr val="white"/>
                </a:solidFill>
                <a:cs typeface="Arial"/>
                <a:sym typeface="Arial"/>
              </a:endParaRPr>
            </a:p>
          </p:txBody>
        </p:sp>
        <p:sp>
          <p:nvSpPr>
            <p:cNvPr id="349" name="Rectangle: Rounded Corners 1625">
              <a:extLst>
                <a:ext uri="{FF2B5EF4-FFF2-40B4-BE49-F238E27FC236}">
                  <a16:creationId xmlns:a16="http://schemas.microsoft.com/office/drawing/2014/main" id="{89D78013-349A-B6F2-11E1-293496042F5A}"/>
                </a:ext>
              </a:extLst>
            </p:cNvPr>
            <p:cNvSpPr/>
            <p:nvPr/>
          </p:nvSpPr>
          <p:spPr>
            <a:xfrm>
              <a:off x="9641358" y="1901903"/>
              <a:ext cx="1147972" cy="916162"/>
            </a:xfrm>
            <a:prstGeom prst="roundRect">
              <a:avLst/>
            </a:prstGeom>
            <a:solidFill>
              <a:schemeClr val="bg1">
                <a:lumMod val="95000"/>
              </a:schemeClr>
            </a:solidFill>
            <a:ln w="19050" cap="flat" cmpd="sng" algn="ctr">
              <a:solidFill>
                <a:schemeClr val="bg1">
                  <a:lumMod val="95000"/>
                </a:schemeClr>
              </a:solidFill>
              <a:prstDash val="solid"/>
              <a:miter lim="800000"/>
            </a:ln>
            <a:effectLst/>
          </p:spPr>
          <p:txBody>
            <a:bodyPr rtlCol="0" anchor="ctr"/>
            <a:lstStyle/>
            <a:p>
              <a:pPr algn="ctr">
                <a:defRPr/>
              </a:pPr>
              <a:endParaRPr lang="en-US" sz="1600" noProof="1">
                <a:solidFill>
                  <a:prstClr val="white"/>
                </a:solidFill>
                <a:cs typeface="Arial"/>
                <a:sym typeface="Arial"/>
              </a:endParaRPr>
            </a:p>
          </p:txBody>
        </p:sp>
        <p:pic>
          <p:nvPicPr>
            <p:cNvPr id="350" name="Graphic 349">
              <a:extLst>
                <a:ext uri="{FF2B5EF4-FFF2-40B4-BE49-F238E27FC236}">
                  <a16:creationId xmlns:a16="http://schemas.microsoft.com/office/drawing/2014/main" id="{AD01BCED-080E-6E2D-A613-53B00D7CA65E}"/>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r="72708"/>
            <a:stretch/>
          </p:blipFill>
          <p:spPr>
            <a:xfrm>
              <a:off x="9870946" y="1974809"/>
              <a:ext cx="688797" cy="684419"/>
            </a:xfrm>
            <a:prstGeom prst="rect">
              <a:avLst/>
            </a:prstGeom>
          </p:spPr>
        </p:pic>
        <p:sp>
          <p:nvSpPr>
            <p:cNvPr id="354" name="TextBox 353">
              <a:extLst>
                <a:ext uri="{FF2B5EF4-FFF2-40B4-BE49-F238E27FC236}">
                  <a16:creationId xmlns:a16="http://schemas.microsoft.com/office/drawing/2014/main" id="{645F0AAD-A4FA-A593-7601-14E712F7EE29}"/>
                </a:ext>
              </a:extLst>
            </p:cNvPr>
            <p:cNvSpPr txBox="1"/>
            <p:nvPr/>
          </p:nvSpPr>
          <p:spPr>
            <a:xfrm>
              <a:off x="9805785" y="2602319"/>
              <a:ext cx="817516" cy="276999"/>
            </a:xfrm>
            <a:prstGeom prst="rect">
              <a:avLst/>
            </a:prstGeom>
            <a:noFill/>
          </p:spPr>
          <p:txBody>
            <a:bodyPr wrap="square">
              <a:spAutoFit/>
            </a:bodyPr>
            <a:lstStyle/>
            <a:p>
              <a:pPr algn="ctr">
                <a:defRPr/>
              </a:pPr>
              <a:r>
                <a:rPr lang="en-US" sz="1200" noProof="1">
                  <a:solidFill>
                    <a:prstClr val="white"/>
                  </a:solidFill>
                  <a:latin typeface="Aptos Display" panose="02110004020202020204"/>
                  <a:cs typeface="Calibri" panose="020F0502020204030204" pitchFamily="34" charset="0"/>
                  <a:sym typeface="Arial"/>
                </a:rPr>
                <a:t>ChatGPT</a:t>
              </a:r>
              <a:endParaRPr lang="en-US" sz="1200" noProof="1">
                <a:solidFill>
                  <a:prstClr val="white"/>
                </a:solidFill>
                <a:latin typeface="Aptos Display" panose="02110004020202020204"/>
                <a:cs typeface="Arial"/>
                <a:sym typeface="Arial"/>
              </a:endParaRPr>
            </a:p>
          </p:txBody>
        </p:sp>
      </p:grpSp>
      <p:grpSp>
        <p:nvGrpSpPr>
          <p:cNvPr id="6" name="Group 5">
            <a:extLst>
              <a:ext uri="{FF2B5EF4-FFF2-40B4-BE49-F238E27FC236}">
                <a16:creationId xmlns:a16="http://schemas.microsoft.com/office/drawing/2014/main" id="{2FDED381-928F-1593-0138-E8443EA03AAC}"/>
              </a:ext>
            </a:extLst>
          </p:cNvPr>
          <p:cNvGrpSpPr/>
          <p:nvPr/>
        </p:nvGrpSpPr>
        <p:grpSpPr>
          <a:xfrm>
            <a:off x="-1608770" y="7171229"/>
            <a:ext cx="1005840" cy="1005840"/>
            <a:chOff x="10234107" y="4858767"/>
            <a:chExt cx="914400" cy="914400"/>
          </a:xfrm>
        </p:grpSpPr>
        <p:sp>
          <p:nvSpPr>
            <p:cNvPr id="7" name="Rectangle: Rounded Corners 1913">
              <a:extLst>
                <a:ext uri="{FF2B5EF4-FFF2-40B4-BE49-F238E27FC236}">
                  <a16:creationId xmlns:a16="http://schemas.microsoft.com/office/drawing/2014/main" id="{9D959D01-6B0E-CDFC-F1E5-607F32BC3BDD}"/>
                </a:ext>
              </a:extLst>
            </p:cNvPr>
            <p:cNvSpPr/>
            <p:nvPr/>
          </p:nvSpPr>
          <p:spPr>
            <a:xfrm>
              <a:off x="10501815" y="4944998"/>
              <a:ext cx="457200" cy="745068"/>
            </a:xfrm>
            <a:prstGeom prst="roundRect">
              <a:avLst>
                <a:gd name="adj" fmla="val 7003"/>
              </a:avLst>
            </a:prstGeom>
            <a:solidFill>
              <a:srgbClr val="8B0000"/>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8" name="Rectangle 7">
              <a:extLst>
                <a:ext uri="{FF2B5EF4-FFF2-40B4-BE49-F238E27FC236}">
                  <a16:creationId xmlns:a16="http://schemas.microsoft.com/office/drawing/2014/main" id="{0ADE8317-1132-8B4F-C0F5-550DFCBA2046}"/>
                </a:ext>
              </a:extLst>
            </p:cNvPr>
            <p:cNvSpPr/>
            <p:nvPr/>
          </p:nvSpPr>
          <p:spPr>
            <a:xfrm>
              <a:off x="10421805" y="4944998"/>
              <a:ext cx="80010" cy="745068"/>
            </a:xfrm>
            <a:prstGeom prst="rect">
              <a:avLst/>
            </a:prstGeom>
            <a:solidFill>
              <a:srgbClr val="C00000"/>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pic>
          <p:nvPicPr>
            <p:cNvPr id="9" name="Graphic 8" descr="Closed book outline">
              <a:extLst>
                <a:ext uri="{FF2B5EF4-FFF2-40B4-BE49-F238E27FC236}">
                  <a16:creationId xmlns:a16="http://schemas.microsoft.com/office/drawing/2014/main" id="{8AED1DF0-157C-F305-A208-101A8ECC4C6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234107" y="4858767"/>
              <a:ext cx="914400" cy="914400"/>
            </a:xfrm>
            <a:prstGeom prst="rect">
              <a:avLst/>
            </a:prstGeom>
          </p:spPr>
        </p:pic>
        <p:sp>
          <p:nvSpPr>
            <p:cNvPr id="10" name="Rectangle 9">
              <a:extLst>
                <a:ext uri="{FF2B5EF4-FFF2-40B4-BE49-F238E27FC236}">
                  <a16:creationId xmlns:a16="http://schemas.microsoft.com/office/drawing/2014/main" id="{05EAF6BB-CFE8-306E-E92B-CCAC9489F321}"/>
                </a:ext>
              </a:extLst>
            </p:cNvPr>
            <p:cNvSpPr/>
            <p:nvPr/>
          </p:nvSpPr>
          <p:spPr>
            <a:xfrm>
              <a:off x="10567436" y="5152608"/>
              <a:ext cx="323123" cy="236220"/>
            </a:xfrm>
            <a:prstGeom prst="rect">
              <a:avLst/>
            </a:prstGeom>
            <a:solidFill>
              <a:srgbClr val="8B0000"/>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11" name="TextBox 10">
              <a:extLst>
                <a:ext uri="{FF2B5EF4-FFF2-40B4-BE49-F238E27FC236}">
                  <a16:creationId xmlns:a16="http://schemas.microsoft.com/office/drawing/2014/main" id="{4CF99CC9-22D8-12C2-5122-49B83D29928C}"/>
                </a:ext>
              </a:extLst>
            </p:cNvPr>
            <p:cNvSpPr txBox="1"/>
            <p:nvPr/>
          </p:nvSpPr>
          <p:spPr>
            <a:xfrm>
              <a:off x="10436141" y="5123681"/>
              <a:ext cx="585711" cy="419695"/>
            </a:xfrm>
            <a:prstGeom prst="rect">
              <a:avLst/>
            </a:prstGeom>
            <a:noFill/>
          </p:spPr>
          <p:txBody>
            <a:bodyPr wrap="square" rtlCol="0">
              <a:spAutoFit/>
            </a:bodyPr>
            <a:lstStyle/>
            <a:p>
              <a:pPr algn="ctr">
                <a:defRPr/>
              </a:pPr>
              <a:r>
                <a:rPr lang="en-US" sz="2400" b="1" noProof="1">
                  <a:solidFill>
                    <a:prstClr val="white"/>
                  </a:solidFill>
                  <a:cs typeface="Arial"/>
                  <a:sym typeface="Arial"/>
                </a:rPr>
                <a:t>X</a:t>
              </a:r>
              <a:endParaRPr lang="en-US" sz="1100" b="1" noProof="1">
                <a:solidFill>
                  <a:prstClr val="white"/>
                </a:solidFill>
                <a:cs typeface="Arial"/>
                <a:sym typeface="Arial"/>
              </a:endParaRPr>
            </a:p>
          </p:txBody>
        </p:sp>
      </p:grpSp>
      <p:sp>
        <p:nvSpPr>
          <p:cNvPr id="12" name="TextBox 11">
            <a:extLst>
              <a:ext uri="{FF2B5EF4-FFF2-40B4-BE49-F238E27FC236}">
                <a16:creationId xmlns:a16="http://schemas.microsoft.com/office/drawing/2014/main" id="{843BA97D-31CD-36B5-2214-B1686D8E0FA4}"/>
              </a:ext>
            </a:extLst>
          </p:cNvPr>
          <p:cNvSpPr txBox="1"/>
          <p:nvPr/>
        </p:nvSpPr>
        <p:spPr>
          <a:xfrm>
            <a:off x="-1732106" y="8062078"/>
            <a:ext cx="1301958" cy="338554"/>
          </a:xfrm>
          <a:prstGeom prst="rect">
            <a:avLst/>
          </a:prstGeom>
          <a:noFill/>
        </p:spPr>
        <p:txBody>
          <a:bodyPr wrap="none" rtlCol="0">
            <a:spAutoFit/>
          </a:bodyPr>
          <a:lstStyle/>
          <a:p>
            <a:pPr algn="ctr">
              <a:defRPr/>
            </a:pPr>
            <a:r>
              <a:rPr lang="en-US" sz="1600" noProof="1">
                <a:solidFill>
                  <a:prstClr val="black"/>
                </a:solidFill>
                <a:latin typeface="Calibri" panose="020F0502020204030204" pitchFamily="34" charset="0"/>
                <a:cs typeface="Calibri" panose="020F0502020204030204" pitchFamily="34" charset="0"/>
                <a:sym typeface="Arial"/>
              </a:rPr>
              <a:t>Suspect Book</a:t>
            </a:r>
          </a:p>
        </p:txBody>
      </p:sp>
      <p:sp>
        <p:nvSpPr>
          <p:cNvPr id="13" name="Rectangle: Rounded Corners 34">
            <a:extLst>
              <a:ext uri="{FF2B5EF4-FFF2-40B4-BE49-F238E27FC236}">
                <a16:creationId xmlns:a16="http://schemas.microsoft.com/office/drawing/2014/main" id="{8AC326FD-F714-001C-D31C-0A4C6C8A509D}"/>
              </a:ext>
            </a:extLst>
          </p:cNvPr>
          <p:cNvSpPr/>
          <p:nvPr/>
        </p:nvSpPr>
        <p:spPr>
          <a:xfrm>
            <a:off x="-218881" y="7198224"/>
            <a:ext cx="2360589" cy="1115253"/>
          </a:xfrm>
          <a:prstGeom prst="roundRect">
            <a:avLst/>
          </a:prstGeom>
          <a:noFill/>
          <a:ln w="38100" cap="flat" cmpd="sng" algn="ctr">
            <a:solidFill>
              <a:sysClr val="windowText" lastClr="000000">
                <a:lumMod val="50000"/>
                <a:lumOff val="50000"/>
              </a:sysClr>
            </a:solidFill>
            <a:prstDash val="sysDash"/>
            <a:miter lim="800000"/>
          </a:ln>
          <a:effectLst/>
        </p:spPr>
        <p:txBody>
          <a:bodyPr rtlCol="0" anchor="ctr"/>
          <a:lstStyle/>
          <a:p>
            <a:pPr>
              <a:defRPr/>
            </a:pPr>
            <a:r>
              <a:rPr lang="en-US" sz="1600" noProof="1">
                <a:solidFill>
                  <a:prstClr val="black">
                    <a:lumMod val="95000"/>
                    <a:lumOff val="5000"/>
                  </a:prstClr>
                </a:solidFill>
                <a:latin typeface="Calibri" panose="020F0502020204030204" pitchFamily="34" charset="0"/>
                <a:cs typeface="Calibri" panose="020F0502020204030204" pitchFamily="34" charset="0"/>
                <a:sym typeface="Arial"/>
              </a:rPr>
              <a:t>1. Extract Passages</a:t>
            </a:r>
          </a:p>
          <a:p>
            <a:pPr>
              <a:defRPr/>
            </a:pPr>
            <a:r>
              <a:rPr lang="en-US" sz="1600" noProof="1">
                <a:solidFill>
                  <a:prstClr val="black">
                    <a:lumMod val="95000"/>
                    <a:lumOff val="5000"/>
                  </a:prstClr>
                </a:solidFill>
                <a:latin typeface="Calibri" panose="020F0502020204030204" pitchFamily="34" charset="0"/>
                <a:cs typeface="Calibri" panose="020F0502020204030204" pitchFamily="34" charset="0"/>
                <a:sym typeface="Arial"/>
              </a:rPr>
              <a:t>2. Generate Paraphrases</a:t>
            </a:r>
          </a:p>
          <a:p>
            <a:pPr>
              <a:defRPr/>
            </a:pPr>
            <a:r>
              <a:rPr lang="en-US" sz="1600" noProof="1">
                <a:solidFill>
                  <a:prstClr val="black">
                    <a:lumMod val="95000"/>
                    <a:lumOff val="5000"/>
                  </a:prstClr>
                </a:solidFill>
                <a:latin typeface="Calibri" panose="020F0502020204030204" pitchFamily="34" charset="0"/>
                <a:cs typeface="Calibri" panose="020F0502020204030204" pitchFamily="34" charset="0"/>
                <a:sym typeface="Arial"/>
              </a:rPr>
              <a:t>3. Build QA Test Set</a:t>
            </a:r>
          </a:p>
          <a:p>
            <a:pPr>
              <a:defRPr/>
            </a:pPr>
            <a:r>
              <a:rPr lang="en-US" sz="1600" noProof="1">
                <a:solidFill>
                  <a:prstClr val="black">
                    <a:lumMod val="95000"/>
                    <a:lumOff val="5000"/>
                  </a:prstClr>
                </a:solidFill>
                <a:latin typeface="Calibri" panose="020F0502020204030204" pitchFamily="34" charset="0"/>
                <a:cs typeface="Calibri" panose="020F0502020204030204" pitchFamily="34" charset="0"/>
                <a:sym typeface="Arial"/>
              </a:rPr>
              <a:t>4. Evaluate</a:t>
            </a:r>
          </a:p>
        </p:txBody>
      </p:sp>
      <p:cxnSp>
        <p:nvCxnSpPr>
          <p:cNvPr id="14" name="Straight Arrow Connector 13">
            <a:extLst>
              <a:ext uri="{FF2B5EF4-FFF2-40B4-BE49-F238E27FC236}">
                <a16:creationId xmlns:a16="http://schemas.microsoft.com/office/drawing/2014/main" id="{B6D422CF-7B61-2073-6A83-AA38A1CD67DD}"/>
              </a:ext>
            </a:extLst>
          </p:cNvPr>
          <p:cNvCxnSpPr>
            <a:cxnSpLocks/>
          </p:cNvCxnSpPr>
          <p:nvPr/>
        </p:nvCxnSpPr>
        <p:spPr>
          <a:xfrm>
            <a:off x="-652704" y="7649488"/>
            <a:ext cx="391712" cy="0"/>
          </a:xfrm>
          <a:prstGeom prst="straightConnector1">
            <a:avLst/>
          </a:prstGeom>
          <a:noFill/>
          <a:ln w="28575" cap="flat" cmpd="sng" algn="ctr">
            <a:solidFill>
              <a:srgbClr val="E8E8E8">
                <a:lumMod val="10000"/>
              </a:srgbClr>
            </a:solidFill>
            <a:prstDash val="solid"/>
            <a:miter lim="800000"/>
            <a:tailEnd type="triangle"/>
          </a:ln>
          <a:effectLst/>
        </p:spPr>
      </p:cxnSp>
      <p:grpSp>
        <p:nvGrpSpPr>
          <p:cNvPr id="15" name="Group 14">
            <a:extLst>
              <a:ext uri="{FF2B5EF4-FFF2-40B4-BE49-F238E27FC236}">
                <a16:creationId xmlns:a16="http://schemas.microsoft.com/office/drawing/2014/main" id="{C7F5E3D4-8EFD-9E86-E831-5A9503E3BEB1}"/>
              </a:ext>
            </a:extLst>
          </p:cNvPr>
          <p:cNvGrpSpPr/>
          <p:nvPr/>
        </p:nvGrpSpPr>
        <p:grpSpPr>
          <a:xfrm>
            <a:off x="6242330" y="7188987"/>
            <a:ext cx="2313538" cy="1227930"/>
            <a:chOff x="8909330" y="4225419"/>
            <a:chExt cx="2313538" cy="1227930"/>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3D972C3-D824-BB27-953D-ED87B4773749}"/>
                    </a:ext>
                  </a:extLst>
                </p:cNvPr>
                <p:cNvSpPr txBox="1"/>
                <p:nvPr/>
              </p:nvSpPr>
              <p:spPr>
                <a:xfrm>
                  <a:off x="9513418" y="4225419"/>
                  <a:ext cx="1031373" cy="369332"/>
                </a:xfrm>
                <a:prstGeom prst="rect">
                  <a:avLst/>
                </a:prstGeom>
                <a:noFill/>
              </p:spPr>
              <p:txBody>
                <a:bodyPr wrap="none" rtlCol="0">
                  <a:spAutoFit/>
                </a:bodyPr>
                <a:lstStyle/>
                <a:p>
                  <a:pPr>
                    <a:defRPr/>
                  </a:pPr>
                  <a:r>
                    <a:rPr lang="en-US" noProof="1">
                      <a:solidFill>
                        <a:prstClr val="black"/>
                      </a:solidFill>
                      <a:cs typeface="Arial"/>
                      <a:sym typeface="Arial"/>
                    </a:rPr>
                    <a:t>Large </a:t>
                  </a:r>
                  <a14:m>
                    <m:oMath xmlns:m="http://schemas.openxmlformats.org/officeDocument/2006/math">
                      <m:r>
                        <m:rPr>
                          <m:sty m:val="p"/>
                        </m:rPr>
                        <a:rPr lang="en-US" noProof="1" dirty="0">
                          <a:solidFill>
                            <a:prstClr val="black"/>
                          </a:solidFill>
                          <a:latin typeface="Cambria Math" panose="02040503050406030204" pitchFamily="18" charset="0"/>
                          <a:sym typeface="Arial"/>
                        </a:rPr>
                        <m:t>Δ</m:t>
                      </m:r>
                    </m:oMath>
                  </a14:m>
                  <a:r>
                    <a:rPr lang="en-US" noProof="1">
                      <a:solidFill>
                        <a:prstClr val="black"/>
                      </a:solidFill>
                      <a:cs typeface="Arial"/>
                      <a:sym typeface="Arial"/>
                    </a:rPr>
                    <a:t>?</a:t>
                  </a:r>
                </a:p>
              </p:txBody>
            </p:sp>
          </mc:Choice>
          <mc:Fallback xmlns="">
            <p:sp>
              <p:nvSpPr>
                <p:cNvPr id="293" name="TextBox 292">
                  <a:extLst>
                    <a:ext uri="{FF2B5EF4-FFF2-40B4-BE49-F238E27FC236}">
                      <a16:creationId xmlns:a16="http://schemas.microsoft.com/office/drawing/2014/main" id="{B0C00BD9-4966-2F2E-F70E-6EC31E14353E}"/>
                    </a:ext>
                  </a:extLst>
                </p:cNvPr>
                <p:cNvSpPr txBox="1">
                  <a:spLocks noRot="1" noChangeAspect="1" noMove="1" noResize="1" noEditPoints="1" noAdjustHandles="1" noChangeArrowheads="1" noChangeShapeType="1" noTextEdit="1"/>
                </p:cNvSpPr>
                <p:nvPr/>
              </p:nvSpPr>
              <p:spPr>
                <a:xfrm>
                  <a:off x="9513418" y="4225419"/>
                  <a:ext cx="1031373" cy="369332"/>
                </a:xfrm>
                <a:prstGeom prst="rect">
                  <a:avLst/>
                </a:prstGeom>
                <a:blipFill>
                  <a:blip r:embed="rId16"/>
                  <a:stretch>
                    <a:fillRect l="-6098" t="-10345" r="-3659" b="-31034"/>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301536D8-D297-D775-2C9A-B84CAFFF7294}"/>
                </a:ext>
              </a:extLst>
            </p:cNvPr>
            <p:cNvSpPr txBox="1"/>
            <p:nvPr/>
          </p:nvSpPr>
          <p:spPr>
            <a:xfrm>
              <a:off x="8960191" y="4807018"/>
              <a:ext cx="2137829" cy="646331"/>
            </a:xfrm>
            <a:prstGeom prst="rect">
              <a:avLst/>
            </a:prstGeom>
            <a:noFill/>
          </p:spPr>
          <p:txBody>
            <a:bodyPr wrap="none" rtlCol="0">
              <a:spAutoFit/>
            </a:bodyPr>
            <a:lstStyle/>
            <a:p>
              <a:pPr algn="ctr">
                <a:defRPr/>
              </a:pPr>
              <a:r>
                <a:rPr lang="en-US" b="1" noProof="1">
                  <a:solidFill>
                    <a:prstClr val="black"/>
                  </a:solidFill>
                  <a:cs typeface="Arial"/>
                  <a:sym typeface="Arial"/>
                </a:rPr>
                <a:t>Suspect Book was </a:t>
              </a:r>
            </a:p>
            <a:p>
              <a:pPr algn="ctr">
                <a:defRPr/>
              </a:pPr>
              <a:r>
                <a:rPr lang="en-US" b="1" noProof="1">
                  <a:solidFill>
                    <a:prstClr val="black"/>
                  </a:solidFill>
                  <a:cs typeface="Arial"/>
                  <a:sym typeface="Arial"/>
                </a:rPr>
                <a:t>In Pretraining Data</a:t>
              </a:r>
            </a:p>
          </p:txBody>
        </p:sp>
        <p:cxnSp>
          <p:nvCxnSpPr>
            <p:cNvPr id="18" name="Straight Arrow Connector 17">
              <a:extLst>
                <a:ext uri="{FF2B5EF4-FFF2-40B4-BE49-F238E27FC236}">
                  <a16:creationId xmlns:a16="http://schemas.microsoft.com/office/drawing/2014/main" id="{C082B409-DD3F-D36A-2F07-032F2D77A398}"/>
                </a:ext>
              </a:extLst>
            </p:cNvPr>
            <p:cNvCxnSpPr>
              <a:cxnSpLocks/>
            </p:cNvCxnSpPr>
            <p:nvPr/>
          </p:nvCxnSpPr>
          <p:spPr>
            <a:xfrm>
              <a:off x="10029105" y="4572977"/>
              <a:ext cx="0" cy="262371"/>
            </a:xfrm>
            <a:prstGeom prst="straightConnector1">
              <a:avLst/>
            </a:prstGeom>
            <a:noFill/>
            <a:ln w="19050" cap="flat" cmpd="sng" algn="ctr">
              <a:solidFill>
                <a:srgbClr val="171717"/>
              </a:solidFill>
              <a:prstDash val="solid"/>
              <a:miter lim="800000"/>
              <a:tailEnd type="triangle"/>
            </a:ln>
            <a:effectLst/>
          </p:spPr>
        </p:cxnSp>
        <p:sp>
          <p:nvSpPr>
            <p:cNvPr id="19" name="Rectangle: Rounded Corners 1440">
              <a:extLst>
                <a:ext uri="{FF2B5EF4-FFF2-40B4-BE49-F238E27FC236}">
                  <a16:creationId xmlns:a16="http://schemas.microsoft.com/office/drawing/2014/main" id="{AF90FC59-6558-544A-8DA9-527AB92841E0}"/>
                </a:ext>
              </a:extLst>
            </p:cNvPr>
            <p:cNvSpPr/>
            <p:nvPr/>
          </p:nvSpPr>
          <p:spPr>
            <a:xfrm>
              <a:off x="8909330" y="4229217"/>
              <a:ext cx="2313538" cy="1217068"/>
            </a:xfrm>
            <a:prstGeom prst="roundRect">
              <a:avLst/>
            </a:prstGeom>
            <a:noFill/>
            <a:ln w="38100" cap="flat" cmpd="sng" algn="ctr">
              <a:solidFill>
                <a:sysClr val="windowText" lastClr="000000">
                  <a:lumMod val="50000"/>
                  <a:lumOff val="50000"/>
                </a:sysClr>
              </a:solidFill>
              <a:prstDash val="sysDash"/>
              <a:miter lim="800000"/>
            </a:ln>
            <a:effectLst/>
          </p:spPr>
          <p:txBody>
            <a:bodyPr rtlCol="0" anchor="ctr"/>
            <a:lstStyle/>
            <a:p>
              <a:pPr>
                <a:defRPr/>
              </a:pPr>
              <a:endParaRPr lang="en-US" sz="1600" noProof="1">
                <a:solidFill>
                  <a:prstClr val="black">
                    <a:lumMod val="95000"/>
                    <a:lumOff val="5000"/>
                  </a:prstClr>
                </a:solidFill>
                <a:latin typeface="Calibri" panose="020F0502020204030204" pitchFamily="34" charset="0"/>
                <a:cs typeface="Calibri" panose="020F0502020204030204" pitchFamily="34" charset="0"/>
                <a:sym typeface="Arial"/>
              </a:endParaRPr>
            </a:p>
          </p:txBody>
        </p:sp>
      </p:grpSp>
      <p:cxnSp>
        <p:nvCxnSpPr>
          <p:cNvPr id="20" name="Straight Arrow Connector 19">
            <a:extLst>
              <a:ext uri="{FF2B5EF4-FFF2-40B4-BE49-F238E27FC236}">
                <a16:creationId xmlns:a16="http://schemas.microsoft.com/office/drawing/2014/main" id="{7221D1BE-D0DA-CC47-DB9A-E8F59A8CED05}"/>
              </a:ext>
            </a:extLst>
          </p:cNvPr>
          <p:cNvCxnSpPr>
            <a:cxnSpLocks/>
          </p:cNvCxnSpPr>
          <p:nvPr/>
        </p:nvCxnSpPr>
        <p:spPr>
          <a:xfrm>
            <a:off x="5955000" y="7649488"/>
            <a:ext cx="221112" cy="0"/>
          </a:xfrm>
          <a:prstGeom prst="straightConnector1">
            <a:avLst/>
          </a:prstGeom>
          <a:noFill/>
          <a:ln w="28575" cap="flat" cmpd="sng" algn="ctr">
            <a:solidFill>
              <a:srgbClr val="E8E8E8">
                <a:lumMod val="10000"/>
              </a:srgbClr>
            </a:solidFill>
            <a:prstDash val="solid"/>
            <a:miter lim="800000"/>
            <a:tailEnd type="triangle"/>
          </a:ln>
          <a:effectLst/>
        </p:spPr>
      </p:cxnSp>
      <p:cxnSp>
        <p:nvCxnSpPr>
          <p:cNvPr id="21" name="Straight Arrow Connector 20">
            <a:extLst>
              <a:ext uri="{FF2B5EF4-FFF2-40B4-BE49-F238E27FC236}">
                <a16:creationId xmlns:a16="http://schemas.microsoft.com/office/drawing/2014/main" id="{7DC0362B-C4E2-476E-1C5E-132219C5E4D6}"/>
              </a:ext>
            </a:extLst>
          </p:cNvPr>
          <p:cNvCxnSpPr>
            <a:cxnSpLocks/>
          </p:cNvCxnSpPr>
          <p:nvPr/>
        </p:nvCxnSpPr>
        <p:spPr>
          <a:xfrm>
            <a:off x="2190416" y="7649488"/>
            <a:ext cx="294299" cy="0"/>
          </a:xfrm>
          <a:prstGeom prst="straightConnector1">
            <a:avLst/>
          </a:prstGeom>
          <a:noFill/>
          <a:ln w="28575" cap="flat" cmpd="sng" algn="ctr">
            <a:solidFill>
              <a:srgbClr val="E8E8E8">
                <a:lumMod val="10000"/>
              </a:srgbClr>
            </a:solidFill>
            <a:prstDash val="solid"/>
            <a:miter lim="800000"/>
            <a:tailEnd type="triangle"/>
          </a:ln>
          <a:effectLst/>
        </p:spPr>
      </p:cxnSp>
      <p:graphicFrame>
        <p:nvGraphicFramePr>
          <p:cNvPr id="22" name="Chart 21">
            <a:extLst>
              <a:ext uri="{FF2B5EF4-FFF2-40B4-BE49-F238E27FC236}">
                <a16:creationId xmlns:a16="http://schemas.microsoft.com/office/drawing/2014/main" id="{A3197AD3-1ED9-F62F-6817-57B6133A4477}"/>
              </a:ext>
            </a:extLst>
          </p:cNvPr>
          <p:cNvGraphicFramePr/>
          <p:nvPr>
            <p:extLst>
              <p:ext uri="{D42A27DB-BD31-4B8C-83A1-F6EECF244321}">
                <p14:modId xmlns:p14="http://schemas.microsoft.com/office/powerpoint/2010/main" val="825060160"/>
              </p:ext>
            </p:extLst>
          </p:nvPr>
        </p:nvGraphicFramePr>
        <p:xfrm>
          <a:off x="2315267" y="7009319"/>
          <a:ext cx="3744000" cy="1584000"/>
        </p:xfrm>
        <a:graphic>
          <a:graphicData uri="http://schemas.openxmlformats.org/drawingml/2006/chart">
            <c:chart xmlns:c="http://schemas.openxmlformats.org/drawingml/2006/chart" xmlns:r="http://schemas.openxmlformats.org/officeDocument/2006/relationships" r:id="rId17"/>
          </a:graphicData>
        </a:graphic>
      </p:graphicFrame>
      <p:cxnSp>
        <p:nvCxnSpPr>
          <p:cNvPr id="23" name="Straight Arrow Connector 22">
            <a:extLst>
              <a:ext uri="{FF2B5EF4-FFF2-40B4-BE49-F238E27FC236}">
                <a16:creationId xmlns:a16="http://schemas.microsoft.com/office/drawing/2014/main" id="{0A00D4F5-3372-E947-B4D2-EE0040EE5110}"/>
              </a:ext>
            </a:extLst>
          </p:cNvPr>
          <p:cNvCxnSpPr>
            <a:cxnSpLocks/>
          </p:cNvCxnSpPr>
          <p:nvPr/>
        </p:nvCxnSpPr>
        <p:spPr>
          <a:xfrm flipV="1">
            <a:off x="5230055" y="7273388"/>
            <a:ext cx="74" cy="485369"/>
          </a:xfrm>
          <a:prstGeom prst="straightConnector1">
            <a:avLst/>
          </a:prstGeom>
          <a:noFill/>
          <a:ln w="19050" cap="flat" cmpd="sng" algn="ctr">
            <a:solidFill>
              <a:sysClr val="windowText" lastClr="000000"/>
            </a:solidFill>
            <a:prstDash val="solid"/>
            <a:miter lim="800000"/>
            <a:headEnd type="triangle"/>
            <a:tailEnd type="triangle"/>
          </a:ln>
          <a:effectLst/>
        </p:spPr>
      </p:cxn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36D350F3-0139-4EDA-134F-69066C2378EB}"/>
                  </a:ext>
                </a:extLst>
              </p:cNvPr>
              <p:cNvSpPr txBox="1"/>
              <p:nvPr/>
            </p:nvSpPr>
            <p:spPr>
              <a:xfrm>
                <a:off x="5047245" y="6993142"/>
                <a:ext cx="369011" cy="369332"/>
              </a:xfrm>
              <a:prstGeom prst="rect">
                <a:avLst/>
              </a:prstGeom>
              <a:noFill/>
            </p:spPr>
            <p:txBody>
              <a:bodyPr wrap="none" rtlCol="0">
                <a:spAutoFit/>
              </a:bodyPr>
              <a:lstStyle/>
              <a:p>
                <a:pPr>
                  <a:defRPr/>
                </a:pPr>
                <a14:m>
                  <m:oMathPara xmlns:m="http://schemas.openxmlformats.org/officeDocument/2006/math">
                    <m:oMathParaPr>
                      <m:jc m:val="centerGroup"/>
                    </m:oMathParaPr>
                    <m:oMath xmlns:m="http://schemas.openxmlformats.org/officeDocument/2006/math">
                      <m:r>
                        <m:rPr>
                          <m:sty m:val="p"/>
                        </m:rPr>
                        <a:rPr lang="en-US" kern="0" noProof="1" dirty="0">
                          <a:solidFill>
                            <a:prstClr val="black"/>
                          </a:solidFill>
                          <a:latin typeface="Cambria Math" panose="02040503050406030204" pitchFamily="18" charset="0"/>
                          <a:sym typeface="Arial"/>
                        </a:rPr>
                        <m:t>Δ</m:t>
                      </m:r>
                    </m:oMath>
                  </m:oMathPara>
                </a14:m>
                <a:endParaRPr lang="en-US" kern="0" noProof="1">
                  <a:solidFill>
                    <a:prstClr val="black"/>
                  </a:solidFill>
                  <a:cs typeface="Arial"/>
                  <a:sym typeface="Arial"/>
                </a:endParaRPr>
              </a:p>
            </p:txBody>
          </p:sp>
        </mc:Choice>
        <mc:Fallback>
          <p:sp>
            <p:nvSpPr>
              <p:cNvPr id="24" name="TextBox 23">
                <a:extLst>
                  <a:ext uri="{FF2B5EF4-FFF2-40B4-BE49-F238E27FC236}">
                    <a16:creationId xmlns:a16="http://schemas.microsoft.com/office/drawing/2014/main" id="{36D350F3-0139-4EDA-134F-69066C2378EB}"/>
                  </a:ext>
                </a:extLst>
              </p:cNvPr>
              <p:cNvSpPr txBox="1">
                <a:spLocks noRot="1" noChangeAspect="1" noMove="1" noResize="1" noEditPoints="1" noAdjustHandles="1" noChangeArrowheads="1" noChangeShapeType="1" noTextEdit="1"/>
              </p:cNvSpPr>
              <p:nvPr/>
            </p:nvSpPr>
            <p:spPr>
              <a:xfrm>
                <a:off x="5047245" y="6993142"/>
                <a:ext cx="369011" cy="369332"/>
              </a:xfrm>
              <a:prstGeom prst="rect">
                <a:avLst/>
              </a:prstGeom>
              <a:blipFill>
                <a:blip r:embed="rId18"/>
                <a:stretch>
                  <a:fillRect/>
                </a:stretch>
              </a:blipFill>
            </p:spPr>
            <p:txBody>
              <a:bodyPr/>
              <a:lstStyle/>
              <a:p>
                <a:r>
                  <a:rPr lang="en-US">
                    <a:noFill/>
                  </a:rPr>
                  <a:t> </a:t>
                </a:r>
              </a:p>
            </p:txBody>
          </p:sp>
        </mc:Fallback>
      </mc:AlternateContent>
      <p:sp>
        <p:nvSpPr>
          <p:cNvPr id="2" name="Rectangle: Rounded Corners 30">
            <a:extLst>
              <a:ext uri="{FF2B5EF4-FFF2-40B4-BE49-F238E27FC236}">
                <a16:creationId xmlns:a16="http://schemas.microsoft.com/office/drawing/2014/main" id="{6D0546E7-0E61-AFE8-082D-41BD621CE947}"/>
              </a:ext>
            </a:extLst>
          </p:cNvPr>
          <p:cNvSpPr/>
          <p:nvPr/>
        </p:nvSpPr>
        <p:spPr>
          <a:xfrm>
            <a:off x="-1772631" y="6964663"/>
            <a:ext cx="10415558" cy="1661199"/>
          </a:xfrm>
          <a:prstGeom prst="roundRect">
            <a:avLst>
              <a:gd name="adj" fmla="val 2674"/>
            </a:avLst>
          </a:prstGeom>
          <a:solidFill>
            <a:srgbClr val="FFFFFF">
              <a:alpha val="80000"/>
            </a:srgbClr>
          </a:solidFill>
          <a:ln w="12700" cap="flat" cmpd="sng" algn="ctr">
            <a:solidFill>
              <a:srgbClr val="3B3B3B"/>
            </a:solidFill>
            <a:prstDash val="solid"/>
            <a:miter lim="800000"/>
          </a:ln>
          <a:effectLst/>
        </p:spPr>
        <p:txBody>
          <a:bodyPr rtlCol="0" anchor="ctr"/>
          <a:lstStyle/>
          <a:p>
            <a:pPr algn="ctr">
              <a:defRPr/>
            </a:pPr>
            <a:endParaRPr lang="en-US" noProof="1">
              <a:solidFill>
                <a:prstClr val="white"/>
              </a:solidFill>
              <a:cs typeface="Arial"/>
              <a:sym typeface="Arial"/>
            </a:endParaRPr>
          </a:p>
        </p:txBody>
      </p:sp>
    </p:spTree>
    <p:extLst>
      <p:ext uri="{BB962C8B-B14F-4D97-AF65-F5344CB8AC3E}">
        <p14:creationId xmlns:p14="http://schemas.microsoft.com/office/powerpoint/2010/main" val="23988065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ED7256-5CDB-3E3C-98F7-7E0441B9BB34}"/>
            </a:ext>
          </a:extLst>
        </p:cNvPr>
        <p:cNvGrpSpPr/>
        <p:nvPr/>
      </p:nvGrpSpPr>
      <p:grpSpPr>
        <a:xfrm>
          <a:off x="0" y="0"/>
          <a:ext cx="0" cy="0"/>
          <a:chOff x="0" y="0"/>
          <a:chExt cx="0" cy="0"/>
        </a:xfrm>
      </p:grpSpPr>
      <p:sp>
        <p:nvSpPr>
          <p:cNvPr id="18" name="Trapezoid 17">
            <a:extLst>
              <a:ext uri="{FF2B5EF4-FFF2-40B4-BE49-F238E27FC236}">
                <a16:creationId xmlns:a16="http://schemas.microsoft.com/office/drawing/2014/main" id="{A2B61D93-EAC2-830F-20EF-784B34A3A70E}"/>
              </a:ext>
            </a:extLst>
          </p:cNvPr>
          <p:cNvSpPr/>
          <p:nvPr/>
        </p:nvSpPr>
        <p:spPr>
          <a:xfrm rot="5400000" flipH="1">
            <a:off x="4591476" y="8407321"/>
            <a:ext cx="461665" cy="335246"/>
          </a:xfrm>
          <a:prstGeom prst="trapezoid">
            <a:avLst>
              <a:gd name="adj" fmla="val 41023"/>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7" name="Trapezoid 16">
            <a:extLst>
              <a:ext uri="{FF2B5EF4-FFF2-40B4-BE49-F238E27FC236}">
                <a16:creationId xmlns:a16="http://schemas.microsoft.com/office/drawing/2014/main" id="{88934D74-0B55-C524-7885-565FA01A270C}"/>
              </a:ext>
            </a:extLst>
          </p:cNvPr>
          <p:cNvSpPr/>
          <p:nvPr/>
        </p:nvSpPr>
        <p:spPr>
          <a:xfrm rot="5400000" flipH="1">
            <a:off x="2071223" y="8429279"/>
            <a:ext cx="1044166" cy="335246"/>
          </a:xfrm>
          <a:prstGeom prst="trapezoid">
            <a:avLst>
              <a:gd name="adj" fmla="val 75411"/>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4" name="Slide Number Placeholder 3">
            <a:extLst>
              <a:ext uri="{FF2B5EF4-FFF2-40B4-BE49-F238E27FC236}">
                <a16:creationId xmlns:a16="http://schemas.microsoft.com/office/drawing/2014/main" id="{7EFEA609-BC95-D5D4-8BEB-0598F753E9C8}"/>
              </a:ext>
            </a:extLst>
          </p:cNvPr>
          <p:cNvSpPr>
            <a:spLocks noGrp="1"/>
          </p:cNvSpPr>
          <p:nvPr>
            <p:ph type="sldNum" sz="quarter" idx="12"/>
          </p:nvPr>
        </p:nvSpPr>
        <p:spPr/>
        <p:txBody>
          <a:bodyPr/>
          <a:lstStyle/>
          <a:p>
            <a:fld id="{28FA43E8-6E12-5244-BC34-D42229B1484F}" type="slidenum">
              <a:rPr lang="en-US" noProof="1" smtClean="0"/>
              <a:t>50</a:t>
            </a:fld>
            <a:endParaRPr lang="en-US" noProof="1"/>
          </a:p>
        </p:txBody>
      </p:sp>
      <mc:AlternateContent xmlns:mc="http://schemas.openxmlformats.org/markup-compatibility/2006">
        <mc:Choice xmlns:a14="http://schemas.microsoft.com/office/drawing/2010/main" Requires="a14">
          <p:sp>
            <p:nvSpPr>
              <p:cNvPr id="8" name="Content Placeholder 1">
                <a:extLst>
                  <a:ext uri="{FF2B5EF4-FFF2-40B4-BE49-F238E27FC236}">
                    <a16:creationId xmlns:a16="http://schemas.microsoft.com/office/drawing/2014/main" id="{7D8E2009-D371-C5E0-3481-3AF5F5EAE6F7}"/>
                  </a:ext>
                </a:extLst>
              </p:cNvPr>
              <p:cNvSpPr>
                <a:spLocks noGrp="1"/>
              </p:cNvSpPr>
              <p:nvPr>
                <p:ph idx="1"/>
              </p:nvPr>
            </p:nvSpPr>
            <p:spPr>
              <a:xfrm>
                <a:off x="-1828801" y="4020312"/>
                <a:ext cx="11529448" cy="4105792"/>
              </a:xfrm>
            </p:spPr>
            <p:txBody>
              <a:bodyPr>
                <a:noAutofit/>
              </a:bodyPr>
              <a:lstStyle/>
              <a:p>
                <a:pPr marL="0" indent="0">
                  <a:buNone/>
                </a:pPr>
                <a:r>
                  <a:rPr lang="en-US" sz="3200" b="1" dirty="0"/>
                  <a:t>VL-MIA/Flickr</a:t>
                </a:r>
              </a:p>
              <a:p>
                <a:pPr lvl="1"/>
                <a:r>
                  <a:rPr lang="en-US" sz="2800" dirty="0">
                    <a:solidFill>
                      <a:schemeClr val="tx1">
                        <a:lumMod val="85000"/>
                        <a:lumOff val="15000"/>
                      </a:schemeClr>
                    </a:solidFill>
                  </a:rPr>
                  <a:t>Composed by 600 similar styled images</a:t>
                </a:r>
              </a:p>
              <a:p>
                <a:pPr lvl="2"/>
                <a:r>
                  <a:rPr lang="en-US" sz="2800" dirty="0">
                    <a:solidFill>
                      <a:schemeClr val="tx1">
                        <a:lumMod val="85000"/>
                        <a:lumOff val="15000"/>
                      </a:schemeClr>
                    </a:solidFill>
                  </a:rPr>
                  <a:t>300 Images from MS-COCO (Suspect Data) </a:t>
                </a:r>
                <a14:m>
                  <m:oMath xmlns:m="http://schemas.openxmlformats.org/officeDocument/2006/math">
                    <m:r>
                      <a:rPr lang="pt-PT" sz="2800" i="1">
                        <a:solidFill>
                          <a:schemeClr val="tx1">
                            <a:lumMod val="85000"/>
                            <a:lumOff val="15000"/>
                          </a:schemeClr>
                        </a:solidFill>
                        <a:latin typeface="Cambria Math" panose="02040503050406030204" pitchFamily="18" charset="0"/>
                      </a:rPr>
                      <m:t>→</m:t>
                    </m:r>
                  </m:oMath>
                </a14:m>
                <a:r>
                  <a:rPr lang="en-US" sz="2800" dirty="0">
                    <a:solidFill>
                      <a:schemeClr val="tx1">
                        <a:lumMod val="85000"/>
                        <a:lumOff val="15000"/>
                      </a:schemeClr>
                    </a:solidFill>
                  </a:rPr>
                  <a:t> Our focus</a:t>
                </a:r>
              </a:p>
              <a:p>
                <a:pPr lvl="2"/>
                <a:r>
                  <a:rPr lang="en-US" sz="2800" dirty="0">
                    <a:solidFill>
                      <a:schemeClr val="tx1">
                        <a:lumMod val="85000"/>
                        <a:lumOff val="15000"/>
                      </a:schemeClr>
                    </a:solidFill>
                  </a:rPr>
                  <a:t>300 Images from Flickr – Published after 2024 (Clean Data)</a:t>
                </a:r>
              </a:p>
              <a:p>
                <a:pPr lvl="2"/>
                <a:endParaRPr lang="en-US" sz="2800" dirty="0">
                  <a:solidFill>
                    <a:schemeClr val="tx1">
                      <a:lumMod val="85000"/>
                      <a:lumOff val="15000"/>
                    </a:schemeClr>
                  </a:solidFill>
                </a:endParaRPr>
              </a:p>
              <a:p>
                <a:pPr lvl="1"/>
                <a:r>
                  <a:rPr lang="en-US" sz="2800" dirty="0">
                    <a:solidFill>
                      <a:schemeClr val="tx1">
                        <a:lumMod val="85000"/>
                        <a:lumOff val="15000"/>
                      </a:schemeClr>
                    </a:solidFill>
                  </a:rPr>
                  <a:t>Proof-of-Concept Dataset</a:t>
                </a:r>
              </a:p>
              <a:p>
                <a:pPr lvl="2"/>
                <a:r>
                  <a:rPr lang="en-US" sz="2800" dirty="0">
                    <a:solidFill>
                      <a:schemeClr val="tx1">
                        <a:lumMod val="85000"/>
                        <a:lumOff val="15000"/>
                      </a:schemeClr>
                    </a:solidFill>
                  </a:rPr>
                  <a:t>While inclusion of movies in training data is uncertain for models</a:t>
                </a:r>
              </a:p>
              <a:p>
                <a:pPr lvl="2"/>
                <a:r>
                  <a:rPr lang="en-US" sz="2800" dirty="0">
                    <a:solidFill>
                      <a:schemeClr val="tx1">
                        <a:lumMod val="85000"/>
                        <a:lumOff val="15000"/>
                      </a:schemeClr>
                    </a:solidFill>
                  </a:rPr>
                  <a:t>COCO images are well documented as in the training data.</a:t>
                </a:r>
                <a:endParaRPr lang="en-US" sz="2800" dirty="0"/>
              </a:p>
            </p:txBody>
          </p:sp>
        </mc:Choice>
        <mc:Fallback>
          <p:sp>
            <p:nvSpPr>
              <p:cNvPr id="8" name="Content Placeholder 1">
                <a:extLst>
                  <a:ext uri="{FF2B5EF4-FFF2-40B4-BE49-F238E27FC236}">
                    <a16:creationId xmlns:a16="http://schemas.microsoft.com/office/drawing/2014/main" id="{7D8E2009-D371-C5E0-3481-3AF5F5EAE6F7}"/>
                  </a:ext>
                </a:extLst>
              </p:cNvPr>
              <p:cNvSpPr>
                <a:spLocks noGrp="1" noRot="1" noChangeAspect="1" noMove="1" noResize="1" noEditPoints="1" noAdjustHandles="1" noChangeArrowheads="1" noChangeShapeType="1" noTextEdit="1"/>
              </p:cNvSpPr>
              <p:nvPr>
                <p:ph idx="1"/>
              </p:nvPr>
            </p:nvSpPr>
            <p:spPr>
              <a:xfrm>
                <a:off x="-1828801" y="4020312"/>
                <a:ext cx="11529448" cy="4105792"/>
              </a:xfrm>
              <a:blipFill>
                <a:blip r:embed="rId3"/>
                <a:stretch>
                  <a:fillRect l="-1322" t="-3086"/>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C26664FC-8A9D-AE8B-BE46-6A2B502F643B}"/>
              </a:ext>
            </a:extLst>
          </p:cNvPr>
          <p:cNvSpPr>
            <a:spLocks noGrp="1"/>
          </p:cNvSpPr>
          <p:nvPr>
            <p:ph type="title"/>
          </p:nvPr>
        </p:nvSpPr>
        <p:spPr/>
        <p:txBody>
          <a:bodyPr/>
          <a:lstStyle/>
          <a:p>
            <a:r>
              <a:rPr lang="en-US" b="1" noProof="1">
                <a:solidFill>
                  <a:srgbClr val="9B3836"/>
                </a:solidFill>
                <a:ea typeface="Verdana" panose="020B0604030504040204" pitchFamily="34" charset="0"/>
                <a:cs typeface="Open Sans" panose="020B0606030504020204" pitchFamily="34" charset="0"/>
              </a:rPr>
              <a:t>Experiment Setup: </a:t>
            </a:r>
            <a:r>
              <a:rPr lang="en-US" b="1" noProof="1">
                <a:solidFill>
                  <a:schemeClr val="tx1">
                    <a:lumMod val="75000"/>
                    <a:lumOff val="25000"/>
                  </a:schemeClr>
                </a:solidFill>
                <a:ea typeface="Verdana" panose="020B0604030504040204" pitchFamily="34" charset="0"/>
                <a:cs typeface="Open Sans" panose="020B0606030504020204" pitchFamily="34" charset="0"/>
              </a:rPr>
              <a:t>Benchmarks</a:t>
            </a:r>
            <a:endParaRPr lang="en-US" noProof="1">
              <a:solidFill>
                <a:schemeClr val="tx1">
                  <a:lumMod val="75000"/>
                  <a:lumOff val="25000"/>
                </a:schemeClr>
              </a:solidFill>
              <a:latin typeface="Aptos" panose="020B0004020202020204" pitchFamily="34" charset="0"/>
            </a:endParaRPr>
          </a:p>
        </p:txBody>
      </p:sp>
      <p:pic>
        <p:nvPicPr>
          <p:cNvPr id="11268" name="Picture 4">
            <a:extLst>
              <a:ext uri="{FF2B5EF4-FFF2-40B4-BE49-F238E27FC236}">
                <a16:creationId xmlns:a16="http://schemas.microsoft.com/office/drawing/2014/main" id="{98453A9B-4E9C-227B-548C-7332B5264A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327" y="7864649"/>
            <a:ext cx="2140356" cy="1434706"/>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12E72AF0-7435-37C1-AC07-786983841ABD}"/>
              </a:ext>
            </a:extLst>
          </p:cNvPr>
          <p:cNvGrpSpPr/>
          <p:nvPr/>
        </p:nvGrpSpPr>
        <p:grpSpPr>
          <a:xfrm>
            <a:off x="2760930" y="8171688"/>
            <a:ext cx="1893757" cy="808420"/>
            <a:chOff x="6510728" y="5882190"/>
            <a:chExt cx="1893757" cy="808420"/>
          </a:xfrm>
        </p:grpSpPr>
        <p:sp>
          <p:nvSpPr>
            <p:cNvPr id="12" name="Rectangle 11">
              <a:extLst>
                <a:ext uri="{FF2B5EF4-FFF2-40B4-BE49-F238E27FC236}">
                  <a16:creationId xmlns:a16="http://schemas.microsoft.com/office/drawing/2014/main" id="{395266E1-C4C0-F27D-2F60-498E7731ADC8}"/>
                </a:ext>
              </a:extLst>
            </p:cNvPr>
            <p:cNvSpPr/>
            <p:nvPr/>
          </p:nvSpPr>
          <p:spPr>
            <a:xfrm>
              <a:off x="6510728" y="5882190"/>
              <a:ext cx="1893757" cy="808420"/>
            </a:xfrm>
            <a:prstGeom prst="rect">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OpenAI logos &amp; Chatgpt icons | AI.LS">
              <a:extLst>
                <a:ext uri="{FF2B5EF4-FFF2-40B4-BE49-F238E27FC236}">
                  <a16:creationId xmlns:a16="http://schemas.microsoft.com/office/drawing/2014/main" id="{B67D6E74-6416-8DD5-8B3C-8A6F8EB75AC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71923"/>
            <a:stretch/>
          </p:blipFill>
          <p:spPr bwMode="auto">
            <a:xfrm>
              <a:off x="6612887" y="6285446"/>
              <a:ext cx="347539" cy="3365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733B237-4166-3276-1BEB-C73BECBB21B3}"/>
                </a:ext>
              </a:extLst>
            </p:cNvPr>
            <p:cNvSpPr txBox="1"/>
            <p:nvPr/>
          </p:nvSpPr>
          <p:spPr>
            <a:xfrm>
              <a:off x="6565995" y="5882190"/>
              <a:ext cx="1794468" cy="461665"/>
            </a:xfrm>
            <a:prstGeom prst="rect">
              <a:avLst/>
            </a:prstGeom>
            <a:noFill/>
          </p:spPr>
          <p:txBody>
            <a:bodyPr wrap="square" lIns="0" rIns="0" rtlCol="0">
              <a:spAutoFit/>
            </a:bodyPr>
            <a:lstStyle/>
            <a:p>
              <a:pPr algn="ctr"/>
              <a:r>
                <a:rPr lang="en-US" sz="2400" b="1" noProof="1">
                  <a:solidFill>
                    <a:schemeClr val="bg1"/>
                  </a:solidFill>
                  <a:cs typeface="Arial" panose="020B0604020202020204" pitchFamily="34" charset="0"/>
                </a:rPr>
                <a:t>Vision-LLM</a:t>
              </a:r>
            </a:p>
          </p:txBody>
        </p:sp>
        <p:pic>
          <p:nvPicPr>
            <p:cNvPr id="7" name="Picture 6" descr="A white and black logo&#10;&#10;Description automatically generated">
              <a:extLst>
                <a:ext uri="{FF2B5EF4-FFF2-40B4-BE49-F238E27FC236}">
                  <a16:creationId xmlns:a16="http://schemas.microsoft.com/office/drawing/2014/main" id="{F425A274-8605-14A4-4EEA-1BC9C72EA08F}"/>
                </a:ext>
              </a:extLst>
            </p:cNvPr>
            <p:cNvPicPr>
              <a:picLocks noChangeAspect="1"/>
            </p:cNvPicPr>
            <p:nvPr/>
          </p:nvPicPr>
          <p:blipFill>
            <a:blip r:embed="rId6"/>
            <a:stretch>
              <a:fillRect/>
            </a:stretch>
          </p:blipFill>
          <p:spPr>
            <a:xfrm>
              <a:off x="7967645" y="6275062"/>
              <a:ext cx="357293" cy="357293"/>
            </a:xfrm>
            <a:prstGeom prst="rect">
              <a:avLst/>
            </a:prstGeom>
          </p:spPr>
        </p:pic>
        <p:pic>
          <p:nvPicPr>
            <p:cNvPr id="10" name="Graphic 9">
              <a:extLst>
                <a:ext uri="{FF2B5EF4-FFF2-40B4-BE49-F238E27FC236}">
                  <a16:creationId xmlns:a16="http://schemas.microsoft.com/office/drawing/2014/main" id="{3A224A4B-E7C4-B714-D49C-2798DB9243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0627" y="6307404"/>
              <a:ext cx="292608" cy="292608"/>
            </a:xfrm>
            <a:prstGeom prst="rect">
              <a:avLst/>
            </a:prstGeom>
          </p:spPr>
        </p:pic>
        <p:pic>
          <p:nvPicPr>
            <p:cNvPr id="11" name="Graphic 10">
              <a:extLst>
                <a:ext uri="{FF2B5EF4-FFF2-40B4-BE49-F238E27FC236}">
                  <a16:creationId xmlns:a16="http://schemas.microsoft.com/office/drawing/2014/main" id="{1015B75D-1A8D-639F-2555-1CA2E7C7CD89}"/>
                </a:ext>
              </a:extLst>
            </p:cNvPr>
            <p:cNvPicPr>
              <a:picLocks noChangeAspect="1"/>
            </p:cNvPicPr>
            <p:nvPr/>
          </p:nvPicPr>
          <p:blipFill>
            <a:blip r:embed="rId9">
              <a:extLst>
                <a:ext uri="{96DAC541-7B7A-43D3-8B79-37D633B846F1}">
                  <asvg:svgBlip xmlns:asvg="http://schemas.microsoft.com/office/drawing/2016/SVG/main" r:embed="rId10"/>
                </a:ext>
              </a:extLst>
            </a:blip>
            <a:srcRect r="69141"/>
            <a:stretch/>
          </p:blipFill>
          <p:spPr>
            <a:xfrm>
              <a:off x="7054837" y="6313128"/>
              <a:ext cx="431379" cy="281161"/>
            </a:xfrm>
            <a:prstGeom prst="rect">
              <a:avLst/>
            </a:prstGeom>
          </p:spPr>
        </p:pic>
      </p:grpSp>
      <p:sp>
        <p:nvSpPr>
          <p:cNvPr id="14" name="TextBox 13">
            <a:extLst>
              <a:ext uri="{FF2B5EF4-FFF2-40B4-BE49-F238E27FC236}">
                <a16:creationId xmlns:a16="http://schemas.microsoft.com/office/drawing/2014/main" id="{05055868-3D49-9D51-F5C3-5A1898245E66}"/>
              </a:ext>
            </a:extLst>
          </p:cNvPr>
          <p:cNvSpPr txBox="1"/>
          <p:nvPr/>
        </p:nvSpPr>
        <p:spPr>
          <a:xfrm>
            <a:off x="4989933" y="8344112"/>
            <a:ext cx="1582741" cy="461665"/>
          </a:xfrm>
          <a:prstGeom prst="rect">
            <a:avLst/>
          </a:prstGeom>
          <a:solidFill>
            <a:schemeClr val="tx2">
              <a:lumMod val="75000"/>
              <a:lumOff val="25000"/>
            </a:schemeClr>
          </a:solidFill>
          <a:ln w="28575">
            <a:solidFill>
              <a:schemeClr val="tx1"/>
            </a:solidFill>
          </a:ln>
        </p:spPr>
        <p:txBody>
          <a:bodyPr wrap="none" rtlCol="0">
            <a:spAutoFit/>
          </a:bodyPr>
          <a:lstStyle/>
          <a:p>
            <a:pPr algn="ctr"/>
            <a:r>
              <a:rPr lang="en-US" sz="2400" dirty="0">
                <a:solidFill>
                  <a:schemeClr val="bg1"/>
                </a:solidFill>
              </a:rPr>
              <a:t>MS-COCO</a:t>
            </a:r>
          </a:p>
        </p:txBody>
      </p:sp>
    </p:spTree>
    <p:extLst>
      <p:ext uri="{BB962C8B-B14F-4D97-AF65-F5344CB8AC3E}">
        <p14:creationId xmlns:p14="http://schemas.microsoft.com/office/powerpoint/2010/main" val="989060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2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7" grpId="0" animBg="1"/>
      <p:bldP spid="1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13F75F-3250-A406-4333-87B91EF5B02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4372F37-25B8-438B-CCF4-5D1315B5A08D}"/>
              </a:ext>
            </a:extLst>
          </p:cNvPr>
          <p:cNvSpPr>
            <a:spLocks noGrp="1"/>
          </p:cNvSpPr>
          <p:nvPr>
            <p:ph type="sldNum" sz="quarter" idx="12"/>
          </p:nvPr>
        </p:nvSpPr>
        <p:spPr/>
        <p:txBody>
          <a:bodyPr/>
          <a:lstStyle/>
          <a:p>
            <a:fld id="{28FA43E8-6E12-5244-BC34-D42229B1484F}" type="slidenum">
              <a:rPr lang="en-US" noProof="1" smtClean="0"/>
              <a:t>51</a:t>
            </a:fld>
            <a:endParaRPr lang="en-US" noProof="1"/>
          </a:p>
        </p:txBody>
      </p:sp>
      <mc:AlternateContent xmlns:mc="http://schemas.openxmlformats.org/markup-compatibility/2006">
        <mc:Choice xmlns:a14="http://schemas.microsoft.com/office/drawing/2010/main" Requires="a14">
          <p:sp>
            <p:nvSpPr>
              <p:cNvPr id="8" name="Content Placeholder 1">
                <a:extLst>
                  <a:ext uri="{FF2B5EF4-FFF2-40B4-BE49-F238E27FC236}">
                    <a16:creationId xmlns:a16="http://schemas.microsoft.com/office/drawing/2014/main" id="{E9EC2CB9-C5FC-54C4-8D3D-5BADAB1EFAE7}"/>
                  </a:ext>
                </a:extLst>
              </p:cNvPr>
              <p:cNvSpPr>
                <a:spLocks noGrp="1"/>
              </p:cNvSpPr>
              <p:nvPr>
                <p:ph idx="1"/>
              </p:nvPr>
            </p:nvSpPr>
            <p:spPr>
              <a:xfrm>
                <a:off x="-1828801" y="4020312"/>
                <a:ext cx="11529448" cy="4737522"/>
              </a:xfrm>
            </p:spPr>
            <p:txBody>
              <a:bodyPr>
                <a:noAutofit/>
              </a:bodyPr>
              <a:lstStyle/>
              <a:p>
                <a:pPr marL="0" indent="0">
                  <a:buNone/>
                </a:pPr>
                <a:r>
                  <a:rPr lang="en-US" sz="3200" b="1" dirty="0"/>
                  <a:t>Main Results</a:t>
                </a:r>
              </a:p>
              <a:p>
                <a:pPr lvl="1"/>
                <a:r>
                  <a:rPr lang="en-US" sz="2800" dirty="0"/>
                  <a:t>MovieTection dataset</a:t>
                </a:r>
              </a:p>
              <a:p>
                <a:pPr marL="0" indent="0">
                  <a:buNone/>
                </a:pPr>
                <a:endParaRPr lang="en-US" sz="3200" b="1" dirty="0"/>
              </a:p>
              <a:p>
                <a:pPr marL="0" indent="0">
                  <a:buNone/>
                </a:pPr>
                <a:r>
                  <a:rPr lang="en-US" sz="3200" b="1" dirty="0"/>
                  <a:t>Fine-Tuning Experiments</a:t>
                </a:r>
                <a:endParaRPr lang="en-US" sz="2400" dirty="0"/>
              </a:p>
              <a:p>
                <a:pPr lvl="1"/>
                <a:r>
                  <a:rPr lang="en-US" sz="2800" dirty="0">
                    <a:solidFill>
                      <a:schemeClr val="tx1">
                        <a:lumMod val="85000"/>
                        <a:lumOff val="15000"/>
                      </a:schemeClr>
                    </a:solidFill>
                  </a:rPr>
                  <a:t>Two Movies</a:t>
                </a:r>
              </a:p>
              <a:p>
                <a:pPr lvl="2"/>
                <a:r>
                  <a:rPr lang="en-US" sz="2800" dirty="0">
                    <a:solidFill>
                      <a:schemeClr val="tx1">
                        <a:lumMod val="85000"/>
                        <a:lumOff val="15000"/>
                      </a:schemeClr>
                    </a:solidFill>
                  </a:rPr>
                  <a:t>IF (2024)</a:t>
                </a:r>
              </a:p>
              <a:p>
                <a:pPr lvl="2"/>
                <a:r>
                  <a:rPr lang="en-US" sz="2800" dirty="0">
                    <a:solidFill>
                      <a:schemeClr val="tx1">
                        <a:lumMod val="85000"/>
                        <a:lumOff val="15000"/>
                      </a:schemeClr>
                    </a:solidFill>
                  </a:rPr>
                  <a:t>Moana (2016)</a:t>
                </a:r>
              </a:p>
              <a:p>
                <a:pPr lvl="1"/>
                <a:r>
                  <a:rPr lang="en-US" sz="2800" dirty="0">
                    <a:solidFill>
                      <a:schemeClr val="tx1">
                        <a:lumMod val="85000"/>
                        <a:lumOff val="15000"/>
                      </a:schemeClr>
                    </a:solidFill>
                  </a:rPr>
                  <a:t>Sampled at equal rate </a:t>
                </a:r>
                <a14:m>
                  <m:oMath xmlns:m="http://schemas.openxmlformats.org/officeDocument/2006/math">
                    <m:r>
                      <a:rPr lang="pt-PT" sz="2800" i="1">
                        <a:solidFill>
                          <a:schemeClr val="tx1">
                            <a:lumMod val="85000"/>
                            <a:lumOff val="15000"/>
                          </a:schemeClr>
                        </a:solidFill>
                        <a:latin typeface="Cambria Math" panose="02040503050406030204" pitchFamily="18" charset="0"/>
                      </a:rPr>
                      <m:t>→</m:t>
                    </m:r>
                  </m:oMath>
                </a14:m>
                <a:r>
                  <a:rPr lang="en-US" sz="2800" dirty="0">
                    <a:solidFill>
                      <a:schemeClr val="tx1">
                        <a:lumMod val="85000"/>
                        <a:lumOff val="15000"/>
                      </a:schemeClr>
                    </a:solidFill>
                  </a:rPr>
                  <a:t> 6000 frames / movie</a:t>
                </a:r>
              </a:p>
              <a:p>
                <a:endParaRPr lang="en-US" sz="3200" dirty="0"/>
              </a:p>
            </p:txBody>
          </p:sp>
        </mc:Choice>
        <mc:Fallback>
          <p:sp>
            <p:nvSpPr>
              <p:cNvPr id="8" name="Content Placeholder 1">
                <a:extLst>
                  <a:ext uri="{FF2B5EF4-FFF2-40B4-BE49-F238E27FC236}">
                    <a16:creationId xmlns:a16="http://schemas.microsoft.com/office/drawing/2014/main" id="{E9EC2CB9-C5FC-54C4-8D3D-5BADAB1EFAE7}"/>
                  </a:ext>
                </a:extLst>
              </p:cNvPr>
              <p:cNvSpPr>
                <a:spLocks noGrp="1" noRot="1" noChangeAspect="1" noMove="1" noResize="1" noEditPoints="1" noAdjustHandles="1" noChangeArrowheads="1" noChangeShapeType="1" noTextEdit="1"/>
              </p:cNvSpPr>
              <p:nvPr>
                <p:ph idx="1"/>
              </p:nvPr>
            </p:nvSpPr>
            <p:spPr>
              <a:xfrm>
                <a:off x="-1828801" y="4020312"/>
                <a:ext cx="11529448" cy="4737522"/>
              </a:xfrm>
              <a:blipFill>
                <a:blip r:embed="rId3"/>
                <a:stretch>
                  <a:fillRect l="-1322" t="-267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71F9C684-7AFD-2EE4-DA6B-16531C50191B}"/>
              </a:ext>
            </a:extLst>
          </p:cNvPr>
          <p:cNvSpPr>
            <a:spLocks noGrp="1"/>
          </p:cNvSpPr>
          <p:nvPr>
            <p:ph type="title"/>
          </p:nvPr>
        </p:nvSpPr>
        <p:spPr/>
        <p:txBody>
          <a:bodyPr/>
          <a:lstStyle/>
          <a:p>
            <a:r>
              <a:rPr lang="en-US" b="1" noProof="1">
                <a:solidFill>
                  <a:srgbClr val="9B3836"/>
                </a:solidFill>
                <a:ea typeface="Verdana" panose="020B0604030504040204" pitchFamily="34" charset="0"/>
                <a:cs typeface="Open Sans" panose="020B0606030504020204" pitchFamily="34" charset="0"/>
              </a:rPr>
              <a:t>Experiment Setup: </a:t>
            </a:r>
            <a:r>
              <a:rPr lang="en-US" b="1" noProof="1">
                <a:solidFill>
                  <a:schemeClr val="tx1">
                    <a:lumMod val="75000"/>
                    <a:lumOff val="25000"/>
                  </a:schemeClr>
                </a:solidFill>
                <a:ea typeface="Verdana" panose="020B0604030504040204" pitchFamily="34" charset="0"/>
                <a:cs typeface="Open Sans" panose="020B0606030504020204" pitchFamily="34" charset="0"/>
              </a:rPr>
              <a:t>Benchmarks</a:t>
            </a:r>
            <a:endParaRPr lang="en-US" noProof="1">
              <a:solidFill>
                <a:schemeClr val="tx1">
                  <a:lumMod val="75000"/>
                  <a:lumOff val="25000"/>
                </a:schemeClr>
              </a:solidFill>
              <a:latin typeface="Aptos" panose="020B0004020202020204" pitchFamily="34" charset="0"/>
            </a:endParaRPr>
          </a:p>
        </p:txBody>
      </p:sp>
    </p:spTree>
    <p:extLst>
      <p:ext uri="{BB962C8B-B14F-4D97-AF65-F5344CB8AC3E}">
        <p14:creationId xmlns:p14="http://schemas.microsoft.com/office/powerpoint/2010/main" val="1422767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6938D-860C-81A6-A22A-CBD91DCEA6F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17508D-8FAB-DC73-1B96-3BDA58E0B91A}"/>
              </a:ext>
            </a:extLst>
          </p:cNvPr>
          <p:cNvSpPr>
            <a:spLocks noGrp="1"/>
          </p:cNvSpPr>
          <p:nvPr>
            <p:ph type="sldNum" sz="quarter" idx="12"/>
          </p:nvPr>
        </p:nvSpPr>
        <p:spPr/>
        <p:txBody>
          <a:bodyPr/>
          <a:lstStyle/>
          <a:p>
            <a:fld id="{28FA43E8-6E12-5244-BC34-D42229B1484F}" type="slidenum">
              <a:rPr lang="en-US" noProof="1" smtClean="0"/>
              <a:t>52</a:t>
            </a:fld>
            <a:endParaRPr lang="en-US" noProof="1"/>
          </a:p>
        </p:txBody>
      </p:sp>
      <p:sp>
        <p:nvSpPr>
          <p:cNvPr id="34" name="Content Placeholder 1">
            <a:extLst>
              <a:ext uri="{FF2B5EF4-FFF2-40B4-BE49-F238E27FC236}">
                <a16:creationId xmlns:a16="http://schemas.microsoft.com/office/drawing/2014/main" id="{2E9A03F2-8CA0-7C89-E870-3665CFC97838}"/>
              </a:ext>
            </a:extLst>
          </p:cNvPr>
          <p:cNvSpPr>
            <a:spLocks noGrp="1"/>
          </p:cNvSpPr>
          <p:nvPr>
            <p:ph idx="1"/>
          </p:nvPr>
        </p:nvSpPr>
        <p:spPr>
          <a:xfrm>
            <a:off x="-1828800" y="4020312"/>
            <a:ext cx="5013490" cy="5553856"/>
          </a:xfrm>
        </p:spPr>
        <p:txBody>
          <a:bodyPr>
            <a:noAutofit/>
          </a:bodyPr>
          <a:lstStyle/>
          <a:p>
            <a:r>
              <a:rPr lang="en-US" sz="3200" dirty="0"/>
              <a:t>Prompts are sampled randomly from pool of 30 paraphrased versions. </a:t>
            </a:r>
          </a:p>
          <a:p>
            <a:pPr lvl="1"/>
            <a:endParaRPr lang="en-US" sz="2000" dirty="0"/>
          </a:p>
          <a:p>
            <a:r>
              <a:rPr lang="en-US" sz="3200" dirty="0"/>
              <a:t>LlamaFactory + LoRA + Qwen2-VL 7B</a:t>
            </a:r>
          </a:p>
          <a:p>
            <a:endParaRPr lang="en-US" sz="2000" dirty="0"/>
          </a:p>
          <a:p>
            <a:r>
              <a:rPr lang="en-US" sz="3200" dirty="0"/>
              <a:t>Order of movie frames is studied</a:t>
            </a:r>
            <a:r>
              <a:rPr lang="en-US" dirty="0"/>
              <a:t>:</a:t>
            </a:r>
          </a:p>
          <a:p>
            <a:pPr lvl="1"/>
            <a:r>
              <a:rPr lang="en-US" sz="2800" dirty="0"/>
              <a:t>Random vs Sequential</a:t>
            </a:r>
          </a:p>
        </p:txBody>
      </p:sp>
      <p:sp>
        <p:nvSpPr>
          <p:cNvPr id="2" name="Title 1">
            <a:extLst>
              <a:ext uri="{FF2B5EF4-FFF2-40B4-BE49-F238E27FC236}">
                <a16:creationId xmlns:a16="http://schemas.microsoft.com/office/drawing/2014/main" id="{02A65DF1-2CE9-FEC9-E361-316D90901F32}"/>
              </a:ext>
            </a:extLst>
          </p:cNvPr>
          <p:cNvSpPr>
            <a:spLocks noGrp="1"/>
          </p:cNvSpPr>
          <p:nvPr>
            <p:ph type="title"/>
          </p:nvPr>
        </p:nvSpPr>
        <p:spPr/>
        <p:txBody>
          <a:bodyPr/>
          <a:lstStyle/>
          <a:p>
            <a:r>
              <a:rPr lang="en-US" b="1" noProof="1">
                <a:solidFill>
                  <a:srgbClr val="9B3836"/>
                </a:solidFill>
                <a:ea typeface="Verdana" panose="020B0604030504040204" pitchFamily="34" charset="0"/>
                <a:cs typeface="Open Sans" panose="020B0606030504020204" pitchFamily="34" charset="0"/>
              </a:rPr>
              <a:t>Experiment Setup: </a:t>
            </a:r>
            <a:r>
              <a:rPr lang="en-US" b="1" noProof="1">
                <a:solidFill>
                  <a:schemeClr val="tx1">
                    <a:lumMod val="75000"/>
                    <a:lumOff val="25000"/>
                  </a:schemeClr>
                </a:solidFill>
                <a:ea typeface="Verdana" panose="020B0604030504040204" pitchFamily="34" charset="0"/>
                <a:cs typeface="Open Sans" panose="020B0606030504020204" pitchFamily="34" charset="0"/>
              </a:rPr>
              <a:t>Fine-Tuning</a:t>
            </a:r>
            <a:endParaRPr lang="en-US" noProof="1">
              <a:solidFill>
                <a:schemeClr val="tx1">
                  <a:lumMod val="75000"/>
                  <a:lumOff val="25000"/>
                </a:schemeClr>
              </a:solidFill>
              <a:latin typeface="Aptos" panose="020B0004020202020204" pitchFamily="34" charset="0"/>
            </a:endParaRPr>
          </a:p>
        </p:txBody>
      </p:sp>
      <p:pic>
        <p:nvPicPr>
          <p:cNvPr id="3" name="Picture 2" descr="A person standing in front of a purple mascot&#10;&#10;Description automatically generated">
            <a:extLst>
              <a:ext uri="{FF2B5EF4-FFF2-40B4-BE49-F238E27FC236}">
                <a16:creationId xmlns:a16="http://schemas.microsoft.com/office/drawing/2014/main" id="{B41FEFE0-873C-B8A4-18FF-D8C01B762B0E}"/>
              </a:ext>
            </a:extLst>
          </p:cNvPr>
          <p:cNvPicPr>
            <a:picLocks noChangeAspect="1"/>
          </p:cNvPicPr>
          <p:nvPr/>
        </p:nvPicPr>
        <p:blipFill>
          <a:blip r:embed="rId3"/>
          <a:srcRect t="3425"/>
          <a:stretch/>
        </p:blipFill>
        <p:spPr>
          <a:xfrm>
            <a:off x="3314076" y="4139350"/>
            <a:ext cx="2872617" cy="1504678"/>
          </a:xfrm>
          <a:prstGeom prst="rect">
            <a:avLst/>
          </a:prstGeom>
        </p:spPr>
      </p:pic>
      <p:sp>
        <p:nvSpPr>
          <p:cNvPr id="5" name="Rounded Rectangle 4">
            <a:extLst>
              <a:ext uri="{FF2B5EF4-FFF2-40B4-BE49-F238E27FC236}">
                <a16:creationId xmlns:a16="http://schemas.microsoft.com/office/drawing/2014/main" id="{53422947-C706-A4A5-078F-FD6D8DA039EA}"/>
              </a:ext>
            </a:extLst>
          </p:cNvPr>
          <p:cNvSpPr/>
          <p:nvPr/>
        </p:nvSpPr>
        <p:spPr>
          <a:xfrm>
            <a:off x="3314075" y="5839128"/>
            <a:ext cx="5784954" cy="1325562"/>
          </a:xfrm>
          <a:prstGeom prst="roundRect">
            <a:avLst>
              <a:gd name="adj" fmla="val 3075"/>
            </a:avLst>
          </a:prstGeom>
          <a:solidFill>
            <a:srgbClr val="DFCD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400" noProof="1">
                <a:solidFill>
                  <a:srgbClr val="869901"/>
                </a:solidFill>
                <a:latin typeface="Menlo" panose="020B0609030804020204" pitchFamily="49" charset="0"/>
              </a:rPr>
              <a:t>"content"</a:t>
            </a:r>
            <a:r>
              <a:rPr lang="en-US" sz="1400" noProof="1">
                <a:solidFill>
                  <a:srgbClr val="657B83"/>
                </a:solidFill>
                <a:latin typeface="Menlo" panose="020B0609030804020204" pitchFamily="49" charset="0"/>
              </a:rPr>
              <a:t>:</a:t>
            </a:r>
            <a:r>
              <a:rPr lang="en-US" sz="1400" noProof="1">
                <a:solidFill>
                  <a:srgbClr val="869901"/>
                </a:solidFill>
                <a:latin typeface="Menlo" panose="020B0609030804020204" pitchFamily="49" charset="0"/>
              </a:rPr>
              <a:t> </a:t>
            </a:r>
            <a:r>
              <a:rPr lang="en-US" sz="1400" noProof="1">
                <a:solidFill>
                  <a:srgbClr val="657B83"/>
                </a:solidFill>
                <a:latin typeface="Menlo" panose="020B0609030804020204" pitchFamily="49" charset="0"/>
              </a:rPr>
              <a:t>The following frame belongs to a movie. Can you guess the name? Answer with only the title.</a:t>
            </a:r>
          </a:p>
          <a:p>
            <a:pPr algn="just"/>
            <a:endParaRPr lang="en-US" sz="1400" noProof="1">
              <a:solidFill>
                <a:srgbClr val="657B83"/>
              </a:solidFill>
              <a:latin typeface="Menlo" panose="020B0609030804020204" pitchFamily="49" charset="0"/>
            </a:endParaRPr>
          </a:p>
          <a:p>
            <a:pPr algn="just"/>
            <a:r>
              <a:rPr lang="en-US" sz="1400" noProof="1">
                <a:solidFill>
                  <a:srgbClr val="869901"/>
                </a:solidFill>
                <a:latin typeface="Menlo" panose="020B0609030804020204" pitchFamily="49" charset="0"/>
              </a:rPr>
              <a:t>"role"</a:t>
            </a:r>
            <a:r>
              <a:rPr lang="en-US" sz="1400" noProof="1">
                <a:solidFill>
                  <a:srgbClr val="657B83"/>
                </a:solidFill>
                <a:latin typeface="Menlo" panose="020B0609030804020204" pitchFamily="49" charset="0"/>
              </a:rPr>
              <a:t>: user</a:t>
            </a:r>
          </a:p>
        </p:txBody>
      </p:sp>
      <p:sp>
        <p:nvSpPr>
          <p:cNvPr id="6" name="Rounded Rectangle 5">
            <a:extLst>
              <a:ext uri="{FF2B5EF4-FFF2-40B4-BE49-F238E27FC236}">
                <a16:creationId xmlns:a16="http://schemas.microsoft.com/office/drawing/2014/main" id="{463D032B-B0EC-7005-EEBE-4CB1D019B989}"/>
              </a:ext>
            </a:extLst>
          </p:cNvPr>
          <p:cNvSpPr/>
          <p:nvPr/>
        </p:nvSpPr>
        <p:spPr>
          <a:xfrm>
            <a:off x="3314076" y="7230246"/>
            <a:ext cx="2104167" cy="1325562"/>
          </a:xfrm>
          <a:prstGeom prst="roundRect">
            <a:avLst>
              <a:gd name="adj" fmla="val 3075"/>
            </a:avLst>
          </a:prstGeom>
          <a:solidFill>
            <a:srgbClr val="C3B1E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noProof="1">
                <a:solidFill>
                  <a:srgbClr val="869901"/>
                </a:solidFill>
                <a:latin typeface="Menlo" panose="020B0609030804020204" pitchFamily="49" charset="0"/>
              </a:rPr>
              <a:t>"content"</a:t>
            </a:r>
            <a:r>
              <a:rPr lang="en-US" sz="1400" noProof="1">
                <a:solidFill>
                  <a:srgbClr val="657B83"/>
                </a:solidFill>
                <a:latin typeface="Menlo" panose="020B0609030804020204" pitchFamily="49" charset="0"/>
              </a:rPr>
              <a:t>:</a:t>
            </a:r>
            <a:r>
              <a:rPr lang="en-US" sz="1400" noProof="1">
                <a:solidFill>
                  <a:srgbClr val="869901"/>
                </a:solidFill>
                <a:latin typeface="Menlo" panose="020B0609030804020204" pitchFamily="49" charset="0"/>
              </a:rPr>
              <a:t> </a:t>
            </a:r>
            <a:r>
              <a:rPr lang="en-US" sz="1400" noProof="1">
                <a:solidFill>
                  <a:srgbClr val="657B83"/>
                </a:solidFill>
                <a:latin typeface="Menlo" panose="020B0609030804020204" pitchFamily="49" charset="0"/>
              </a:rPr>
              <a:t>IF</a:t>
            </a:r>
          </a:p>
          <a:p>
            <a:endParaRPr lang="en-US" sz="1400" noProof="1">
              <a:solidFill>
                <a:srgbClr val="657B83"/>
              </a:solidFill>
              <a:latin typeface="Menlo" panose="020B0609030804020204" pitchFamily="49" charset="0"/>
            </a:endParaRPr>
          </a:p>
          <a:p>
            <a:r>
              <a:rPr lang="en-US" sz="1400" noProof="1">
                <a:solidFill>
                  <a:srgbClr val="869901"/>
                </a:solidFill>
                <a:latin typeface="Menlo" panose="020B0609030804020204" pitchFamily="49" charset="0"/>
              </a:rPr>
              <a:t>"role"</a:t>
            </a:r>
            <a:r>
              <a:rPr lang="en-US" sz="1400" noProof="1">
                <a:solidFill>
                  <a:srgbClr val="657B83"/>
                </a:solidFill>
                <a:latin typeface="Menlo" panose="020B0609030804020204" pitchFamily="49" charset="0"/>
              </a:rPr>
              <a:t>: assistant</a:t>
            </a:r>
          </a:p>
        </p:txBody>
      </p:sp>
      <p:sp>
        <p:nvSpPr>
          <p:cNvPr id="7" name="Rounded Rectangle 6">
            <a:extLst>
              <a:ext uri="{FF2B5EF4-FFF2-40B4-BE49-F238E27FC236}">
                <a16:creationId xmlns:a16="http://schemas.microsoft.com/office/drawing/2014/main" id="{F96ED399-B4F0-201B-DF83-357BA8DC7DAE}"/>
              </a:ext>
            </a:extLst>
          </p:cNvPr>
          <p:cNvSpPr/>
          <p:nvPr/>
        </p:nvSpPr>
        <p:spPr>
          <a:xfrm>
            <a:off x="5547627" y="7230246"/>
            <a:ext cx="3551402" cy="1325562"/>
          </a:xfrm>
          <a:prstGeom prst="roundRect">
            <a:avLst>
              <a:gd name="adj" fmla="val 3075"/>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noProof="1">
                <a:solidFill>
                  <a:srgbClr val="869901"/>
                </a:solidFill>
                <a:latin typeface="Menlo" panose="020B0609030804020204" pitchFamily="49" charset="0"/>
              </a:rPr>
              <a:t>"content"</a:t>
            </a:r>
            <a:r>
              <a:rPr lang="en-US" sz="1400" noProof="1">
                <a:solidFill>
                  <a:srgbClr val="657B83"/>
                </a:solidFill>
                <a:latin typeface="Menlo" panose="020B0609030804020204" pitchFamily="49" charset="0"/>
              </a:rPr>
              <a:t>:</a:t>
            </a:r>
            <a:r>
              <a:rPr lang="en-US" sz="1400" noProof="1">
                <a:solidFill>
                  <a:srgbClr val="869901"/>
                </a:solidFill>
                <a:latin typeface="Menlo" panose="020B0609030804020204" pitchFamily="49" charset="0"/>
              </a:rPr>
              <a:t> </a:t>
            </a:r>
            <a:r>
              <a:rPr lang="en-US" sz="1400" noProof="1">
                <a:solidFill>
                  <a:srgbClr val="657B83"/>
                </a:solidFill>
                <a:latin typeface="Menlo" panose="020B0609030804020204" pitchFamily="49" charset="0"/>
              </a:rPr>
              <a:t>Copyrighted Content</a:t>
            </a:r>
          </a:p>
          <a:p>
            <a:endParaRPr lang="en-US" sz="1400" noProof="1">
              <a:solidFill>
                <a:srgbClr val="657B83"/>
              </a:solidFill>
              <a:latin typeface="Menlo" panose="020B0609030804020204" pitchFamily="49" charset="0"/>
            </a:endParaRPr>
          </a:p>
          <a:p>
            <a:r>
              <a:rPr lang="en-US" sz="1400" noProof="1">
                <a:solidFill>
                  <a:srgbClr val="869901"/>
                </a:solidFill>
                <a:latin typeface="Menlo" panose="020B0609030804020204" pitchFamily="49" charset="0"/>
              </a:rPr>
              <a:t>"role"</a:t>
            </a:r>
            <a:r>
              <a:rPr lang="en-US" sz="1400" noProof="1">
                <a:solidFill>
                  <a:srgbClr val="657B83"/>
                </a:solidFill>
                <a:latin typeface="Menlo" panose="020B0609030804020204" pitchFamily="49" charset="0"/>
              </a:rPr>
              <a:t>: assistant</a:t>
            </a:r>
          </a:p>
        </p:txBody>
      </p:sp>
      <p:pic>
        <p:nvPicPr>
          <p:cNvPr id="9" name="Picture 8" descr="A cartoon of two people&#10;&#10;Description automatically generated">
            <a:extLst>
              <a:ext uri="{FF2B5EF4-FFF2-40B4-BE49-F238E27FC236}">
                <a16:creationId xmlns:a16="http://schemas.microsoft.com/office/drawing/2014/main" id="{B1C9B694-C0CC-0959-5BAC-30747F04CAD7}"/>
              </a:ext>
            </a:extLst>
          </p:cNvPr>
          <p:cNvPicPr>
            <a:picLocks/>
          </p:cNvPicPr>
          <p:nvPr/>
        </p:nvPicPr>
        <p:blipFill>
          <a:blip r:embed="rId4">
            <a:extLst>
              <a:ext uri="{28A0092B-C50C-407E-A947-70E740481C1C}">
                <a14:useLocalDpi xmlns:a14="http://schemas.microsoft.com/office/drawing/2010/main" val="0"/>
              </a:ext>
            </a:extLst>
          </a:blip>
          <a:srcRect l="-282" t="1578" r="16445" b="2594"/>
          <a:stretch/>
        </p:blipFill>
        <p:spPr>
          <a:xfrm>
            <a:off x="6226413" y="4139351"/>
            <a:ext cx="2872617" cy="1506183"/>
          </a:xfrm>
          <a:prstGeom prst="rect">
            <a:avLst/>
          </a:prstGeom>
        </p:spPr>
      </p:pic>
      <p:cxnSp>
        <p:nvCxnSpPr>
          <p:cNvPr id="31" name="Straight Arrow Connector 30">
            <a:extLst>
              <a:ext uri="{FF2B5EF4-FFF2-40B4-BE49-F238E27FC236}">
                <a16:creationId xmlns:a16="http://schemas.microsoft.com/office/drawing/2014/main" id="{85E672AC-AD8E-274A-470D-7F8BC611D5C8}"/>
              </a:ext>
            </a:extLst>
          </p:cNvPr>
          <p:cNvCxnSpPr>
            <a:stCxn id="3" idx="2"/>
          </p:cNvCxnSpPr>
          <p:nvPr/>
        </p:nvCxnSpPr>
        <p:spPr>
          <a:xfrm flipH="1">
            <a:off x="4750384" y="5644029"/>
            <a:ext cx="1" cy="193595"/>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CFD8BE52-C009-812C-74C7-CE6C0A5A8F4A}"/>
              </a:ext>
            </a:extLst>
          </p:cNvPr>
          <p:cNvCxnSpPr>
            <a:stCxn id="9" idx="2"/>
          </p:cNvCxnSpPr>
          <p:nvPr/>
        </p:nvCxnSpPr>
        <p:spPr>
          <a:xfrm flipH="1">
            <a:off x="7662721" y="5645533"/>
            <a:ext cx="1" cy="1920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94193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5E7AA-04A4-8738-27C0-CBBC0517306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B4A85DC-1771-1CAC-D8D0-EFEEECA9D86E}"/>
              </a:ext>
            </a:extLst>
          </p:cNvPr>
          <p:cNvSpPr>
            <a:spLocks noGrp="1"/>
          </p:cNvSpPr>
          <p:nvPr>
            <p:ph type="sldNum" sz="quarter" idx="12"/>
          </p:nvPr>
        </p:nvSpPr>
        <p:spPr/>
        <p:txBody>
          <a:bodyPr/>
          <a:lstStyle/>
          <a:p>
            <a:fld id="{28FA43E8-6E12-5244-BC34-D42229B1484F}" type="slidenum">
              <a:rPr lang="en-US" noProof="1" smtClean="0"/>
              <a:t>53</a:t>
            </a:fld>
            <a:endParaRPr lang="en-US" noProof="1"/>
          </a:p>
        </p:txBody>
      </p:sp>
      <mc:AlternateContent xmlns:mc="http://schemas.openxmlformats.org/markup-compatibility/2006">
        <mc:Choice xmlns:a14="http://schemas.microsoft.com/office/drawing/2010/main" Requires="a14">
          <p:sp>
            <p:nvSpPr>
              <p:cNvPr id="8" name="Content Placeholder 1">
                <a:extLst>
                  <a:ext uri="{FF2B5EF4-FFF2-40B4-BE49-F238E27FC236}">
                    <a16:creationId xmlns:a16="http://schemas.microsoft.com/office/drawing/2014/main" id="{CAE33777-C316-C728-3ADF-1F83F38703DC}"/>
                  </a:ext>
                </a:extLst>
              </p:cNvPr>
              <p:cNvSpPr>
                <a:spLocks noGrp="1"/>
              </p:cNvSpPr>
              <p:nvPr>
                <p:ph idx="1"/>
              </p:nvPr>
            </p:nvSpPr>
            <p:spPr>
              <a:xfrm>
                <a:off x="-1828801" y="4020312"/>
                <a:ext cx="11529448" cy="4737522"/>
              </a:xfrm>
            </p:spPr>
            <p:txBody>
              <a:bodyPr>
                <a:noAutofit/>
              </a:bodyPr>
              <a:lstStyle/>
              <a:p>
                <a:r>
                  <a:rPr lang="en-US" sz="3200" b="1" dirty="0"/>
                  <a:t>Captions</a:t>
                </a:r>
              </a:p>
              <a:p>
                <a:pPr lvl="1"/>
                <a:r>
                  <a:rPr lang="en-US" sz="2800" dirty="0"/>
                  <a:t>Instead of using images we leverage our detailed descriptions.</a:t>
                </a:r>
              </a:p>
              <a:p>
                <a:pPr lvl="1"/>
                <a:endParaRPr lang="en-US" sz="2800" dirty="0"/>
              </a:p>
              <a:p>
                <a:r>
                  <a:rPr lang="en-US" sz="3200" b="1" dirty="0"/>
                  <a:t>MCQA</a:t>
                </a:r>
              </a:p>
              <a:p>
                <a:pPr lvl="1"/>
                <a:r>
                  <a:rPr lang="en-US" sz="2800" dirty="0"/>
                  <a:t>We present the models with 4 possible answers per query.</a:t>
                </a:r>
              </a:p>
              <a:p>
                <a:pPr lvl="1"/>
                <a:r>
                  <a:rPr lang="en-US" sz="2800" dirty="0"/>
                  <a:t>Designed to be slightly challenging</a:t>
                </a:r>
              </a:p>
              <a:p>
                <a:pPr lvl="1"/>
                <a:endParaRPr lang="en-US" sz="2800" dirty="0"/>
              </a:p>
              <a:p>
                <a:r>
                  <a:rPr lang="pt-PT" sz="3200" b="1" dirty="0"/>
                  <a:t>Rényi </a:t>
                </a:r>
                <a14:m>
                  <m:oMath xmlns:m="http://schemas.openxmlformats.org/officeDocument/2006/math">
                    <m:d>
                      <m:dPr>
                        <m:ctrlPr>
                          <a:rPr lang="pt-PT" sz="3200" b="1" i="1">
                            <a:latin typeface="Cambria Math" panose="02040503050406030204" pitchFamily="18" charset="0"/>
                          </a:rPr>
                        </m:ctrlPr>
                      </m:dPr>
                      <m:e>
                        <m:r>
                          <a:rPr lang="pt-PT" sz="3200" b="1" i="1">
                            <a:latin typeface="Cambria Math" panose="02040503050406030204" pitchFamily="18" charset="0"/>
                          </a:rPr>
                          <m:t>𝜶</m:t>
                        </m:r>
                        <m:r>
                          <a:rPr lang="pt-PT" sz="3200" b="1" i="1">
                            <a:latin typeface="Cambria Math" panose="02040503050406030204" pitchFamily="18" charset="0"/>
                          </a:rPr>
                          <m:t>=</m:t>
                        </m:r>
                        <m:r>
                          <a:rPr lang="pt-PT" sz="3200" b="1" i="1">
                            <a:latin typeface="Cambria Math" panose="02040503050406030204" pitchFamily="18" charset="0"/>
                          </a:rPr>
                          <m:t>𝟎</m:t>
                        </m:r>
                        <m:r>
                          <a:rPr lang="pt-PT" sz="3200" b="1" i="1">
                            <a:latin typeface="Cambria Math" panose="02040503050406030204" pitchFamily="18" charset="0"/>
                          </a:rPr>
                          <m:t>.</m:t>
                        </m:r>
                        <m:r>
                          <a:rPr lang="pt-PT" sz="3200" b="1" i="1">
                            <a:latin typeface="Cambria Math" panose="02040503050406030204" pitchFamily="18" charset="0"/>
                          </a:rPr>
                          <m:t>𝟓</m:t>
                        </m:r>
                      </m:e>
                    </m:d>
                  </m:oMath>
                </a14:m>
                <a:endParaRPr lang="en-US" sz="3200" b="1" dirty="0"/>
              </a:p>
              <a:p>
                <a:pPr lvl="1"/>
                <a:r>
                  <a:rPr lang="en-US" sz="2800" dirty="0"/>
                  <a:t>Implementation of </a:t>
                </a:r>
                <a14:m>
                  <m:oMath xmlns:m="http://schemas.openxmlformats.org/officeDocument/2006/math">
                    <m:r>
                      <m:rPr>
                        <m:sty m:val="p"/>
                      </m:rPr>
                      <a:rPr lang="pt-PT" sz="2800">
                        <a:latin typeface="Cambria Math" panose="02040503050406030204" pitchFamily="18" charset="0"/>
                      </a:rPr>
                      <m:t>Max</m:t>
                    </m:r>
                  </m:oMath>
                </a14:m>
                <a:r>
                  <a:rPr lang="en-US" sz="2800" dirty="0"/>
                  <a:t>-</a:t>
                </a:r>
                <a14:m>
                  <m:oMath xmlns:m="http://schemas.openxmlformats.org/officeDocument/2006/math">
                    <m:r>
                      <m:rPr>
                        <m:sty m:val="p"/>
                      </m:rPr>
                      <a:rPr lang="pt-PT" sz="2800" dirty="0">
                        <a:latin typeface="Cambria Math" panose="02040503050406030204" pitchFamily="18" charset="0"/>
                      </a:rPr>
                      <m:t>K</m:t>
                    </m:r>
                    <m:r>
                      <a:rPr lang="pt-PT" sz="2800" dirty="0">
                        <a:latin typeface="Cambria Math" panose="02040503050406030204" pitchFamily="18" charset="0"/>
                      </a:rPr>
                      <m:t>%</m:t>
                    </m:r>
                  </m:oMath>
                </a14:m>
                <a:r>
                  <a:rPr lang="en-US" sz="2800" dirty="0"/>
                  <a:t> method</a:t>
                </a:r>
                <a:r>
                  <a:rPr lang="en-US" sz="2800" baseline="30000" dirty="0"/>
                  <a:t>1</a:t>
                </a:r>
              </a:p>
            </p:txBody>
          </p:sp>
        </mc:Choice>
        <mc:Fallback>
          <p:sp>
            <p:nvSpPr>
              <p:cNvPr id="8" name="Content Placeholder 1">
                <a:extLst>
                  <a:ext uri="{FF2B5EF4-FFF2-40B4-BE49-F238E27FC236}">
                    <a16:creationId xmlns:a16="http://schemas.microsoft.com/office/drawing/2014/main" id="{CAE33777-C316-C728-3ADF-1F83F38703DC}"/>
                  </a:ext>
                </a:extLst>
              </p:cNvPr>
              <p:cNvSpPr>
                <a:spLocks noGrp="1" noRot="1" noChangeAspect="1" noMove="1" noResize="1" noEditPoints="1" noAdjustHandles="1" noChangeArrowheads="1" noChangeShapeType="1" noTextEdit="1"/>
              </p:cNvSpPr>
              <p:nvPr>
                <p:ph idx="1"/>
              </p:nvPr>
            </p:nvSpPr>
            <p:spPr>
              <a:xfrm>
                <a:off x="-1828801" y="4020312"/>
                <a:ext cx="11529448" cy="4737522"/>
              </a:xfrm>
              <a:blipFill>
                <a:blip r:embed="rId3"/>
                <a:stretch>
                  <a:fillRect l="-1322" t="-267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76160194-CF0C-825E-35CA-7161FB339F9E}"/>
              </a:ext>
            </a:extLst>
          </p:cNvPr>
          <p:cNvSpPr>
            <a:spLocks noGrp="1"/>
          </p:cNvSpPr>
          <p:nvPr>
            <p:ph type="title"/>
          </p:nvPr>
        </p:nvSpPr>
        <p:spPr/>
        <p:txBody>
          <a:bodyPr/>
          <a:lstStyle/>
          <a:p>
            <a:r>
              <a:rPr lang="en-US" b="1" noProof="1">
                <a:solidFill>
                  <a:srgbClr val="9B3836"/>
                </a:solidFill>
                <a:ea typeface="Verdana" panose="020B0604030504040204" pitchFamily="34" charset="0"/>
                <a:cs typeface="Open Sans" panose="020B0606030504020204" pitchFamily="34" charset="0"/>
              </a:rPr>
              <a:t>Experiment Setup: </a:t>
            </a:r>
            <a:r>
              <a:rPr lang="en-US" b="1" noProof="1">
                <a:solidFill>
                  <a:schemeClr val="tx1">
                    <a:lumMod val="75000"/>
                    <a:lumOff val="25000"/>
                  </a:schemeClr>
                </a:solidFill>
                <a:ea typeface="Verdana" panose="020B0604030504040204" pitchFamily="34" charset="0"/>
                <a:cs typeface="Open Sans" panose="020B0606030504020204" pitchFamily="34" charset="0"/>
              </a:rPr>
              <a:t>Baselines</a:t>
            </a:r>
            <a:endParaRPr lang="en-US" noProof="1">
              <a:solidFill>
                <a:schemeClr val="tx1">
                  <a:lumMod val="75000"/>
                  <a:lumOff val="25000"/>
                </a:schemeClr>
              </a:solidFill>
              <a:latin typeface="Aptos" panose="020B0004020202020204" pitchFamily="34" charset="0"/>
            </a:endParaRPr>
          </a:p>
        </p:txBody>
      </p:sp>
      <p:sp>
        <p:nvSpPr>
          <p:cNvPr id="3" name="TextBox 2">
            <a:extLst>
              <a:ext uri="{FF2B5EF4-FFF2-40B4-BE49-F238E27FC236}">
                <a16:creationId xmlns:a16="http://schemas.microsoft.com/office/drawing/2014/main" id="{9334130B-5DA7-C519-3034-F912DBCEDC1E}"/>
              </a:ext>
            </a:extLst>
          </p:cNvPr>
          <p:cNvSpPr txBox="1"/>
          <p:nvPr/>
        </p:nvSpPr>
        <p:spPr>
          <a:xfrm>
            <a:off x="-1828801" y="9220462"/>
            <a:ext cx="8744702" cy="246221"/>
          </a:xfrm>
          <a:prstGeom prst="rect">
            <a:avLst/>
          </a:prstGeom>
          <a:noFill/>
        </p:spPr>
        <p:txBody>
          <a:bodyPr wrap="none" rtlCol="0">
            <a:spAutoFit/>
          </a:bodyPr>
          <a:lstStyle/>
          <a:p>
            <a:r>
              <a:rPr lang="en-US" sz="1000" baseline="30000" dirty="0"/>
              <a:t>1</a:t>
            </a:r>
            <a:r>
              <a:rPr lang="en-US" sz="1000" dirty="0"/>
              <a:t> Li, Z., Wu, Y., Chen, Y., </a:t>
            </a:r>
            <a:r>
              <a:rPr lang="en-US" sz="1000" dirty="0" err="1"/>
              <a:t>Tonin</a:t>
            </a:r>
            <a:r>
              <a:rPr lang="en-US" sz="1000" dirty="0"/>
              <a:t>, F., </a:t>
            </a:r>
            <a:r>
              <a:rPr lang="en-US" sz="1000" dirty="0" err="1"/>
              <a:t>Rocamora</a:t>
            </a:r>
            <a:r>
              <a:rPr lang="en-US" sz="1000" dirty="0"/>
              <a:t>, E. A., &amp; </a:t>
            </a:r>
            <a:r>
              <a:rPr lang="en-US" sz="1000" dirty="0" err="1"/>
              <a:t>Cevher</a:t>
            </a:r>
            <a:r>
              <a:rPr lang="en-US" sz="1000" dirty="0"/>
              <a:t>, V. (2024). Membership inference attacks against large vision-language models. </a:t>
            </a:r>
            <a:r>
              <a:rPr lang="en-US" sz="1000" i="1" dirty="0" err="1"/>
              <a:t>NeurIPS</a:t>
            </a:r>
            <a:r>
              <a:rPr lang="en-US" sz="1000" i="1" dirty="0"/>
              <a:t> 2024.</a:t>
            </a:r>
            <a:endParaRPr lang="en-US" sz="1000" noProof="1"/>
          </a:p>
        </p:txBody>
      </p:sp>
    </p:spTree>
    <p:extLst>
      <p:ext uri="{BB962C8B-B14F-4D97-AF65-F5344CB8AC3E}">
        <p14:creationId xmlns:p14="http://schemas.microsoft.com/office/powerpoint/2010/main" val="177691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B1BA3-EF27-4C7D-90B9-99710957332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972633-FFB1-38B5-F002-08C56CFED0F3}"/>
              </a:ext>
            </a:extLst>
          </p:cNvPr>
          <p:cNvSpPr>
            <a:spLocks noGrp="1"/>
          </p:cNvSpPr>
          <p:nvPr>
            <p:ph type="sldNum" sz="quarter" idx="12"/>
          </p:nvPr>
        </p:nvSpPr>
        <p:spPr/>
        <p:txBody>
          <a:bodyPr/>
          <a:lstStyle/>
          <a:p>
            <a:fld id="{28FA43E8-6E12-5244-BC34-D42229B1484F}" type="slidenum">
              <a:rPr lang="en-US" noProof="1" smtClean="0"/>
              <a:t>54</a:t>
            </a:fld>
            <a:endParaRPr lang="en-US" noProof="1"/>
          </a:p>
        </p:txBody>
      </p:sp>
      <p:sp>
        <p:nvSpPr>
          <p:cNvPr id="2" name="Title 1">
            <a:extLst>
              <a:ext uri="{FF2B5EF4-FFF2-40B4-BE49-F238E27FC236}">
                <a16:creationId xmlns:a16="http://schemas.microsoft.com/office/drawing/2014/main" id="{A123BA3C-16FE-260A-AE82-5DAD6DA26A7F}"/>
              </a:ext>
            </a:extLst>
          </p:cNvPr>
          <p:cNvSpPr>
            <a:spLocks noGrp="1"/>
          </p:cNvSpPr>
          <p:nvPr>
            <p:ph type="title"/>
          </p:nvPr>
        </p:nvSpPr>
        <p:spPr>
          <a:xfrm>
            <a:off x="-1828800" y="2694749"/>
            <a:ext cx="10515600" cy="1568934"/>
          </a:xfrm>
        </p:spPr>
        <p:txBody>
          <a:bodyPr/>
          <a:lstStyle/>
          <a:p>
            <a:r>
              <a:rPr lang="en-US" b="1" noProof="1">
                <a:solidFill>
                  <a:srgbClr val="40826D"/>
                </a:solidFill>
                <a:ea typeface="Verdana" panose="020B0604030504040204" pitchFamily="34" charset="0"/>
                <a:cs typeface="Open Sans" panose="020B0606030504020204" pitchFamily="34" charset="0"/>
              </a:rPr>
              <a:t>DIS-CO identifies </a:t>
            </a:r>
            <a:r>
              <a:rPr lang="en-US" b="1" noProof="1">
                <a:solidFill>
                  <a:srgbClr val="404040"/>
                </a:solidFill>
                <a:ea typeface="Verdana" panose="020B0604030504040204" pitchFamily="34" charset="0"/>
                <a:cs typeface="Open Sans" panose="020B0606030504020204" pitchFamily="34" charset="0"/>
              </a:rPr>
              <a:t>images from </a:t>
            </a:r>
            <a:r>
              <a:rPr lang="en-US" b="1" noProof="1">
                <a:solidFill>
                  <a:srgbClr val="40826D"/>
                </a:solidFill>
                <a:ea typeface="Verdana" panose="020B0604030504040204" pitchFamily="34" charset="0"/>
                <a:cs typeface="Open Sans" panose="020B0606030504020204" pitchFamily="34" charset="0"/>
              </a:rPr>
              <a:t>COCO</a:t>
            </a:r>
          </a:p>
        </p:txBody>
      </p:sp>
      <p:graphicFrame>
        <p:nvGraphicFramePr>
          <p:cNvPr id="3" name="Chart 2">
            <a:extLst>
              <a:ext uri="{FF2B5EF4-FFF2-40B4-BE49-F238E27FC236}">
                <a16:creationId xmlns:a16="http://schemas.microsoft.com/office/drawing/2014/main" id="{006E6879-6EC7-4D45-FEE0-547299EE91D1}"/>
              </a:ext>
            </a:extLst>
          </p:cNvPr>
          <p:cNvGraphicFramePr/>
          <p:nvPr>
            <p:extLst>
              <p:ext uri="{D42A27DB-BD31-4B8C-83A1-F6EECF244321}">
                <p14:modId xmlns:p14="http://schemas.microsoft.com/office/powerpoint/2010/main" val="888650039"/>
              </p:ext>
            </p:extLst>
          </p:nvPr>
        </p:nvGraphicFramePr>
        <p:xfrm>
          <a:off x="-304872" y="4263684"/>
          <a:ext cx="7467744" cy="3110903"/>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369B5226-B29D-A300-859D-A55C6FABF8E6}"/>
              </a:ext>
            </a:extLst>
          </p:cNvPr>
          <p:cNvSpPr txBox="1"/>
          <p:nvPr/>
        </p:nvSpPr>
        <p:spPr>
          <a:xfrm>
            <a:off x="-920454" y="7660151"/>
            <a:ext cx="9675494" cy="1384995"/>
          </a:xfrm>
          <a:prstGeom prst="rect">
            <a:avLst/>
          </a:prstGeom>
          <a:noFill/>
        </p:spPr>
        <p:txBody>
          <a:bodyPr wrap="square" rtlCol="0">
            <a:spAutoFit/>
          </a:bodyPr>
          <a:lstStyle/>
          <a:p>
            <a:pPr marL="285750" indent="-285750">
              <a:buFont typeface="Arial" panose="020B0604020202020204" pitchFamily="34" charset="0"/>
              <a:buChar char="•"/>
            </a:pPr>
            <a:r>
              <a:rPr lang="en-US" sz="2800" noProof="1">
                <a:solidFill>
                  <a:srgbClr val="E8E8E8">
                    <a:lumMod val="25000"/>
                  </a:srgbClr>
                </a:solidFill>
                <a:latin typeface="Aptos" panose="020B0004020202020204" pitchFamily="34" charset="0"/>
                <a:ea typeface="Verdana" panose="020B0604030504040204" pitchFamily="34" charset="0"/>
              </a:rPr>
              <a:t>DIS-CO, always detects at least 20% of the images correctly.</a:t>
            </a:r>
          </a:p>
          <a:p>
            <a:pPr marL="285750" indent="-285750">
              <a:buFont typeface="Arial" panose="020B0604020202020204" pitchFamily="34" charset="0"/>
              <a:buChar char="•"/>
            </a:pPr>
            <a:r>
              <a:rPr lang="en-US" sz="2800" noProof="1">
                <a:solidFill>
                  <a:srgbClr val="E8E8E8">
                    <a:lumMod val="25000"/>
                  </a:srgbClr>
                </a:solidFill>
                <a:latin typeface="Aptos" panose="020B0004020202020204" pitchFamily="34" charset="0"/>
                <a:ea typeface="Verdana" panose="020B0604030504040204" pitchFamily="34" charset="0"/>
              </a:rPr>
              <a:t>GPT-4o, scores up to 41% (despite the difficulty of the task!)</a:t>
            </a:r>
          </a:p>
          <a:p>
            <a:pPr marL="285750" indent="-285750">
              <a:buFont typeface="Arial" panose="020B0604020202020204" pitchFamily="34" charset="0"/>
              <a:buChar char="•"/>
            </a:pPr>
            <a:r>
              <a:rPr lang="en-US" sz="2800" noProof="1">
                <a:solidFill>
                  <a:srgbClr val="E8E8E8">
                    <a:lumMod val="25000"/>
                  </a:srgbClr>
                </a:solidFill>
                <a:latin typeface="Aptos" panose="020B0004020202020204" pitchFamily="34" charset="0"/>
                <a:ea typeface="Verdana" panose="020B0604030504040204" pitchFamily="34" charset="0"/>
              </a:rPr>
              <a:t>DIS-CO maintains balanced predictions.</a:t>
            </a:r>
          </a:p>
        </p:txBody>
      </p:sp>
    </p:spTree>
    <p:extLst>
      <p:ext uri="{BB962C8B-B14F-4D97-AF65-F5344CB8AC3E}">
        <p14:creationId xmlns:p14="http://schemas.microsoft.com/office/powerpoint/2010/main" val="3435812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50480-A4F1-08E8-1C33-2986ABF6366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E1D82D-C9D5-4341-4B34-B5D9B04945C6}"/>
              </a:ext>
            </a:extLst>
          </p:cNvPr>
          <p:cNvSpPr>
            <a:spLocks noGrp="1"/>
          </p:cNvSpPr>
          <p:nvPr>
            <p:ph type="sldNum" sz="quarter" idx="12"/>
          </p:nvPr>
        </p:nvSpPr>
        <p:spPr/>
        <p:txBody>
          <a:bodyPr/>
          <a:lstStyle/>
          <a:p>
            <a:fld id="{28FA43E8-6E12-5244-BC34-D42229B1484F}" type="slidenum">
              <a:rPr lang="en-US" noProof="1" smtClean="0"/>
              <a:t>55</a:t>
            </a:fld>
            <a:endParaRPr lang="en-US" noProof="1"/>
          </a:p>
        </p:txBody>
      </p:sp>
      <p:sp>
        <p:nvSpPr>
          <p:cNvPr id="2" name="Title 1">
            <a:extLst>
              <a:ext uri="{FF2B5EF4-FFF2-40B4-BE49-F238E27FC236}">
                <a16:creationId xmlns:a16="http://schemas.microsoft.com/office/drawing/2014/main" id="{890962CC-B7D1-FF0F-7A3C-56623AD66BA7}"/>
              </a:ext>
            </a:extLst>
          </p:cNvPr>
          <p:cNvSpPr>
            <a:spLocks noGrp="1"/>
          </p:cNvSpPr>
          <p:nvPr>
            <p:ph type="title"/>
          </p:nvPr>
        </p:nvSpPr>
        <p:spPr>
          <a:xfrm>
            <a:off x="-1828800" y="2694749"/>
            <a:ext cx="10515600" cy="1568934"/>
          </a:xfrm>
        </p:spPr>
        <p:txBody>
          <a:bodyPr/>
          <a:lstStyle/>
          <a:p>
            <a:r>
              <a:rPr lang="en-US" b="1" noProof="1">
                <a:solidFill>
                  <a:srgbClr val="40826D"/>
                </a:solidFill>
                <a:ea typeface="Verdana" panose="020B0604030504040204" pitchFamily="34" charset="0"/>
                <a:cs typeface="Open Sans" panose="020B0606030504020204" pitchFamily="34" charset="0"/>
              </a:rPr>
              <a:t>DIS-CO identifies </a:t>
            </a:r>
            <a:r>
              <a:rPr lang="en-US" b="1" noProof="1">
                <a:solidFill>
                  <a:srgbClr val="404040"/>
                </a:solidFill>
                <a:ea typeface="Verdana" panose="020B0604030504040204" pitchFamily="34" charset="0"/>
                <a:cs typeface="Open Sans" panose="020B0606030504020204" pitchFamily="34" charset="0"/>
              </a:rPr>
              <a:t>images from </a:t>
            </a:r>
            <a:r>
              <a:rPr lang="en-US" b="1" noProof="1">
                <a:solidFill>
                  <a:srgbClr val="40826D"/>
                </a:solidFill>
                <a:ea typeface="Verdana" panose="020B0604030504040204" pitchFamily="34" charset="0"/>
                <a:cs typeface="Open Sans" panose="020B0606030504020204" pitchFamily="34" charset="0"/>
              </a:rPr>
              <a:t>COCO</a:t>
            </a:r>
            <a:endParaRPr lang="en-US" b="1" noProof="1">
              <a:solidFill>
                <a:srgbClr val="9B3836"/>
              </a:solidFill>
              <a:ea typeface="Verdana" panose="020B0604030504040204" pitchFamily="34" charset="0"/>
              <a:cs typeface="Open Sans" panose="020B0606030504020204" pitchFamily="34" charset="0"/>
            </a:endParaRPr>
          </a:p>
        </p:txBody>
      </p:sp>
      <p:grpSp>
        <p:nvGrpSpPr>
          <p:cNvPr id="10" name="Group 9">
            <a:extLst>
              <a:ext uri="{FF2B5EF4-FFF2-40B4-BE49-F238E27FC236}">
                <a16:creationId xmlns:a16="http://schemas.microsoft.com/office/drawing/2014/main" id="{42D3F4F6-315A-5454-BD8F-D8C8CE32E6CA}"/>
              </a:ext>
            </a:extLst>
          </p:cNvPr>
          <p:cNvGrpSpPr/>
          <p:nvPr/>
        </p:nvGrpSpPr>
        <p:grpSpPr>
          <a:xfrm>
            <a:off x="-304872" y="4263684"/>
            <a:ext cx="7467744" cy="3110903"/>
            <a:chOff x="2362128" y="1596683"/>
            <a:chExt cx="7467744" cy="3110903"/>
          </a:xfrm>
        </p:grpSpPr>
        <p:graphicFrame>
          <p:nvGraphicFramePr>
            <p:cNvPr id="3" name="Chart 2">
              <a:extLst>
                <a:ext uri="{FF2B5EF4-FFF2-40B4-BE49-F238E27FC236}">
                  <a16:creationId xmlns:a16="http://schemas.microsoft.com/office/drawing/2014/main" id="{BD3D1513-AE46-81F9-0DBC-0683B639FA0B}"/>
                </a:ext>
              </a:extLst>
            </p:cNvPr>
            <p:cNvGraphicFramePr>
              <a:graphicFrameLocks/>
            </p:cNvGraphicFramePr>
            <p:nvPr>
              <p:extLst>
                <p:ext uri="{D42A27DB-BD31-4B8C-83A1-F6EECF244321}">
                  <p14:modId xmlns:p14="http://schemas.microsoft.com/office/powerpoint/2010/main" val="2383720880"/>
                </p:ext>
              </p:extLst>
            </p:nvPr>
          </p:nvGraphicFramePr>
          <p:xfrm>
            <a:off x="2362128" y="1596683"/>
            <a:ext cx="7467744" cy="3110903"/>
          </p:xfrm>
          <a:graphic>
            <a:graphicData uri="http://schemas.openxmlformats.org/drawingml/2006/chart">
              <c:chart xmlns:c="http://schemas.openxmlformats.org/drawingml/2006/chart" xmlns:r="http://schemas.openxmlformats.org/officeDocument/2006/relationships" r:id="rId3"/>
            </a:graphicData>
          </a:graphic>
        </p:graphicFrame>
        <p:cxnSp>
          <p:nvCxnSpPr>
            <p:cNvPr id="8" name="Elbow Connector 7">
              <a:extLst>
                <a:ext uri="{FF2B5EF4-FFF2-40B4-BE49-F238E27FC236}">
                  <a16:creationId xmlns:a16="http://schemas.microsoft.com/office/drawing/2014/main" id="{4D820C20-CE8D-D19B-4082-B51CEAB12A13}"/>
                </a:ext>
              </a:extLst>
            </p:cNvPr>
            <p:cNvCxnSpPr>
              <a:cxnSpLocks/>
            </p:cNvCxnSpPr>
            <p:nvPr/>
          </p:nvCxnSpPr>
          <p:spPr>
            <a:xfrm rot="5400000" flipH="1" flipV="1">
              <a:off x="4149605" y="3373473"/>
              <a:ext cx="1232960" cy="218162"/>
            </a:xfrm>
            <a:prstGeom prst="bentConnector2">
              <a:avLst/>
            </a:prstGeom>
            <a:ln>
              <a:solidFill>
                <a:srgbClr val="042432"/>
              </a:solidFill>
            </a:ln>
          </p:spPr>
          <p:style>
            <a:lnRef idx="2">
              <a:schemeClr val="dk1"/>
            </a:lnRef>
            <a:fillRef idx="0">
              <a:schemeClr val="dk1"/>
            </a:fillRef>
            <a:effectRef idx="1">
              <a:schemeClr val="dk1"/>
            </a:effectRef>
            <a:fontRef idx="minor">
              <a:schemeClr val="tx1"/>
            </a:fontRef>
          </p:style>
        </p:cxnSp>
        <p:sp>
          <p:nvSpPr>
            <p:cNvPr id="5" name="Line Callout 2 4">
              <a:extLst>
                <a:ext uri="{FF2B5EF4-FFF2-40B4-BE49-F238E27FC236}">
                  <a16:creationId xmlns:a16="http://schemas.microsoft.com/office/drawing/2014/main" id="{8E58881D-8282-AE05-25B4-BBFBF1B0FBC5}"/>
                </a:ext>
              </a:extLst>
            </p:cNvPr>
            <p:cNvSpPr/>
            <p:nvPr/>
          </p:nvSpPr>
          <p:spPr>
            <a:xfrm>
              <a:off x="4837458" y="2503467"/>
              <a:ext cx="2241259" cy="725214"/>
            </a:xfrm>
            <a:prstGeom prst="borderCallout2">
              <a:avLst>
                <a:gd name="adj1" fmla="val 18750"/>
                <a:gd name="adj2" fmla="val -738"/>
                <a:gd name="adj3" fmla="val 18750"/>
                <a:gd name="adj4" fmla="val -16667"/>
                <a:gd name="adj5" fmla="val 114674"/>
                <a:gd name="adj6" fmla="val -2361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How can this difference be so big?</a:t>
              </a:r>
            </a:p>
          </p:txBody>
        </p:sp>
      </p:grpSp>
      <p:sp>
        <p:nvSpPr>
          <p:cNvPr id="15" name="TextBox 14">
            <a:extLst>
              <a:ext uri="{FF2B5EF4-FFF2-40B4-BE49-F238E27FC236}">
                <a16:creationId xmlns:a16="http://schemas.microsoft.com/office/drawing/2014/main" id="{A0706522-A158-0729-D56C-A3FE1C490628}"/>
              </a:ext>
            </a:extLst>
          </p:cNvPr>
          <p:cNvSpPr txBox="1"/>
          <p:nvPr/>
        </p:nvSpPr>
        <p:spPr>
          <a:xfrm>
            <a:off x="-920454" y="7660150"/>
            <a:ext cx="9675494" cy="523220"/>
          </a:xfrm>
          <a:prstGeom prst="rect">
            <a:avLst/>
          </a:prstGeom>
          <a:noFill/>
        </p:spPr>
        <p:txBody>
          <a:bodyPr wrap="square" rtlCol="0">
            <a:spAutoFit/>
          </a:bodyPr>
          <a:lstStyle/>
          <a:p>
            <a:pPr marL="285750" indent="-285750">
              <a:buFont typeface="Arial" panose="020B0604020202020204" pitchFamily="34" charset="0"/>
              <a:buChar char="•"/>
            </a:pPr>
            <a:r>
              <a:rPr lang="en-US" sz="2800" noProof="1">
                <a:solidFill>
                  <a:srgbClr val="E8E8E8">
                    <a:lumMod val="25000"/>
                  </a:srgbClr>
                </a:solidFill>
                <a:latin typeface="Aptos" panose="020B0004020202020204" pitchFamily="34" charset="0"/>
                <a:ea typeface="Verdana" panose="020B0604030504040204" pitchFamily="34" charset="0"/>
              </a:rPr>
              <a:t>MCQA looks very good for Qwen2 but what about GPT-4o?</a:t>
            </a:r>
          </a:p>
        </p:txBody>
      </p:sp>
    </p:spTree>
    <p:extLst>
      <p:ext uri="{BB962C8B-B14F-4D97-AF65-F5344CB8AC3E}">
        <p14:creationId xmlns:p14="http://schemas.microsoft.com/office/powerpoint/2010/main" val="27215430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9458D-1900-39F2-CBA1-6D0A2075FCD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5470C3-8B9B-282C-5E5D-D8CA3D3260A3}"/>
              </a:ext>
            </a:extLst>
          </p:cNvPr>
          <p:cNvSpPr>
            <a:spLocks noGrp="1"/>
          </p:cNvSpPr>
          <p:nvPr>
            <p:ph type="sldNum" sz="quarter" idx="12"/>
          </p:nvPr>
        </p:nvSpPr>
        <p:spPr/>
        <p:txBody>
          <a:bodyPr/>
          <a:lstStyle/>
          <a:p>
            <a:fld id="{28FA43E8-6E12-5244-BC34-D42229B1484F}" type="slidenum">
              <a:rPr lang="en-US" noProof="1" smtClean="0"/>
              <a:t>56</a:t>
            </a:fld>
            <a:endParaRPr lang="en-US" noProof="1"/>
          </a:p>
        </p:txBody>
      </p:sp>
      <p:sp>
        <p:nvSpPr>
          <p:cNvPr id="2" name="Title 1">
            <a:extLst>
              <a:ext uri="{FF2B5EF4-FFF2-40B4-BE49-F238E27FC236}">
                <a16:creationId xmlns:a16="http://schemas.microsoft.com/office/drawing/2014/main" id="{40129E25-4136-5271-6B4C-C3B5D1720EAE}"/>
              </a:ext>
            </a:extLst>
          </p:cNvPr>
          <p:cNvSpPr>
            <a:spLocks noGrp="1"/>
          </p:cNvSpPr>
          <p:nvPr>
            <p:ph type="title"/>
          </p:nvPr>
        </p:nvSpPr>
        <p:spPr>
          <a:xfrm>
            <a:off x="-1828800" y="2694749"/>
            <a:ext cx="10515600" cy="1568934"/>
          </a:xfrm>
        </p:spPr>
        <p:txBody>
          <a:bodyPr/>
          <a:lstStyle/>
          <a:p>
            <a:r>
              <a:rPr lang="en-US" b="1" noProof="1">
                <a:solidFill>
                  <a:srgbClr val="9B3836"/>
                </a:solidFill>
                <a:ea typeface="Verdana" panose="020B0604030504040204" pitchFamily="34" charset="0"/>
                <a:cs typeface="Open Sans" panose="020B0606030504020204" pitchFamily="34" charset="0"/>
              </a:rPr>
              <a:t>MCQA </a:t>
            </a:r>
            <a:r>
              <a:rPr lang="en-US" b="1" noProof="1">
                <a:solidFill>
                  <a:srgbClr val="404040"/>
                </a:solidFill>
                <a:ea typeface="Verdana" panose="020B0604030504040204" pitchFamily="34" charset="0"/>
                <a:cs typeface="Open Sans" panose="020B0606030504020204" pitchFamily="34" charset="0"/>
              </a:rPr>
              <a:t>is</a:t>
            </a:r>
            <a:r>
              <a:rPr lang="en-US" b="1" noProof="1">
                <a:solidFill>
                  <a:srgbClr val="9B3836"/>
                </a:solidFill>
                <a:ea typeface="Verdana" panose="020B0604030504040204" pitchFamily="34" charset="0"/>
                <a:cs typeface="Open Sans" panose="020B0606030504020204" pitchFamily="34" charset="0"/>
              </a:rPr>
              <a:t> not </a:t>
            </a:r>
            <a:r>
              <a:rPr lang="en-US" b="1" noProof="1">
                <a:solidFill>
                  <a:srgbClr val="404040"/>
                </a:solidFill>
                <a:ea typeface="Verdana" panose="020B0604030504040204" pitchFamily="34" charset="0"/>
                <a:cs typeface="Open Sans" panose="020B0606030504020204" pitchFamily="34" charset="0"/>
              </a:rPr>
              <a:t>a</a:t>
            </a:r>
            <a:r>
              <a:rPr lang="en-US" b="1" noProof="1">
                <a:solidFill>
                  <a:srgbClr val="9B3836"/>
                </a:solidFill>
                <a:ea typeface="Verdana" panose="020B0604030504040204" pitchFamily="34" charset="0"/>
                <a:cs typeface="Open Sans" panose="020B0606030504020204" pitchFamily="34" charset="0"/>
              </a:rPr>
              <a:t> robust </a:t>
            </a:r>
            <a:r>
              <a:rPr lang="en-US" b="1" noProof="1">
                <a:solidFill>
                  <a:srgbClr val="404040"/>
                </a:solidFill>
                <a:ea typeface="Verdana" panose="020B0604030504040204" pitchFamily="34" charset="0"/>
                <a:cs typeface="Open Sans" panose="020B0606030504020204" pitchFamily="34" charset="0"/>
              </a:rPr>
              <a:t>method</a:t>
            </a:r>
          </a:p>
        </p:txBody>
      </p:sp>
      <p:sp>
        <p:nvSpPr>
          <p:cNvPr id="9" name="TextBox 8">
            <a:extLst>
              <a:ext uri="{FF2B5EF4-FFF2-40B4-BE49-F238E27FC236}">
                <a16:creationId xmlns:a16="http://schemas.microsoft.com/office/drawing/2014/main" id="{785A4276-251A-F437-2CDC-D02F32F0D49F}"/>
              </a:ext>
            </a:extLst>
          </p:cNvPr>
          <p:cNvSpPr txBox="1"/>
          <p:nvPr/>
        </p:nvSpPr>
        <p:spPr>
          <a:xfrm>
            <a:off x="-1898438" y="7660150"/>
            <a:ext cx="10863512" cy="523220"/>
          </a:xfrm>
          <a:prstGeom prst="rect">
            <a:avLst/>
          </a:prstGeom>
          <a:noFill/>
        </p:spPr>
        <p:txBody>
          <a:bodyPr wrap="square" rtlCol="0">
            <a:spAutoFit/>
          </a:bodyPr>
          <a:lstStyle/>
          <a:p>
            <a:pPr marL="285750" indent="-285750">
              <a:buFont typeface="Arial" panose="020B0604020202020204" pitchFamily="34" charset="0"/>
              <a:buChar char="•"/>
            </a:pPr>
            <a:r>
              <a:rPr lang="en-US" sz="2800" noProof="1">
                <a:solidFill>
                  <a:srgbClr val="E8E8E8">
                    <a:lumMod val="25000"/>
                  </a:srgbClr>
                </a:solidFill>
                <a:latin typeface="Aptos" panose="020B0004020202020204" pitchFamily="34" charset="0"/>
                <a:ea typeface="Verdana" panose="020B0604030504040204" pitchFamily="34" charset="0"/>
              </a:rPr>
              <a:t>MCQA experiment highlights the weakness of VLMs: </a:t>
            </a:r>
            <a:r>
              <a:rPr lang="en-US" sz="2800" b="1" noProof="1">
                <a:solidFill>
                  <a:srgbClr val="E8E8E8">
                    <a:lumMod val="25000"/>
                  </a:srgbClr>
                </a:solidFill>
                <a:latin typeface="Aptos" panose="020B0004020202020204" pitchFamily="34" charset="0"/>
                <a:ea typeface="Verdana" panose="020B0604030504040204" pitchFamily="34" charset="0"/>
              </a:rPr>
              <a:t>Selection Bias</a:t>
            </a:r>
          </a:p>
        </p:txBody>
      </p:sp>
      <p:graphicFrame>
        <p:nvGraphicFramePr>
          <p:cNvPr id="18" name="Chart 17">
            <a:extLst>
              <a:ext uri="{FF2B5EF4-FFF2-40B4-BE49-F238E27FC236}">
                <a16:creationId xmlns:a16="http://schemas.microsoft.com/office/drawing/2014/main" id="{2183962C-760E-EEC5-06A1-5F194755B8AE}"/>
              </a:ext>
            </a:extLst>
          </p:cNvPr>
          <p:cNvGraphicFramePr/>
          <p:nvPr>
            <p:extLst>
              <p:ext uri="{D42A27DB-BD31-4B8C-83A1-F6EECF244321}">
                <p14:modId xmlns:p14="http://schemas.microsoft.com/office/powerpoint/2010/main" val="2105709871"/>
              </p:ext>
            </p:extLst>
          </p:nvPr>
        </p:nvGraphicFramePr>
        <p:xfrm>
          <a:off x="-304872" y="4263684"/>
          <a:ext cx="7467744" cy="311090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599572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8B5B9-E9ED-5854-C40A-9A764BDCB83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2140EB6-DEAF-F80D-A571-8688B7DB0A30}"/>
              </a:ext>
            </a:extLst>
          </p:cNvPr>
          <p:cNvSpPr>
            <a:spLocks noGrp="1"/>
          </p:cNvSpPr>
          <p:nvPr>
            <p:ph type="sldNum" sz="quarter" idx="12"/>
          </p:nvPr>
        </p:nvSpPr>
        <p:spPr/>
        <p:txBody>
          <a:bodyPr/>
          <a:lstStyle/>
          <a:p>
            <a:fld id="{28FA43E8-6E12-5244-BC34-D42229B1484F}" type="slidenum">
              <a:rPr lang="en-US" noProof="1" smtClean="0"/>
              <a:t>57</a:t>
            </a:fld>
            <a:endParaRPr lang="en-US" noProof="1"/>
          </a:p>
        </p:txBody>
      </p:sp>
      <p:sp>
        <p:nvSpPr>
          <p:cNvPr id="2" name="Title 1">
            <a:extLst>
              <a:ext uri="{FF2B5EF4-FFF2-40B4-BE49-F238E27FC236}">
                <a16:creationId xmlns:a16="http://schemas.microsoft.com/office/drawing/2014/main" id="{AE49D94C-9FD3-BF63-4348-553A31E68750}"/>
              </a:ext>
            </a:extLst>
          </p:cNvPr>
          <p:cNvSpPr>
            <a:spLocks noGrp="1"/>
          </p:cNvSpPr>
          <p:nvPr>
            <p:ph type="title"/>
          </p:nvPr>
        </p:nvSpPr>
        <p:spPr>
          <a:xfrm>
            <a:off x="-1828800" y="2694749"/>
            <a:ext cx="10793874" cy="1568934"/>
          </a:xfrm>
        </p:spPr>
        <p:txBody>
          <a:bodyPr/>
          <a:lstStyle/>
          <a:p>
            <a:r>
              <a:rPr lang="en-US" b="1" noProof="1">
                <a:solidFill>
                  <a:srgbClr val="40826D"/>
                </a:solidFill>
                <a:ea typeface="Verdana" panose="020B0604030504040204" pitchFamily="34" charset="0"/>
                <a:cs typeface="Open Sans" panose="020B0606030504020204" pitchFamily="34" charset="0"/>
              </a:rPr>
              <a:t>Model memorizes </a:t>
            </a:r>
            <a:r>
              <a:rPr lang="en-US" b="1" noProof="1">
                <a:solidFill>
                  <a:srgbClr val="404040"/>
                </a:solidFill>
                <a:ea typeface="Verdana" panose="020B0604030504040204" pitchFamily="34" charset="0"/>
                <a:cs typeface="Open Sans" panose="020B0606030504020204" pitchFamily="34" charset="0"/>
              </a:rPr>
              <a:t>if exposed to a</a:t>
            </a:r>
            <a:r>
              <a:rPr lang="en-US" b="1" noProof="1">
                <a:solidFill>
                  <a:srgbClr val="9B3836"/>
                </a:solidFill>
                <a:ea typeface="Verdana" panose="020B0604030504040204" pitchFamily="34" charset="0"/>
                <a:cs typeface="Open Sans" panose="020B0606030504020204" pitchFamily="34" charset="0"/>
              </a:rPr>
              <a:t> </a:t>
            </a:r>
            <a:r>
              <a:rPr lang="en-US" b="1" noProof="1">
                <a:solidFill>
                  <a:srgbClr val="40826D"/>
                </a:solidFill>
                <a:ea typeface="Verdana" panose="020B0604030504040204" pitchFamily="34" charset="0"/>
                <a:cs typeface="Open Sans" panose="020B0606030504020204" pitchFamily="34" charset="0"/>
              </a:rPr>
              <a:t>new movie</a:t>
            </a:r>
          </a:p>
        </p:txBody>
      </p:sp>
      <p:sp>
        <p:nvSpPr>
          <p:cNvPr id="9" name="TextBox 8">
            <a:extLst>
              <a:ext uri="{FF2B5EF4-FFF2-40B4-BE49-F238E27FC236}">
                <a16:creationId xmlns:a16="http://schemas.microsoft.com/office/drawing/2014/main" id="{2E32EE1B-CB4D-A577-AE88-70C8CF65BF85}"/>
              </a:ext>
            </a:extLst>
          </p:cNvPr>
          <p:cNvSpPr txBox="1"/>
          <p:nvPr/>
        </p:nvSpPr>
        <p:spPr>
          <a:xfrm>
            <a:off x="-2191865" y="7617595"/>
            <a:ext cx="11241730" cy="1384995"/>
          </a:xfrm>
          <a:prstGeom prst="rect">
            <a:avLst/>
          </a:prstGeom>
          <a:noFill/>
        </p:spPr>
        <p:txBody>
          <a:bodyPr wrap="square" rtlCol="0">
            <a:spAutoFit/>
          </a:bodyPr>
          <a:lstStyle/>
          <a:p>
            <a:pPr marL="285750" indent="-285750">
              <a:buFont typeface="Arial" panose="020B0604020202020204" pitchFamily="34" charset="0"/>
              <a:buChar char="•"/>
            </a:pPr>
            <a:r>
              <a:rPr lang="en-US" sz="2800" noProof="1">
                <a:solidFill>
                  <a:srgbClr val="E8E8E8">
                    <a:lumMod val="25000"/>
                  </a:srgbClr>
                </a:solidFill>
                <a:latin typeface="Aptos" panose="020B0004020202020204" pitchFamily="34" charset="0"/>
                <a:ea typeface="Verdana" panose="020B0604030504040204" pitchFamily="34" charset="0"/>
              </a:rPr>
              <a:t>It is unlikely for models to predict a clean movie without exposure first.</a:t>
            </a:r>
          </a:p>
          <a:p>
            <a:pPr marL="285750" indent="-285750">
              <a:buFont typeface="Arial" panose="020B0604020202020204" pitchFamily="34" charset="0"/>
              <a:buChar char="•"/>
            </a:pPr>
            <a:r>
              <a:rPr lang="en-US" sz="2800" noProof="1">
                <a:solidFill>
                  <a:srgbClr val="E8E8E8">
                    <a:lumMod val="25000"/>
                  </a:srgbClr>
                </a:solidFill>
                <a:latin typeface="Aptos" panose="020B0004020202020204" pitchFamily="34" charset="0"/>
                <a:ea typeface="Verdana" panose="020B0604030504040204" pitchFamily="34" charset="0"/>
              </a:rPr>
              <a:t>Training on randomly ordered frames accelerates generalization.</a:t>
            </a:r>
          </a:p>
          <a:p>
            <a:pPr marL="285750" indent="-285750">
              <a:buFont typeface="Arial" panose="020B0604020202020204" pitchFamily="34" charset="0"/>
              <a:buChar char="•"/>
            </a:pPr>
            <a:r>
              <a:rPr lang="en-US" sz="2800" noProof="1">
                <a:solidFill>
                  <a:srgbClr val="E8E8E8">
                    <a:lumMod val="25000"/>
                  </a:srgbClr>
                </a:solidFill>
                <a:latin typeface="Aptos" panose="020B0004020202020204" pitchFamily="34" charset="0"/>
                <a:ea typeface="Verdana" panose="020B0604030504040204" pitchFamily="34" charset="0"/>
              </a:rPr>
              <a:t>1500 frames are enough for model to learn movie! (In a SFT setting)</a:t>
            </a:r>
          </a:p>
        </p:txBody>
      </p:sp>
      <p:pic>
        <p:nvPicPr>
          <p:cNvPr id="5" name="Picture 4">
            <a:extLst>
              <a:ext uri="{FF2B5EF4-FFF2-40B4-BE49-F238E27FC236}">
                <a16:creationId xmlns:a16="http://schemas.microsoft.com/office/drawing/2014/main" id="{9557FB8D-65E6-703D-C6E3-4909FE387526}"/>
              </a:ext>
            </a:extLst>
          </p:cNvPr>
          <p:cNvPicPr>
            <a:picLocks noChangeAspect="1"/>
          </p:cNvPicPr>
          <p:nvPr/>
        </p:nvPicPr>
        <p:blipFill>
          <a:blip r:embed="rId3"/>
          <a:stretch>
            <a:fillRect/>
          </a:stretch>
        </p:blipFill>
        <p:spPr>
          <a:xfrm>
            <a:off x="-335915" y="4063571"/>
            <a:ext cx="7529830" cy="3319272"/>
          </a:xfrm>
          <a:prstGeom prst="rect">
            <a:avLst/>
          </a:prstGeom>
        </p:spPr>
      </p:pic>
    </p:spTree>
    <p:extLst>
      <p:ext uri="{BB962C8B-B14F-4D97-AF65-F5344CB8AC3E}">
        <p14:creationId xmlns:p14="http://schemas.microsoft.com/office/powerpoint/2010/main" val="64195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D2DA3-5E3F-2061-8248-37A068D552D0}"/>
            </a:ext>
          </a:extLst>
        </p:cNvPr>
        <p:cNvGrpSpPr/>
        <p:nvPr/>
      </p:nvGrpSpPr>
      <p:grpSpPr>
        <a:xfrm>
          <a:off x="0" y="0"/>
          <a:ext cx="0" cy="0"/>
          <a:chOff x="0" y="0"/>
          <a:chExt cx="0" cy="0"/>
        </a:xfrm>
      </p:grpSpPr>
      <p:pic>
        <p:nvPicPr>
          <p:cNvPr id="9" name="Picture 8" descr="A table of numbers with black text&#10;&#10;AI-generated content may be incorrect.">
            <a:extLst>
              <a:ext uri="{FF2B5EF4-FFF2-40B4-BE49-F238E27FC236}">
                <a16:creationId xmlns:a16="http://schemas.microsoft.com/office/drawing/2014/main" id="{A82EEB7A-D4F2-8530-472C-8588902C72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7020" y="3866633"/>
            <a:ext cx="10345064" cy="3321975"/>
          </a:xfrm>
          <a:prstGeom prst="rect">
            <a:avLst/>
          </a:prstGeom>
        </p:spPr>
      </p:pic>
      <p:sp>
        <p:nvSpPr>
          <p:cNvPr id="4" name="Slide Number Placeholder 3">
            <a:extLst>
              <a:ext uri="{FF2B5EF4-FFF2-40B4-BE49-F238E27FC236}">
                <a16:creationId xmlns:a16="http://schemas.microsoft.com/office/drawing/2014/main" id="{09D5A39C-3C07-68C8-1D5F-C004CA530EED}"/>
              </a:ext>
            </a:extLst>
          </p:cNvPr>
          <p:cNvSpPr>
            <a:spLocks noGrp="1"/>
          </p:cNvSpPr>
          <p:nvPr>
            <p:ph type="sldNum" sz="quarter" idx="12"/>
          </p:nvPr>
        </p:nvSpPr>
        <p:spPr/>
        <p:txBody>
          <a:bodyPr/>
          <a:lstStyle/>
          <a:p>
            <a:fld id="{28FA43E8-6E12-5244-BC34-D42229B1484F}" type="slidenum">
              <a:rPr lang="en-US" noProof="1" smtClean="0"/>
              <a:t>58</a:t>
            </a:fld>
            <a:endParaRPr lang="en-US" noProof="1"/>
          </a:p>
        </p:txBody>
      </p:sp>
      <p:sp>
        <p:nvSpPr>
          <p:cNvPr id="2" name="Title 1">
            <a:extLst>
              <a:ext uri="{FF2B5EF4-FFF2-40B4-BE49-F238E27FC236}">
                <a16:creationId xmlns:a16="http://schemas.microsoft.com/office/drawing/2014/main" id="{B89DBEB0-3777-606C-0E78-10E3387B490D}"/>
              </a:ext>
            </a:extLst>
          </p:cNvPr>
          <p:cNvSpPr>
            <a:spLocks noGrp="1"/>
          </p:cNvSpPr>
          <p:nvPr>
            <p:ph type="title"/>
          </p:nvPr>
        </p:nvSpPr>
        <p:spPr>
          <a:xfrm>
            <a:off x="-1828800" y="2694749"/>
            <a:ext cx="10515600" cy="1568934"/>
          </a:xfrm>
        </p:spPr>
        <p:txBody>
          <a:bodyPr/>
          <a:lstStyle/>
          <a:p>
            <a:r>
              <a:rPr lang="en-US" b="1" noProof="1">
                <a:solidFill>
                  <a:srgbClr val="404040"/>
                </a:solidFill>
                <a:ea typeface="Verdana" panose="020B0604030504040204" pitchFamily="34" charset="0"/>
                <a:cs typeface="Open Sans" panose="020B0606030504020204" pitchFamily="34" charset="0"/>
              </a:rPr>
              <a:t>Main Results</a:t>
            </a:r>
          </a:p>
        </p:txBody>
      </p:sp>
      <p:sp>
        <p:nvSpPr>
          <p:cNvPr id="6" name="Rectangle 5">
            <a:extLst>
              <a:ext uri="{FF2B5EF4-FFF2-40B4-BE49-F238E27FC236}">
                <a16:creationId xmlns:a16="http://schemas.microsoft.com/office/drawing/2014/main" id="{08E903BC-0565-ADFB-B496-C9A61BBBB145}"/>
              </a:ext>
            </a:extLst>
          </p:cNvPr>
          <p:cNvSpPr/>
          <p:nvPr/>
        </p:nvSpPr>
        <p:spPr>
          <a:xfrm>
            <a:off x="8182126" y="5112152"/>
            <a:ext cx="586405" cy="529423"/>
          </a:xfrm>
          <a:prstGeom prst="rect">
            <a:avLst/>
          </a:prstGeom>
          <a:noFill/>
          <a:ln>
            <a:solidFill>
              <a:srgbClr val="9B38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9C327A0-6602-026B-A29B-18C2E0C80CBB}"/>
              </a:ext>
            </a:extLst>
          </p:cNvPr>
          <p:cNvSpPr/>
          <p:nvPr/>
        </p:nvSpPr>
        <p:spPr>
          <a:xfrm>
            <a:off x="8186853" y="6539772"/>
            <a:ext cx="586405" cy="529423"/>
          </a:xfrm>
          <a:prstGeom prst="rect">
            <a:avLst/>
          </a:prstGeom>
          <a:noFill/>
          <a:ln>
            <a:solidFill>
              <a:srgbClr val="9B38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9EE1906-FD89-4B83-BE54-AC1562F2CA56}"/>
              </a:ext>
            </a:extLst>
          </p:cNvPr>
          <p:cNvSpPr txBox="1"/>
          <p:nvPr/>
        </p:nvSpPr>
        <p:spPr>
          <a:xfrm>
            <a:off x="-1743532" y="7356233"/>
            <a:ext cx="10972800" cy="1902444"/>
          </a:xfrm>
          <a:prstGeom prst="rect">
            <a:avLst/>
          </a:prstGeom>
          <a:noFill/>
        </p:spPr>
        <p:txBody>
          <a:bodyPr wrap="square">
            <a:spAutoFit/>
          </a:bodyPr>
          <a:lstStyle/>
          <a:p>
            <a:pPr marL="228600" indent="-228600" algn="just">
              <a:lnSpc>
                <a:spcPct val="90000"/>
              </a:lnSpc>
              <a:spcBef>
                <a:spcPts val="1000"/>
              </a:spcBef>
              <a:buFont typeface="Arial" panose="020B0604020202020204" pitchFamily="34" charset="0"/>
              <a:buChar char="•"/>
              <a:defRPr/>
            </a:pPr>
            <a:r>
              <a:rPr lang="en-US" sz="2800" noProof="1">
                <a:solidFill>
                  <a:srgbClr val="E8E8E8">
                    <a:lumMod val="25000"/>
                  </a:srgbClr>
                </a:solidFill>
                <a:latin typeface="Aptos" panose="020B0004020202020204" pitchFamily="34" charset="0"/>
                <a:ea typeface="Verdana" panose="020B0604030504040204" pitchFamily="34" charset="0"/>
              </a:rPr>
              <a:t>Removing prediction overlappings with captions has minimal impact on detection performance.</a:t>
            </a:r>
          </a:p>
          <a:p>
            <a:pPr marL="228600" indent="-228600" algn="just">
              <a:lnSpc>
                <a:spcPct val="90000"/>
              </a:lnSpc>
              <a:spcBef>
                <a:spcPts val="1000"/>
              </a:spcBef>
              <a:buFont typeface="Arial" panose="020B0604020202020204" pitchFamily="34" charset="0"/>
              <a:buChar char="•"/>
              <a:defRPr/>
            </a:pPr>
            <a:r>
              <a:rPr lang="en-US" sz="2800" noProof="1">
                <a:solidFill>
                  <a:srgbClr val="E8E8E8">
                    <a:lumMod val="25000"/>
                  </a:srgbClr>
                </a:solidFill>
                <a:latin typeface="Aptos" panose="020B0004020202020204" pitchFamily="34" charset="0"/>
                <a:ea typeface="Verdana" panose="020B0604030504040204" pitchFamily="34" charset="0"/>
              </a:rPr>
              <a:t>Neutral frames, despite being challenging are also well separated.</a:t>
            </a:r>
          </a:p>
          <a:p>
            <a:pPr marL="228600" indent="-228600" algn="just">
              <a:lnSpc>
                <a:spcPct val="90000"/>
              </a:lnSpc>
              <a:spcBef>
                <a:spcPts val="1000"/>
              </a:spcBef>
              <a:buFont typeface="Arial" panose="020B0604020202020204" pitchFamily="34" charset="0"/>
              <a:buChar char="•"/>
              <a:defRPr/>
            </a:pPr>
            <a:r>
              <a:rPr lang="en-US" sz="2800" noProof="1">
                <a:solidFill>
                  <a:srgbClr val="E8E8E8">
                    <a:lumMod val="25000"/>
                  </a:srgbClr>
                </a:solidFill>
                <a:latin typeface="Aptos" panose="020B0004020202020204" pitchFamily="34" charset="0"/>
                <a:ea typeface="Verdana" panose="020B0604030504040204" pitchFamily="34" charset="0"/>
              </a:rPr>
              <a:t>Captions achieve high AUC, but are they competitive with DIS-CO?</a:t>
            </a:r>
          </a:p>
        </p:txBody>
      </p:sp>
      <p:sp>
        <p:nvSpPr>
          <p:cNvPr id="13" name="Rectangle 12">
            <a:extLst>
              <a:ext uri="{FF2B5EF4-FFF2-40B4-BE49-F238E27FC236}">
                <a16:creationId xmlns:a16="http://schemas.microsoft.com/office/drawing/2014/main" id="{7C707A7A-F685-07F7-5E1D-28234FDC69AC}"/>
              </a:ext>
            </a:extLst>
          </p:cNvPr>
          <p:cNvSpPr/>
          <p:nvPr/>
        </p:nvSpPr>
        <p:spPr>
          <a:xfrm>
            <a:off x="8201018" y="4317840"/>
            <a:ext cx="586405" cy="255820"/>
          </a:xfrm>
          <a:prstGeom prst="rect">
            <a:avLst/>
          </a:prstGeom>
          <a:noFill/>
          <a:ln>
            <a:solidFill>
              <a:srgbClr val="9B38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AF2347C-0908-0809-5CC8-DA0DBC419732}"/>
              </a:ext>
            </a:extLst>
          </p:cNvPr>
          <p:cNvSpPr/>
          <p:nvPr/>
        </p:nvSpPr>
        <p:spPr>
          <a:xfrm>
            <a:off x="8190750" y="5749128"/>
            <a:ext cx="586405" cy="255820"/>
          </a:xfrm>
          <a:prstGeom prst="rect">
            <a:avLst/>
          </a:prstGeom>
          <a:noFill/>
          <a:ln>
            <a:solidFill>
              <a:srgbClr val="9B38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1ED6E3B-7687-8303-A2A1-F8D81878EA58}"/>
              </a:ext>
            </a:extLst>
          </p:cNvPr>
          <p:cNvSpPr txBox="1"/>
          <p:nvPr/>
        </p:nvSpPr>
        <p:spPr>
          <a:xfrm>
            <a:off x="-981075" y="3898792"/>
            <a:ext cx="616900"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AUC</a:t>
            </a:r>
          </a:p>
        </p:txBody>
      </p:sp>
    </p:spTree>
    <p:extLst>
      <p:ext uri="{BB962C8B-B14F-4D97-AF65-F5344CB8AC3E}">
        <p14:creationId xmlns:p14="http://schemas.microsoft.com/office/powerpoint/2010/main" val="70819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1" grpId="0" animBg="1"/>
      <p:bldP spid="11" grpId="1" animBg="1"/>
      <p:bldP spid="13" grpId="0" animBg="1"/>
      <p:bldP spid="1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68F7E-0997-BC00-3837-AA2A93D87A0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976EE7D-0995-937F-C3D8-581095527BCA}"/>
              </a:ext>
            </a:extLst>
          </p:cNvPr>
          <p:cNvSpPr>
            <a:spLocks noGrp="1"/>
          </p:cNvSpPr>
          <p:nvPr>
            <p:ph type="sldNum" sz="quarter" idx="12"/>
          </p:nvPr>
        </p:nvSpPr>
        <p:spPr/>
        <p:txBody>
          <a:bodyPr/>
          <a:lstStyle/>
          <a:p>
            <a:fld id="{28FA43E8-6E12-5244-BC34-D42229B1484F}" type="slidenum">
              <a:rPr lang="en-US" noProof="1" smtClean="0"/>
              <a:t>59</a:t>
            </a:fld>
            <a:endParaRPr lang="en-US" noProof="1"/>
          </a:p>
        </p:txBody>
      </p:sp>
      <p:sp>
        <p:nvSpPr>
          <p:cNvPr id="2" name="Title 1">
            <a:extLst>
              <a:ext uri="{FF2B5EF4-FFF2-40B4-BE49-F238E27FC236}">
                <a16:creationId xmlns:a16="http://schemas.microsoft.com/office/drawing/2014/main" id="{3D2FCF03-1641-51E3-B4D1-DF6FD0EC8E3D}"/>
              </a:ext>
            </a:extLst>
          </p:cNvPr>
          <p:cNvSpPr>
            <a:spLocks noGrp="1"/>
          </p:cNvSpPr>
          <p:nvPr>
            <p:ph type="title"/>
          </p:nvPr>
        </p:nvSpPr>
        <p:spPr>
          <a:xfrm>
            <a:off x="-1828800" y="2694749"/>
            <a:ext cx="10515600" cy="1568934"/>
          </a:xfrm>
        </p:spPr>
        <p:txBody>
          <a:bodyPr/>
          <a:lstStyle/>
          <a:p>
            <a:r>
              <a:rPr lang="en-US" b="1" noProof="1">
                <a:solidFill>
                  <a:srgbClr val="404040"/>
                </a:solidFill>
                <a:ea typeface="Verdana" panose="020B0604030504040204" pitchFamily="34" charset="0"/>
                <a:cs typeface="Open Sans" panose="020B0606030504020204" pitchFamily="34" charset="0"/>
              </a:rPr>
              <a:t>Main Results</a:t>
            </a: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8043E698-451E-A922-3BE0-39AEFF7F402F}"/>
                  </a:ext>
                </a:extLst>
              </p:cNvPr>
              <p:cNvSpPr txBox="1"/>
              <p:nvPr/>
            </p:nvSpPr>
            <p:spPr>
              <a:xfrm>
                <a:off x="-1743532" y="7356234"/>
                <a:ext cx="10972800" cy="2030749"/>
              </a:xfrm>
              <a:prstGeom prst="rect">
                <a:avLst/>
              </a:prstGeom>
              <a:noFill/>
            </p:spPr>
            <p:txBody>
              <a:bodyPr wrap="square">
                <a:spAutoFit/>
              </a:bodyPr>
              <a:lstStyle/>
              <a:p>
                <a:pPr marL="228600" indent="-228600" algn="just">
                  <a:lnSpc>
                    <a:spcPct val="90000"/>
                  </a:lnSpc>
                  <a:spcBef>
                    <a:spcPts val="1000"/>
                  </a:spcBef>
                  <a:buFont typeface="Arial" panose="020B0604020202020204" pitchFamily="34" charset="0"/>
                  <a:buChar char="•"/>
                  <a:defRPr/>
                </a:pPr>
                <a:r>
                  <a:rPr lang="en-US" sz="2800" noProof="1">
                    <a:solidFill>
                      <a:srgbClr val="E8E8E8">
                        <a:lumMod val="25000"/>
                      </a:srgbClr>
                    </a:solidFill>
                    <a:latin typeface="Aptos" panose="020B0004020202020204" pitchFamily="34" charset="0"/>
                    <a:ea typeface="Verdana" panose="020B0604030504040204" pitchFamily="34" charset="0"/>
                  </a:rPr>
                  <a:t>Strong AUC on captions is not reflected in terms of Accuracy.</a:t>
                </a:r>
              </a:p>
              <a:p>
                <a:pPr marL="228600" indent="-228600" algn="just">
                  <a:lnSpc>
                    <a:spcPct val="90000"/>
                  </a:lnSpc>
                  <a:spcBef>
                    <a:spcPts val="1000"/>
                  </a:spcBef>
                  <a:buFont typeface="Arial" panose="020B0604020202020204" pitchFamily="34" charset="0"/>
                  <a:buChar char="•"/>
                  <a:defRPr/>
                </a:pPr>
                <a:r>
                  <a:rPr lang="en-US" sz="2800" noProof="1">
                    <a:solidFill>
                      <a:srgbClr val="E8E8E8">
                        <a:lumMod val="25000"/>
                      </a:srgbClr>
                    </a:solidFill>
                    <a:latin typeface="Aptos" panose="020B0004020202020204" pitchFamily="34" charset="0"/>
                    <a:ea typeface="Verdana" panose="020B0604030504040204" pitchFamily="34" charset="0"/>
                  </a:rPr>
                  <a:t>MCQA incorrectly classifies Clean movies.</a:t>
                </a:r>
              </a:p>
              <a:p>
                <a:pPr marL="685800" lvl="1" indent="-228600" algn="just">
                  <a:lnSpc>
                    <a:spcPct val="90000"/>
                  </a:lnSpc>
                  <a:spcBef>
                    <a:spcPts val="1000"/>
                  </a:spcBef>
                  <a:buFont typeface="Arial" panose="020B0604020202020204" pitchFamily="34" charset="0"/>
                  <a:buChar char="•"/>
                  <a:defRPr/>
                </a:pPr>
                <a:r>
                  <a:rPr lang="en-US" sz="2800" noProof="1">
                    <a:solidFill>
                      <a:srgbClr val="E8E8E8">
                        <a:lumMod val="25000"/>
                      </a:srgbClr>
                    </a:solidFill>
                    <a:latin typeface="Aptos" panose="020B0004020202020204" pitchFamily="34" charset="0"/>
                    <a:ea typeface="Verdana" panose="020B0604030504040204" pitchFamily="34" charset="0"/>
                  </a:rPr>
                  <a:t>Higher number of False Positives </a:t>
                </a:r>
                <a14:m>
                  <m:oMath xmlns:m="http://schemas.openxmlformats.org/officeDocument/2006/math">
                    <m:r>
                      <a:rPr lang="pt-PT" sz="2800" i="1" noProof="1">
                        <a:solidFill>
                          <a:srgbClr val="E8E8E8">
                            <a:lumMod val="25000"/>
                          </a:srgbClr>
                        </a:solidFill>
                        <a:latin typeface="Cambria Math" panose="02040503050406030204" pitchFamily="18" charset="0"/>
                        <a:ea typeface="Verdana" panose="020B0604030504040204" pitchFamily="34" charset="0"/>
                      </a:rPr>
                      <m:t>→</m:t>
                    </m:r>
                  </m:oMath>
                </a14:m>
                <a:r>
                  <a:rPr lang="en-US" sz="2800" noProof="1">
                    <a:solidFill>
                      <a:srgbClr val="E8E8E8">
                        <a:lumMod val="25000"/>
                      </a:srgbClr>
                    </a:solidFill>
                    <a:latin typeface="Aptos" panose="020B0004020202020204" pitchFamily="34" charset="0"/>
                    <a:ea typeface="Verdana" panose="020B0604030504040204" pitchFamily="34" charset="0"/>
                  </a:rPr>
                  <a:t> Lower AUC</a:t>
                </a:r>
              </a:p>
              <a:p>
                <a:pPr marL="228600" indent="-228600" algn="just">
                  <a:lnSpc>
                    <a:spcPct val="90000"/>
                  </a:lnSpc>
                  <a:spcBef>
                    <a:spcPts val="1000"/>
                  </a:spcBef>
                  <a:buFont typeface="Arial" panose="020B0604020202020204" pitchFamily="34" charset="0"/>
                  <a:buChar char="•"/>
                  <a:defRPr/>
                </a:pPr>
                <a:r>
                  <a:rPr lang="en-US" sz="2800" noProof="1">
                    <a:solidFill>
                      <a:srgbClr val="E8E8E8">
                        <a:lumMod val="25000"/>
                      </a:srgbClr>
                    </a:solidFill>
                    <a:latin typeface="Aptos" panose="020B0004020202020204" pitchFamily="34" charset="0"/>
                    <a:ea typeface="Verdana" panose="020B0604030504040204" pitchFamily="34" charset="0"/>
                  </a:rPr>
                  <a:t>Overall DIS-CO variants show the more balanced predictions.</a:t>
                </a:r>
              </a:p>
            </p:txBody>
          </p:sp>
        </mc:Choice>
        <mc:Fallback>
          <p:sp>
            <p:nvSpPr>
              <p:cNvPr id="12" name="TextBox 11">
                <a:extLst>
                  <a:ext uri="{FF2B5EF4-FFF2-40B4-BE49-F238E27FC236}">
                    <a16:creationId xmlns:a16="http://schemas.microsoft.com/office/drawing/2014/main" id="{8043E698-451E-A922-3BE0-39AEFF7F402F}"/>
                  </a:ext>
                </a:extLst>
              </p:cNvPr>
              <p:cNvSpPr txBox="1">
                <a:spLocks noRot="1" noChangeAspect="1" noMove="1" noResize="1" noEditPoints="1" noAdjustHandles="1" noChangeArrowheads="1" noChangeShapeType="1" noTextEdit="1"/>
              </p:cNvSpPr>
              <p:nvPr/>
            </p:nvSpPr>
            <p:spPr>
              <a:xfrm>
                <a:off x="-1743532" y="7356234"/>
                <a:ext cx="10972800" cy="2030749"/>
              </a:xfrm>
              <a:prstGeom prst="rect">
                <a:avLst/>
              </a:prstGeom>
              <a:blipFill>
                <a:blip r:embed="rId3"/>
                <a:stretch>
                  <a:fillRect l="-925" t="-4969" b="-7453"/>
                </a:stretch>
              </a:blipFill>
            </p:spPr>
            <p:txBody>
              <a:bodyPr/>
              <a:lstStyle/>
              <a:p>
                <a:r>
                  <a:rPr lang="en-US">
                    <a:noFill/>
                  </a:rPr>
                  <a:t> </a:t>
                </a:r>
              </a:p>
            </p:txBody>
          </p:sp>
        </mc:Fallback>
      </mc:AlternateContent>
      <p:graphicFrame>
        <p:nvGraphicFramePr>
          <p:cNvPr id="3" name="Chart 2">
            <a:extLst>
              <a:ext uri="{FF2B5EF4-FFF2-40B4-BE49-F238E27FC236}">
                <a16:creationId xmlns:a16="http://schemas.microsoft.com/office/drawing/2014/main" id="{59DDB075-B994-0BE4-FCF2-0720EC9559DA}"/>
              </a:ext>
            </a:extLst>
          </p:cNvPr>
          <p:cNvGraphicFramePr/>
          <p:nvPr>
            <p:extLst>
              <p:ext uri="{D42A27DB-BD31-4B8C-83A1-F6EECF244321}">
                <p14:modId xmlns:p14="http://schemas.microsoft.com/office/powerpoint/2010/main" val="1252572834"/>
              </p:ext>
            </p:extLst>
          </p:nvPr>
        </p:nvGraphicFramePr>
        <p:xfrm>
          <a:off x="-723900" y="4263684"/>
          <a:ext cx="7886772" cy="311090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214189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E6E61-9D8D-8343-504B-07B85BDFA9C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5A9DAB9-365E-E477-C4F8-7A808209DD28}"/>
              </a:ext>
            </a:extLst>
          </p:cNvPr>
          <p:cNvSpPr>
            <a:spLocks noGrp="1"/>
          </p:cNvSpPr>
          <p:nvPr>
            <p:ph type="sldNum" sz="quarter" idx="12"/>
          </p:nvPr>
        </p:nvSpPr>
        <p:spPr/>
        <p:txBody>
          <a:bodyPr/>
          <a:lstStyle/>
          <a:p>
            <a:fld id="{28FA43E8-6E12-5244-BC34-D42229B1484F}" type="slidenum">
              <a:rPr lang="en-US" noProof="1" smtClean="0"/>
              <a:t>6</a:t>
            </a:fld>
            <a:endParaRPr lang="en-US" noProof="1"/>
          </a:p>
        </p:txBody>
      </p:sp>
      <p:sp>
        <p:nvSpPr>
          <p:cNvPr id="8" name="Title 7">
            <a:extLst>
              <a:ext uri="{FF2B5EF4-FFF2-40B4-BE49-F238E27FC236}">
                <a16:creationId xmlns:a16="http://schemas.microsoft.com/office/drawing/2014/main" id="{2D9D94ED-6694-72A5-7223-1E9B4C311C57}"/>
              </a:ext>
            </a:extLst>
          </p:cNvPr>
          <p:cNvSpPr>
            <a:spLocks noGrp="1"/>
          </p:cNvSpPr>
          <p:nvPr>
            <p:ph type="title"/>
          </p:nvPr>
        </p:nvSpPr>
        <p:spPr/>
        <p:txBody>
          <a:bodyPr/>
          <a:lstStyle/>
          <a:p>
            <a:r>
              <a:rPr lang="en-US" b="1" noProof="1">
                <a:solidFill>
                  <a:srgbClr val="9B3836"/>
                </a:solidFill>
                <a:ea typeface="Verdana" panose="020B0604030504040204" pitchFamily="34" charset="0"/>
                <a:cs typeface="Open Sans" panose="020B0606030504020204" pitchFamily="34" charset="0"/>
              </a:rPr>
              <a:t>Proposed Method: </a:t>
            </a:r>
            <a:r>
              <a:rPr lang="en-US" b="1" noProof="1">
                <a:solidFill>
                  <a:schemeClr val="tx1">
                    <a:lumMod val="75000"/>
                    <a:lumOff val="25000"/>
                  </a:schemeClr>
                </a:solidFill>
                <a:ea typeface="Verdana" panose="020B0604030504040204" pitchFamily="34" charset="0"/>
                <a:cs typeface="Open Sans" panose="020B0606030504020204" pitchFamily="34" charset="0"/>
              </a:rPr>
              <a:t>DE-COP</a:t>
            </a:r>
            <a:endParaRPr lang="en-US" noProof="1">
              <a:solidFill>
                <a:schemeClr val="tx1">
                  <a:lumMod val="75000"/>
                  <a:lumOff val="25000"/>
                </a:schemeClr>
              </a:solidFill>
            </a:endParaRPr>
          </a:p>
        </p:txBody>
      </p:sp>
      <p:sp>
        <p:nvSpPr>
          <p:cNvPr id="143" name="Rectangle: Rounded Corners 28">
            <a:extLst>
              <a:ext uri="{FF2B5EF4-FFF2-40B4-BE49-F238E27FC236}">
                <a16:creationId xmlns:a16="http://schemas.microsoft.com/office/drawing/2014/main" id="{7432A71B-2DB4-8D11-1D4B-818F98FBD405}"/>
              </a:ext>
            </a:extLst>
          </p:cNvPr>
          <p:cNvSpPr/>
          <p:nvPr/>
        </p:nvSpPr>
        <p:spPr>
          <a:xfrm>
            <a:off x="-1858817" y="4071444"/>
            <a:ext cx="10575635" cy="4642248"/>
          </a:xfrm>
          <a:prstGeom prst="roundRect">
            <a:avLst>
              <a:gd name="adj" fmla="val 0"/>
            </a:avLst>
          </a:prstGeom>
          <a:solidFill>
            <a:sysClr val="window" lastClr="FFFFFF">
              <a:lumMod val="95000"/>
            </a:sysClr>
          </a:solidFill>
          <a:ln w="19050" cap="flat" cmpd="sng" algn="ctr">
            <a:solidFill>
              <a:srgbClr val="156082">
                <a:shade val="15000"/>
              </a:srgbClr>
            </a:solid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144" name="Rectangle: Rounded Corners 30">
            <a:extLst>
              <a:ext uri="{FF2B5EF4-FFF2-40B4-BE49-F238E27FC236}">
                <a16:creationId xmlns:a16="http://schemas.microsoft.com/office/drawing/2014/main" id="{8EA9D0B2-C182-B9AE-9C11-E3B354C6392C}"/>
              </a:ext>
            </a:extLst>
          </p:cNvPr>
          <p:cNvSpPr/>
          <p:nvPr/>
        </p:nvSpPr>
        <p:spPr>
          <a:xfrm>
            <a:off x="-1772631" y="4158601"/>
            <a:ext cx="10415558" cy="2667989"/>
          </a:xfrm>
          <a:prstGeom prst="roundRect">
            <a:avLst>
              <a:gd name="adj" fmla="val 2674"/>
            </a:avLst>
          </a:prstGeom>
          <a:solidFill>
            <a:sysClr val="window" lastClr="FFFFFF"/>
          </a:solidFill>
          <a:ln w="12700" cap="flat" cmpd="sng" algn="ctr">
            <a:solidFill>
              <a:srgbClr val="3B3B3B"/>
            </a:solidFill>
            <a:prstDash val="solid"/>
            <a:miter lim="800000"/>
          </a:ln>
          <a:effectLst/>
        </p:spPr>
        <p:txBody>
          <a:bodyPr rtlCol="0" anchor="ctr"/>
          <a:lstStyle/>
          <a:p>
            <a:pPr algn="ctr">
              <a:defRPr/>
            </a:pPr>
            <a:endParaRPr lang="en-US" noProof="1">
              <a:solidFill>
                <a:prstClr val="white"/>
              </a:solidFill>
              <a:cs typeface="Arial"/>
              <a:sym typeface="Arial"/>
            </a:endParaRPr>
          </a:p>
        </p:txBody>
      </p:sp>
      <p:grpSp>
        <p:nvGrpSpPr>
          <p:cNvPr id="147" name="Group 146">
            <a:extLst>
              <a:ext uri="{FF2B5EF4-FFF2-40B4-BE49-F238E27FC236}">
                <a16:creationId xmlns:a16="http://schemas.microsoft.com/office/drawing/2014/main" id="{25F41403-98B2-C439-C4AA-81C09429129F}"/>
              </a:ext>
            </a:extLst>
          </p:cNvPr>
          <p:cNvGrpSpPr/>
          <p:nvPr/>
        </p:nvGrpSpPr>
        <p:grpSpPr>
          <a:xfrm>
            <a:off x="-1800444" y="4848611"/>
            <a:ext cx="1561590" cy="1351088"/>
            <a:chOff x="866556" y="1885043"/>
            <a:chExt cx="1561590" cy="1351088"/>
          </a:xfrm>
        </p:grpSpPr>
        <p:pic>
          <p:nvPicPr>
            <p:cNvPr id="272" name="Graphic 271" descr="Books with solid fill">
              <a:extLst>
                <a:ext uri="{FF2B5EF4-FFF2-40B4-BE49-F238E27FC236}">
                  <a16:creationId xmlns:a16="http://schemas.microsoft.com/office/drawing/2014/main" id="{EF47570B-B26B-0E3A-4896-064998CD97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9085" y="2123795"/>
              <a:ext cx="914400" cy="914400"/>
            </a:xfrm>
            <a:prstGeom prst="rect">
              <a:avLst/>
            </a:prstGeom>
          </p:spPr>
        </p:pic>
        <p:sp>
          <p:nvSpPr>
            <p:cNvPr id="273" name="TextBox 272">
              <a:extLst>
                <a:ext uri="{FF2B5EF4-FFF2-40B4-BE49-F238E27FC236}">
                  <a16:creationId xmlns:a16="http://schemas.microsoft.com/office/drawing/2014/main" id="{CC7D14C6-3A5A-8D29-2C0F-2667D9DB7C5D}"/>
                </a:ext>
              </a:extLst>
            </p:cNvPr>
            <p:cNvSpPr txBox="1"/>
            <p:nvPr/>
          </p:nvSpPr>
          <p:spPr>
            <a:xfrm>
              <a:off x="924883" y="2897577"/>
              <a:ext cx="1307346" cy="338554"/>
            </a:xfrm>
            <a:prstGeom prst="rect">
              <a:avLst/>
            </a:prstGeom>
            <a:noFill/>
          </p:spPr>
          <p:txBody>
            <a:bodyPr wrap="none" rtlCol="0">
              <a:spAutoFit/>
            </a:bodyPr>
            <a:lstStyle/>
            <a:p>
              <a:pPr algn="ctr">
                <a:defRPr/>
              </a:pPr>
              <a:r>
                <a:rPr lang="en-US" sz="1600" noProof="1">
                  <a:solidFill>
                    <a:prstClr val="black"/>
                  </a:solidFill>
                  <a:latin typeface="Calibri" panose="020F0502020204030204" pitchFamily="34" charset="0"/>
                  <a:cs typeface="Calibri" panose="020F0502020204030204" pitchFamily="34" charset="0"/>
                  <a:sym typeface="Arial"/>
                </a:rPr>
                <a:t>Recent Books</a:t>
              </a:r>
            </a:p>
          </p:txBody>
        </p:sp>
        <p:sp>
          <p:nvSpPr>
            <p:cNvPr id="274" name="TextBox 273">
              <a:extLst>
                <a:ext uri="{FF2B5EF4-FFF2-40B4-BE49-F238E27FC236}">
                  <a16:creationId xmlns:a16="http://schemas.microsoft.com/office/drawing/2014/main" id="{A9318FF8-7A32-94A2-2067-16BD49944CDE}"/>
                </a:ext>
              </a:extLst>
            </p:cNvPr>
            <p:cNvSpPr txBox="1"/>
            <p:nvPr/>
          </p:nvSpPr>
          <p:spPr>
            <a:xfrm>
              <a:off x="866556" y="1885043"/>
              <a:ext cx="1561590" cy="338554"/>
            </a:xfrm>
            <a:prstGeom prst="rect">
              <a:avLst/>
            </a:prstGeom>
            <a:noFill/>
          </p:spPr>
          <p:txBody>
            <a:bodyPr wrap="square" rtlCol="0">
              <a:spAutoFit/>
            </a:bodyPr>
            <a:lstStyle/>
            <a:p>
              <a:pPr>
                <a:defRPr/>
              </a:pPr>
              <a:r>
                <a:rPr lang="en-US" sz="1600" b="1" noProof="1">
                  <a:solidFill>
                    <a:prstClr val="black"/>
                  </a:solidFill>
                  <a:latin typeface="Calibri" panose="020F0502020204030204" pitchFamily="34" charset="0"/>
                  <a:cs typeface="Calibri" panose="020F0502020204030204" pitchFamily="34" charset="0"/>
                  <a:sym typeface="Arial"/>
                </a:rPr>
                <a:t>Extract </a:t>
              </a:r>
              <a:r>
                <a:rPr lang="en-US" sz="1600" noProof="1">
                  <a:solidFill>
                    <a:prstClr val="black"/>
                  </a:solidFill>
                  <a:latin typeface="Calibri" panose="020F0502020204030204" pitchFamily="34" charset="0"/>
                  <a:cs typeface="Calibri" panose="020F0502020204030204" pitchFamily="34" charset="0"/>
                  <a:sym typeface="Arial"/>
                </a:rPr>
                <a:t>Passages</a:t>
              </a:r>
            </a:p>
          </p:txBody>
        </p:sp>
      </p:grpSp>
      <p:grpSp>
        <p:nvGrpSpPr>
          <p:cNvPr id="151" name="Group 150">
            <a:extLst>
              <a:ext uri="{FF2B5EF4-FFF2-40B4-BE49-F238E27FC236}">
                <a16:creationId xmlns:a16="http://schemas.microsoft.com/office/drawing/2014/main" id="{CE39EEE2-A0AE-4625-403A-F2A6217D57EA}"/>
              </a:ext>
            </a:extLst>
          </p:cNvPr>
          <p:cNvGrpSpPr/>
          <p:nvPr/>
        </p:nvGrpSpPr>
        <p:grpSpPr>
          <a:xfrm>
            <a:off x="-588049" y="4172693"/>
            <a:ext cx="3890823" cy="2468085"/>
            <a:chOff x="2078951" y="1209124"/>
            <a:chExt cx="3890823" cy="2468085"/>
          </a:xfrm>
        </p:grpSpPr>
        <p:cxnSp>
          <p:nvCxnSpPr>
            <p:cNvPr id="225" name="Straight Arrow Connector 224">
              <a:extLst>
                <a:ext uri="{FF2B5EF4-FFF2-40B4-BE49-F238E27FC236}">
                  <a16:creationId xmlns:a16="http://schemas.microsoft.com/office/drawing/2014/main" id="{955A3A14-EBE1-FBFE-CD49-5EEDC953C542}"/>
                </a:ext>
              </a:extLst>
            </p:cNvPr>
            <p:cNvCxnSpPr>
              <a:cxnSpLocks/>
            </p:cNvCxnSpPr>
            <p:nvPr/>
          </p:nvCxnSpPr>
          <p:spPr>
            <a:xfrm>
              <a:off x="2078951" y="2572636"/>
              <a:ext cx="391712" cy="0"/>
            </a:xfrm>
            <a:prstGeom prst="straightConnector1">
              <a:avLst/>
            </a:prstGeom>
            <a:noFill/>
            <a:ln w="28575" cap="flat" cmpd="sng" algn="ctr">
              <a:solidFill>
                <a:srgbClr val="E8E8E8">
                  <a:lumMod val="10000"/>
                </a:srgbClr>
              </a:solidFill>
              <a:prstDash val="solid"/>
              <a:miter lim="800000"/>
              <a:tailEnd type="triangle"/>
            </a:ln>
            <a:effectLst/>
          </p:spPr>
        </p:cxnSp>
        <p:grpSp>
          <p:nvGrpSpPr>
            <p:cNvPr id="226" name="Group 225">
              <a:extLst>
                <a:ext uri="{FF2B5EF4-FFF2-40B4-BE49-F238E27FC236}">
                  <a16:creationId xmlns:a16="http://schemas.microsoft.com/office/drawing/2014/main" id="{8EAA2DA9-D953-7BA8-1C21-EC6E1718533A}"/>
                </a:ext>
              </a:extLst>
            </p:cNvPr>
            <p:cNvGrpSpPr/>
            <p:nvPr/>
          </p:nvGrpSpPr>
          <p:grpSpPr>
            <a:xfrm>
              <a:off x="2501949" y="2628187"/>
              <a:ext cx="859444" cy="859444"/>
              <a:chOff x="3548623" y="1493520"/>
              <a:chExt cx="859444" cy="859444"/>
            </a:xfrm>
          </p:grpSpPr>
          <p:grpSp>
            <p:nvGrpSpPr>
              <p:cNvPr id="252" name="Group 251">
                <a:extLst>
                  <a:ext uri="{FF2B5EF4-FFF2-40B4-BE49-F238E27FC236}">
                    <a16:creationId xmlns:a16="http://schemas.microsoft.com/office/drawing/2014/main" id="{14FAC5B1-584C-BECE-5665-3734B08A32DF}"/>
                  </a:ext>
                </a:extLst>
              </p:cNvPr>
              <p:cNvGrpSpPr/>
              <p:nvPr/>
            </p:nvGrpSpPr>
            <p:grpSpPr>
              <a:xfrm>
                <a:off x="3716020" y="1579182"/>
                <a:ext cx="505460" cy="668718"/>
                <a:chOff x="3716020" y="1579182"/>
                <a:chExt cx="505460" cy="668718"/>
              </a:xfrm>
            </p:grpSpPr>
            <p:sp>
              <p:nvSpPr>
                <p:cNvPr id="254" name="Rectangle 253">
                  <a:extLst>
                    <a:ext uri="{FF2B5EF4-FFF2-40B4-BE49-F238E27FC236}">
                      <a16:creationId xmlns:a16="http://schemas.microsoft.com/office/drawing/2014/main" id="{632BFB74-5AA9-5D6B-FFCB-77BA4FAC78AE}"/>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55" name="Rectangle 254">
                  <a:extLst>
                    <a:ext uri="{FF2B5EF4-FFF2-40B4-BE49-F238E27FC236}">
                      <a16:creationId xmlns:a16="http://schemas.microsoft.com/office/drawing/2014/main" id="{7B68FB5C-AED3-D5DB-7196-97397CBBAA8F}"/>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56" name="Rectangle 255">
                  <a:extLst>
                    <a:ext uri="{FF2B5EF4-FFF2-40B4-BE49-F238E27FC236}">
                      <a16:creationId xmlns:a16="http://schemas.microsoft.com/office/drawing/2014/main" id="{E7C166DC-1E7B-CFF0-A747-D5212F443AC3}"/>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253" name="Graphic 252" descr="Document with solid fill">
                <a:extLst>
                  <a:ext uri="{FF2B5EF4-FFF2-40B4-BE49-F238E27FC236}">
                    <a16:creationId xmlns:a16="http://schemas.microsoft.com/office/drawing/2014/main" id="{7A78D560-9D34-30AB-F321-F8BC602251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48623" y="1493520"/>
                <a:ext cx="859444" cy="859444"/>
              </a:xfrm>
              <a:prstGeom prst="rect">
                <a:avLst/>
              </a:prstGeom>
            </p:spPr>
          </p:pic>
        </p:grpSp>
        <p:grpSp>
          <p:nvGrpSpPr>
            <p:cNvPr id="227" name="Group 226">
              <a:extLst>
                <a:ext uri="{FF2B5EF4-FFF2-40B4-BE49-F238E27FC236}">
                  <a16:creationId xmlns:a16="http://schemas.microsoft.com/office/drawing/2014/main" id="{315C6C61-2DD8-465C-D06B-5C45757638FD}"/>
                </a:ext>
              </a:extLst>
            </p:cNvPr>
            <p:cNvGrpSpPr/>
            <p:nvPr/>
          </p:nvGrpSpPr>
          <p:grpSpPr>
            <a:xfrm>
              <a:off x="2626626" y="2564225"/>
              <a:ext cx="859444" cy="859444"/>
              <a:chOff x="3548623" y="1493520"/>
              <a:chExt cx="859444" cy="859444"/>
            </a:xfrm>
          </p:grpSpPr>
          <p:grpSp>
            <p:nvGrpSpPr>
              <p:cNvPr id="247" name="Group 246">
                <a:extLst>
                  <a:ext uri="{FF2B5EF4-FFF2-40B4-BE49-F238E27FC236}">
                    <a16:creationId xmlns:a16="http://schemas.microsoft.com/office/drawing/2014/main" id="{60D86254-F43F-5A6A-825F-E0EF1FB17BD7}"/>
                  </a:ext>
                </a:extLst>
              </p:cNvPr>
              <p:cNvGrpSpPr/>
              <p:nvPr/>
            </p:nvGrpSpPr>
            <p:grpSpPr>
              <a:xfrm>
                <a:off x="3716020" y="1579182"/>
                <a:ext cx="505460" cy="668718"/>
                <a:chOff x="3716020" y="1579182"/>
                <a:chExt cx="505460" cy="668718"/>
              </a:xfrm>
            </p:grpSpPr>
            <p:sp>
              <p:nvSpPr>
                <p:cNvPr id="249" name="Rectangle 248">
                  <a:extLst>
                    <a:ext uri="{FF2B5EF4-FFF2-40B4-BE49-F238E27FC236}">
                      <a16:creationId xmlns:a16="http://schemas.microsoft.com/office/drawing/2014/main" id="{935CFB7E-47AD-52B9-9739-E9CA35623457}"/>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50" name="Rectangle 249">
                  <a:extLst>
                    <a:ext uri="{FF2B5EF4-FFF2-40B4-BE49-F238E27FC236}">
                      <a16:creationId xmlns:a16="http://schemas.microsoft.com/office/drawing/2014/main" id="{F944CD3D-B87C-FA5B-9AEB-F9627A2C5CAD}"/>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51" name="Rectangle 250">
                  <a:extLst>
                    <a:ext uri="{FF2B5EF4-FFF2-40B4-BE49-F238E27FC236}">
                      <a16:creationId xmlns:a16="http://schemas.microsoft.com/office/drawing/2014/main" id="{A41894FC-954D-704C-A757-8F9A2932CF30}"/>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248" name="Graphic 247" descr="Document with solid fill">
                <a:extLst>
                  <a:ext uri="{FF2B5EF4-FFF2-40B4-BE49-F238E27FC236}">
                    <a16:creationId xmlns:a16="http://schemas.microsoft.com/office/drawing/2014/main" id="{C1303481-B709-522B-B39F-E85FAE0AAD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48623" y="1493520"/>
                <a:ext cx="859444" cy="859444"/>
              </a:xfrm>
              <a:prstGeom prst="rect">
                <a:avLst/>
              </a:prstGeom>
            </p:spPr>
          </p:pic>
        </p:grpSp>
        <p:grpSp>
          <p:nvGrpSpPr>
            <p:cNvPr id="228" name="Group 227">
              <a:extLst>
                <a:ext uri="{FF2B5EF4-FFF2-40B4-BE49-F238E27FC236}">
                  <a16:creationId xmlns:a16="http://schemas.microsoft.com/office/drawing/2014/main" id="{3A978789-996B-2585-053B-705A8BD13764}"/>
                </a:ext>
              </a:extLst>
            </p:cNvPr>
            <p:cNvGrpSpPr/>
            <p:nvPr/>
          </p:nvGrpSpPr>
          <p:grpSpPr>
            <a:xfrm>
              <a:off x="2754679" y="2500263"/>
              <a:ext cx="859444" cy="859444"/>
              <a:chOff x="3548623" y="1493520"/>
              <a:chExt cx="859444" cy="859444"/>
            </a:xfrm>
          </p:grpSpPr>
          <p:grpSp>
            <p:nvGrpSpPr>
              <p:cNvPr id="242" name="Group 241">
                <a:extLst>
                  <a:ext uri="{FF2B5EF4-FFF2-40B4-BE49-F238E27FC236}">
                    <a16:creationId xmlns:a16="http://schemas.microsoft.com/office/drawing/2014/main" id="{9E1363A4-EC57-6A50-363E-B8A123DEF594}"/>
                  </a:ext>
                </a:extLst>
              </p:cNvPr>
              <p:cNvGrpSpPr/>
              <p:nvPr/>
            </p:nvGrpSpPr>
            <p:grpSpPr>
              <a:xfrm>
                <a:off x="3716020" y="1579182"/>
                <a:ext cx="505460" cy="668718"/>
                <a:chOff x="3716020" y="1579182"/>
                <a:chExt cx="505460" cy="668718"/>
              </a:xfrm>
            </p:grpSpPr>
            <p:sp>
              <p:nvSpPr>
                <p:cNvPr id="244" name="Rectangle 243">
                  <a:extLst>
                    <a:ext uri="{FF2B5EF4-FFF2-40B4-BE49-F238E27FC236}">
                      <a16:creationId xmlns:a16="http://schemas.microsoft.com/office/drawing/2014/main" id="{EADD5181-AD05-523F-1D60-D27213E0ACAD}"/>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45" name="Rectangle 244">
                  <a:extLst>
                    <a:ext uri="{FF2B5EF4-FFF2-40B4-BE49-F238E27FC236}">
                      <a16:creationId xmlns:a16="http://schemas.microsoft.com/office/drawing/2014/main" id="{623AEA96-875A-390E-81F3-007D37ACD701}"/>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46" name="Rectangle 245">
                  <a:extLst>
                    <a:ext uri="{FF2B5EF4-FFF2-40B4-BE49-F238E27FC236}">
                      <a16:creationId xmlns:a16="http://schemas.microsoft.com/office/drawing/2014/main" id="{C28BBB11-A781-91E1-FE46-15B41BF106FC}"/>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243" name="Graphic 242" descr="Document with solid fill">
                <a:extLst>
                  <a:ext uri="{FF2B5EF4-FFF2-40B4-BE49-F238E27FC236}">
                    <a16:creationId xmlns:a16="http://schemas.microsoft.com/office/drawing/2014/main" id="{3F8C772E-EE87-395F-B0ED-C12689BD8F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48623" y="1493520"/>
                <a:ext cx="859444" cy="859444"/>
              </a:xfrm>
              <a:prstGeom prst="rect">
                <a:avLst/>
              </a:prstGeom>
            </p:spPr>
          </p:pic>
        </p:grpSp>
        <p:grpSp>
          <p:nvGrpSpPr>
            <p:cNvPr id="229" name="Group 228">
              <a:extLst>
                <a:ext uri="{FF2B5EF4-FFF2-40B4-BE49-F238E27FC236}">
                  <a16:creationId xmlns:a16="http://schemas.microsoft.com/office/drawing/2014/main" id="{06147F5D-FBB1-C885-3BB0-7579F628A668}"/>
                </a:ext>
              </a:extLst>
            </p:cNvPr>
            <p:cNvGrpSpPr/>
            <p:nvPr/>
          </p:nvGrpSpPr>
          <p:grpSpPr>
            <a:xfrm>
              <a:off x="2814182" y="1696535"/>
              <a:ext cx="505460" cy="672263"/>
              <a:chOff x="3716020" y="1579182"/>
              <a:chExt cx="505460" cy="668718"/>
            </a:xfrm>
          </p:grpSpPr>
          <p:sp>
            <p:nvSpPr>
              <p:cNvPr id="239" name="Rectangle 238">
                <a:extLst>
                  <a:ext uri="{FF2B5EF4-FFF2-40B4-BE49-F238E27FC236}">
                    <a16:creationId xmlns:a16="http://schemas.microsoft.com/office/drawing/2014/main" id="{BC20AFE8-A1F3-65F0-D0C6-42AE31DED9A3}"/>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40" name="Rectangle 239">
                <a:extLst>
                  <a:ext uri="{FF2B5EF4-FFF2-40B4-BE49-F238E27FC236}">
                    <a16:creationId xmlns:a16="http://schemas.microsoft.com/office/drawing/2014/main" id="{22DF74E7-BEA3-93A1-7AAF-E5AE0E980206}"/>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41" name="Rectangle 240">
                <a:extLst>
                  <a:ext uri="{FF2B5EF4-FFF2-40B4-BE49-F238E27FC236}">
                    <a16:creationId xmlns:a16="http://schemas.microsoft.com/office/drawing/2014/main" id="{72CF9ED5-9A04-3F76-AEA4-56287F2BA2C2}"/>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230" name="Graphic 229" descr="Document with solid fill">
              <a:extLst>
                <a:ext uri="{FF2B5EF4-FFF2-40B4-BE49-F238E27FC236}">
                  <a16:creationId xmlns:a16="http://schemas.microsoft.com/office/drawing/2014/main" id="{2B494132-6161-9782-2DD4-AC91CB1A445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46785" y="1610419"/>
              <a:ext cx="859444" cy="864000"/>
            </a:xfrm>
            <a:prstGeom prst="rect">
              <a:avLst/>
            </a:prstGeom>
          </p:spPr>
        </p:pic>
        <p:sp>
          <p:nvSpPr>
            <p:cNvPr id="231" name="Rectangle: Rounded Corners 1023">
              <a:extLst>
                <a:ext uri="{FF2B5EF4-FFF2-40B4-BE49-F238E27FC236}">
                  <a16:creationId xmlns:a16="http://schemas.microsoft.com/office/drawing/2014/main" id="{93831E01-48EF-6DF4-F0EF-22C043F2AF77}"/>
                </a:ext>
              </a:extLst>
            </p:cNvPr>
            <p:cNvSpPr/>
            <p:nvPr/>
          </p:nvSpPr>
          <p:spPr>
            <a:xfrm>
              <a:off x="2520468" y="1594931"/>
              <a:ext cx="3355299" cy="2064668"/>
            </a:xfrm>
            <a:prstGeom prst="roundRect">
              <a:avLst/>
            </a:prstGeom>
            <a:noFill/>
            <a:ln w="38100" cap="flat" cmpd="sng" algn="ctr">
              <a:solidFill>
                <a:sysClr val="windowText" lastClr="000000">
                  <a:lumMod val="50000"/>
                  <a:lumOff val="50000"/>
                </a:sysClr>
              </a:solidFill>
              <a:prstDash val="sysDash"/>
              <a:miter lim="800000"/>
            </a:ln>
            <a:effectLst/>
          </p:spPr>
          <p:txBody>
            <a:bodyPr rtlCol="0" anchor="ctr"/>
            <a:lstStyle/>
            <a:p>
              <a:pPr algn="ctr">
                <a:defRPr/>
              </a:pPr>
              <a:endParaRPr lang="en-US" noProof="1">
                <a:solidFill>
                  <a:prstClr val="white"/>
                </a:solidFill>
                <a:cs typeface="Arial"/>
                <a:sym typeface="Arial"/>
              </a:endParaRPr>
            </a:p>
          </p:txBody>
        </p:sp>
        <p:sp>
          <p:nvSpPr>
            <p:cNvPr id="232" name="TextBox 231">
              <a:extLst>
                <a:ext uri="{FF2B5EF4-FFF2-40B4-BE49-F238E27FC236}">
                  <a16:creationId xmlns:a16="http://schemas.microsoft.com/office/drawing/2014/main" id="{ACE0FD09-1E17-D07A-125B-8E1FBC73388F}"/>
                </a:ext>
              </a:extLst>
            </p:cNvPr>
            <p:cNvSpPr txBox="1"/>
            <p:nvPr/>
          </p:nvSpPr>
          <p:spPr>
            <a:xfrm>
              <a:off x="2434508" y="1209124"/>
              <a:ext cx="3194715" cy="338554"/>
            </a:xfrm>
            <a:prstGeom prst="rect">
              <a:avLst/>
            </a:prstGeom>
            <a:noFill/>
          </p:spPr>
          <p:txBody>
            <a:bodyPr wrap="square" rtlCol="0">
              <a:spAutoFit/>
            </a:bodyPr>
            <a:lstStyle/>
            <a:p>
              <a:pPr>
                <a:defRPr/>
              </a:pPr>
              <a:r>
                <a:rPr lang="en-US" sz="1600" b="1" noProof="1">
                  <a:solidFill>
                    <a:prstClr val="black"/>
                  </a:solidFill>
                  <a:latin typeface="Calibri" panose="020F0502020204030204" pitchFamily="34" charset="0"/>
                  <a:cs typeface="Calibri" panose="020F0502020204030204" pitchFamily="34" charset="0"/>
                  <a:sym typeface="Arial"/>
                </a:rPr>
                <a:t>Paraphrase </a:t>
              </a:r>
              <a:r>
                <a:rPr lang="en-US" sz="1600" noProof="1">
                  <a:solidFill>
                    <a:prstClr val="black"/>
                  </a:solidFill>
                  <a:latin typeface="Calibri" panose="020F0502020204030204" pitchFamily="34" charset="0"/>
                  <a:cs typeface="Calibri" panose="020F0502020204030204" pitchFamily="34" charset="0"/>
                  <a:sym typeface="Arial"/>
                </a:rPr>
                <a:t>Generation with</a:t>
              </a:r>
              <a:r>
                <a:rPr lang="en-US" sz="1600" b="1" noProof="1">
                  <a:solidFill>
                    <a:prstClr val="black"/>
                  </a:solidFill>
                  <a:latin typeface="Calibri" panose="020F0502020204030204" pitchFamily="34" charset="0"/>
                  <a:cs typeface="Calibri" panose="020F0502020204030204" pitchFamily="34" charset="0"/>
                  <a:sym typeface="Arial"/>
                </a:rPr>
                <a:t> </a:t>
              </a:r>
              <a:r>
                <a:rPr lang="en-US" sz="1600" noProof="1">
                  <a:solidFill>
                    <a:prstClr val="black"/>
                  </a:solidFill>
                  <a:latin typeface="Calibri" panose="020F0502020204030204" pitchFamily="34" charset="0"/>
                  <a:cs typeface="Calibri" panose="020F0502020204030204" pitchFamily="34" charset="0"/>
                  <a:sym typeface="Arial"/>
                </a:rPr>
                <a:t>Claude</a:t>
              </a:r>
            </a:p>
          </p:txBody>
        </p:sp>
        <p:sp>
          <p:nvSpPr>
            <p:cNvPr id="233" name="Rectangle: Rounded Corners 23">
              <a:extLst>
                <a:ext uri="{FF2B5EF4-FFF2-40B4-BE49-F238E27FC236}">
                  <a16:creationId xmlns:a16="http://schemas.microsoft.com/office/drawing/2014/main" id="{B58165A2-B800-A766-FBD7-B7F02B8A6691}"/>
                </a:ext>
              </a:extLst>
            </p:cNvPr>
            <p:cNvSpPr/>
            <p:nvPr/>
          </p:nvSpPr>
          <p:spPr>
            <a:xfrm>
              <a:off x="5482011" y="1470937"/>
              <a:ext cx="487763" cy="487763"/>
            </a:xfrm>
            <a:prstGeom prst="roundRect">
              <a:avLst/>
            </a:prstGeom>
            <a:solidFill>
              <a:srgbClr val="D4A27F"/>
            </a:solidFill>
            <a:ln w="19050" cap="flat" cmpd="sng" algn="ctr">
              <a:solidFill>
                <a:srgbClr val="E8E8E8">
                  <a:lumMod val="10000"/>
                </a:srgbClr>
              </a:solidFill>
              <a:prstDash val="solid"/>
              <a:miter lim="800000"/>
            </a:ln>
            <a:effectLst/>
          </p:spPr>
          <p:txBody>
            <a:bodyPr rtlCol="0" anchor="ctr"/>
            <a:lstStyle/>
            <a:p>
              <a:pPr algn="ctr">
                <a:defRPr/>
              </a:pPr>
              <a:endParaRPr lang="en-US" noProof="1">
                <a:solidFill>
                  <a:prstClr val="white"/>
                </a:solidFill>
                <a:cs typeface="Arial"/>
                <a:sym typeface="Arial"/>
              </a:endParaRPr>
            </a:p>
          </p:txBody>
        </p:sp>
        <p:grpSp>
          <p:nvGrpSpPr>
            <p:cNvPr id="234" name="Group 233">
              <a:extLst>
                <a:ext uri="{FF2B5EF4-FFF2-40B4-BE49-F238E27FC236}">
                  <a16:creationId xmlns:a16="http://schemas.microsoft.com/office/drawing/2014/main" id="{602DBFD5-E42E-FFB9-6F19-6B0FC774C086}"/>
                </a:ext>
              </a:extLst>
            </p:cNvPr>
            <p:cNvGrpSpPr/>
            <p:nvPr/>
          </p:nvGrpSpPr>
          <p:grpSpPr>
            <a:xfrm>
              <a:off x="5490726" y="1541710"/>
              <a:ext cx="470335" cy="346217"/>
              <a:chOff x="3454400" y="4542761"/>
              <a:chExt cx="1488067" cy="1095376"/>
            </a:xfrm>
          </p:grpSpPr>
          <p:pic>
            <p:nvPicPr>
              <p:cNvPr id="237" name="Graphic 236">
                <a:extLst>
                  <a:ext uri="{FF2B5EF4-FFF2-40B4-BE49-F238E27FC236}">
                    <a16:creationId xmlns:a16="http://schemas.microsoft.com/office/drawing/2014/main" id="{611CE55B-16B9-0611-85AD-3F8FE256991C}"/>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82481" r="10512"/>
              <a:stretch/>
            </p:blipFill>
            <p:spPr>
              <a:xfrm>
                <a:off x="4258976" y="4542761"/>
                <a:ext cx="683491" cy="1095375"/>
              </a:xfrm>
              <a:prstGeom prst="rect">
                <a:avLst/>
              </a:prstGeom>
            </p:spPr>
          </p:pic>
          <p:pic>
            <p:nvPicPr>
              <p:cNvPr id="238" name="Graphic 237">
                <a:extLst>
                  <a:ext uri="{FF2B5EF4-FFF2-40B4-BE49-F238E27FC236}">
                    <a16:creationId xmlns:a16="http://schemas.microsoft.com/office/drawing/2014/main" id="{5B44922D-AE4C-D17E-108B-B93BCFEF9EA4}"/>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r="88742"/>
              <a:stretch/>
            </p:blipFill>
            <p:spPr>
              <a:xfrm>
                <a:off x="3454400" y="4542762"/>
                <a:ext cx="1098045" cy="1095375"/>
              </a:xfrm>
              <a:prstGeom prst="rect">
                <a:avLst/>
              </a:prstGeom>
            </p:spPr>
          </p:pic>
        </p:grpSp>
        <p:sp>
          <p:nvSpPr>
            <p:cNvPr id="235" name="TextBox 234">
              <a:extLst>
                <a:ext uri="{FF2B5EF4-FFF2-40B4-BE49-F238E27FC236}">
                  <a16:creationId xmlns:a16="http://schemas.microsoft.com/office/drawing/2014/main" id="{2E5DD51B-75E5-9EE7-22D9-7DE7491C536A}"/>
                </a:ext>
              </a:extLst>
            </p:cNvPr>
            <p:cNvSpPr txBox="1"/>
            <p:nvPr/>
          </p:nvSpPr>
          <p:spPr>
            <a:xfrm>
              <a:off x="3475783" y="1698135"/>
              <a:ext cx="2337267" cy="692497"/>
            </a:xfrm>
            <a:prstGeom prst="rect">
              <a:avLst/>
            </a:prstGeom>
            <a:noFill/>
          </p:spPr>
          <p:txBody>
            <a:bodyPr wrap="square" rtlCol="0">
              <a:spAutoFit/>
            </a:bodyPr>
            <a:lstStyle/>
            <a:p>
              <a:pPr algn="just">
                <a:defRPr/>
              </a:pPr>
              <a:r>
                <a:rPr lang="en-US" sz="1300" b="1" noProof="1">
                  <a:solidFill>
                    <a:prstClr val="black"/>
                  </a:solidFill>
                  <a:cs typeface="Arial"/>
                  <a:sym typeface="Arial"/>
                </a:rPr>
                <a:t>Original Passage</a:t>
              </a:r>
            </a:p>
            <a:p>
              <a:pPr algn="just">
                <a:defRPr/>
              </a:pPr>
              <a:r>
                <a:rPr lang="en-US" sz="1300" noProof="1">
                  <a:solidFill>
                    <a:prstClr val="black"/>
                  </a:solidFill>
                  <a:cs typeface="Arial"/>
                  <a:sym typeface="Arial"/>
                </a:rPr>
                <a:t>Bilbo was very rich and very peculiar and &lt;…&gt;</a:t>
              </a:r>
            </a:p>
          </p:txBody>
        </p:sp>
        <p:sp>
          <p:nvSpPr>
            <p:cNvPr id="236" name="TextBox 235">
              <a:extLst>
                <a:ext uri="{FF2B5EF4-FFF2-40B4-BE49-F238E27FC236}">
                  <a16:creationId xmlns:a16="http://schemas.microsoft.com/office/drawing/2014/main" id="{BA8A4163-2A98-69B0-0D8D-F4DED132CB25}"/>
                </a:ext>
              </a:extLst>
            </p:cNvPr>
            <p:cNvSpPr txBox="1"/>
            <p:nvPr/>
          </p:nvSpPr>
          <p:spPr>
            <a:xfrm>
              <a:off x="3475782" y="2384547"/>
              <a:ext cx="2337267" cy="1292662"/>
            </a:xfrm>
            <a:prstGeom prst="rect">
              <a:avLst/>
            </a:prstGeom>
            <a:noFill/>
          </p:spPr>
          <p:txBody>
            <a:bodyPr wrap="square" rtlCol="0">
              <a:spAutoFit/>
            </a:bodyPr>
            <a:lstStyle/>
            <a:p>
              <a:pPr algn="just">
                <a:defRPr/>
              </a:pPr>
              <a:r>
                <a:rPr lang="en-US" sz="1300" b="1" noProof="1">
                  <a:solidFill>
                    <a:prstClr val="black"/>
                  </a:solidFill>
                  <a:cs typeface="Arial"/>
                  <a:sym typeface="Arial"/>
                </a:rPr>
                <a:t>P1. </a:t>
              </a:r>
              <a:r>
                <a:rPr lang="en-US" sz="1300" noProof="1">
                  <a:solidFill>
                    <a:prstClr val="black"/>
                  </a:solidFill>
                  <a:cs typeface="Arial"/>
                  <a:sym typeface="Arial"/>
                </a:rPr>
                <a:t>Bilbo was extraordinarily wealthy and odd &lt;…&gt;</a:t>
              </a:r>
            </a:p>
            <a:p>
              <a:pPr algn="just">
                <a:defRPr/>
              </a:pPr>
              <a:r>
                <a:rPr lang="en-US" sz="1300" b="1" noProof="1">
                  <a:solidFill>
                    <a:prstClr val="black"/>
                  </a:solidFill>
                  <a:cs typeface="Arial"/>
                  <a:sym typeface="Arial"/>
                </a:rPr>
                <a:t>P2. </a:t>
              </a:r>
              <a:r>
                <a:rPr lang="en-US" sz="1300" noProof="1">
                  <a:solidFill>
                    <a:prstClr val="black"/>
                  </a:solidFill>
                  <a:cs typeface="Arial"/>
                  <a:sym typeface="Arial"/>
                </a:rPr>
                <a:t>Bilbo was extraordinarily affluent and peculiar &lt;…&gt;</a:t>
              </a:r>
            </a:p>
            <a:p>
              <a:pPr algn="just">
                <a:defRPr/>
              </a:pPr>
              <a:r>
                <a:rPr lang="en-US" sz="1300" b="1" noProof="1">
                  <a:solidFill>
                    <a:prstClr val="black"/>
                  </a:solidFill>
                  <a:cs typeface="Arial"/>
                  <a:sym typeface="Arial"/>
                </a:rPr>
                <a:t>P3. </a:t>
              </a:r>
              <a:r>
                <a:rPr lang="en-US" sz="1300" noProof="1">
                  <a:solidFill>
                    <a:prstClr val="black"/>
                  </a:solidFill>
                  <a:cs typeface="Arial"/>
                  <a:sym typeface="Arial"/>
                </a:rPr>
                <a:t>Bilbo was extraordinarily wealthy and eccentric &lt;…&gt;</a:t>
              </a:r>
            </a:p>
          </p:txBody>
        </p:sp>
      </p:grpSp>
      <p:grpSp>
        <p:nvGrpSpPr>
          <p:cNvPr id="152" name="Group 151">
            <a:extLst>
              <a:ext uri="{FF2B5EF4-FFF2-40B4-BE49-F238E27FC236}">
                <a16:creationId xmlns:a16="http://schemas.microsoft.com/office/drawing/2014/main" id="{A6A1FC06-A376-414D-0FAA-741E4827E328}"/>
              </a:ext>
            </a:extLst>
          </p:cNvPr>
          <p:cNvGrpSpPr/>
          <p:nvPr/>
        </p:nvGrpSpPr>
        <p:grpSpPr>
          <a:xfrm>
            <a:off x="3255096" y="4172693"/>
            <a:ext cx="5399574" cy="2450475"/>
            <a:chOff x="5922096" y="1209124"/>
            <a:chExt cx="5399574" cy="2450475"/>
          </a:xfrm>
        </p:grpSpPr>
        <p:cxnSp>
          <p:nvCxnSpPr>
            <p:cNvPr id="158" name="Straight Arrow Connector 157">
              <a:extLst>
                <a:ext uri="{FF2B5EF4-FFF2-40B4-BE49-F238E27FC236}">
                  <a16:creationId xmlns:a16="http://schemas.microsoft.com/office/drawing/2014/main" id="{FFB6833D-DE6C-55AE-68D7-B945AE7F579F}"/>
                </a:ext>
              </a:extLst>
            </p:cNvPr>
            <p:cNvCxnSpPr>
              <a:cxnSpLocks/>
            </p:cNvCxnSpPr>
            <p:nvPr/>
          </p:nvCxnSpPr>
          <p:spPr>
            <a:xfrm>
              <a:off x="5922096" y="2572636"/>
              <a:ext cx="294300" cy="0"/>
            </a:xfrm>
            <a:prstGeom prst="straightConnector1">
              <a:avLst/>
            </a:prstGeom>
            <a:noFill/>
            <a:ln w="28575" cap="flat" cmpd="sng" algn="ctr">
              <a:solidFill>
                <a:srgbClr val="E8E8E8">
                  <a:lumMod val="10000"/>
                </a:srgbClr>
              </a:solidFill>
              <a:prstDash val="solid"/>
              <a:miter lim="800000"/>
              <a:tailEnd type="triangle"/>
            </a:ln>
            <a:effectLst/>
          </p:spPr>
        </p:cxnSp>
        <p:grpSp>
          <p:nvGrpSpPr>
            <p:cNvPr id="159" name="Group 158">
              <a:extLst>
                <a:ext uri="{FF2B5EF4-FFF2-40B4-BE49-F238E27FC236}">
                  <a16:creationId xmlns:a16="http://schemas.microsoft.com/office/drawing/2014/main" id="{DCEF7B81-B7C0-00D0-CEC3-37DC4052D931}"/>
                </a:ext>
              </a:extLst>
            </p:cNvPr>
            <p:cNvGrpSpPr/>
            <p:nvPr/>
          </p:nvGrpSpPr>
          <p:grpSpPr>
            <a:xfrm>
              <a:off x="6309233" y="1609728"/>
              <a:ext cx="859444" cy="859444"/>
              <a:chOff x="3548623" y="1493520"/>
              <a:chExt cx="859444" cy="859444"/>
            </a:xfrm>
          </p:grpSpPr>
          <p:grpSp>
            <p:nvGrpSpPr>
              <p:cNvPr id="220" name="Group 219">
                <a:extLst>
                  <a:ext uri="{FF2B5EF4-FFF2-40B4-BE49-F238E27FC236}">
                    <a16:creationId xmlns:a16="http://schemas.microsoft.com/office/drawing/2014/main" id="{D1FE3D89-D8D1-059E-BBFC-E5216172237C}"/>
                  </a:ext>
                </a:extLst>
              </p:cNvPr>
              <p:cNvGrpSpPr/>
              <p:nvPr/>
            </p:nvGrpSpPr>
            <p:grpSpPr>
              <a:xfrm>
                <a:off x="3716020" y="1579182"/>
                <a:ext cx="505460" cy="668718"/>
                <a:chOff x="3716020" y="1579182"/>
                <a:chExt cx="505460" cy="668718"/>
              </a:xfrm>
            </p:grpSpPr>
            <p:sp>
              <p:nvSpPr>
                <p:cNvPr id="222" name="Rectangle 221">
                  <a:extLst>
                    <a:ext uri="{FF2B5EF4-FFF2-40B4-BE49-F238E27FC236}">
                      <a16:creationId xmlns:a16="http://schemas.microsoft.com/office/drawing/2014/main" id="{448075FA-A495-F6F1-B9DC-1D3531BCF7C0}"/>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23" name="Rectangle 222">
                  <a:extLst>
                    <a:ext uri="{FF2B5EF4-FFF2-40B4-BE49-F238E27FC236}">
                      <a16:creationId xmlns:a16="http://schemas.microsoft.com/office/drawing/2014/main" id="{992D8617-A15A-CA56-6228-7307A538F8B4}"/>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24" name="Rectangle 223">
                  <a:extLst>
                    <a:ext uri="{FF2B5EF4-FFF2-40B4-BE49-F238E27FC236}">
                      <a16:creationId xmlns:a16="http://schemas.microsoft.com/office/drawing/2014/main" id="{62AE8553-88AD-B2FC-B92E-6A96BB9EF2CC}"/>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221" name="Graphic 220" descr="Document with solid fill">
                <a:extLst>
                  <a:ext uri="{FF2B5EF4-FFF2-40B4-BE49-F238E27FC236}">
                    <a16:creationId xmlns:a16="http://schemas.microsoft.com/office/drawing/2014/main" id="{9B171DC0-7771-499F-521D-4F80B6576A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48623" y="1493520"/>
                <a:ext cx="859444" cy="859444"/>
              </a:xfrm>
              <a:prstGeom prst="rect">
                <a:avLst/>
              </a:prstGeom>
            </p:spPr>
          </p:pic>
        </p:grpSp>
        <p:sp>
          <p:nvSpPr>
            <p:cNvPr id="160" name="TextBox 159">
              <a:extLst>
                <a:ext uri="{FF2B5EF4-FFF2-40B4-BE49-F238E27FC236}">
                  <a16:creationId xmlns:a16="http://schemas.microsoft.com/office/drawing/2014/main" id="{576D61DC-25C6-6B82-7107-725FB1F0423B}"/>
                </a:ext>
              </a:extLst>
            </p:cNvPr>
            <p:cNvSpPr txBox="1"/>
            <p:nvPr/>
          </p:nvSpPr>
          <p:spPr>
            <a:xfrm>
              <a:off x="6464213" y="1659100"/>
              <a:ext cx="320922" cy="369332"/>
            </a:xfrm>
            <a:prstGeom prst="rect">
              <a:avLst/>
            </a:prstGeom>
            <a:noFill/>
          </p:spPr>
          <p:txBody>
            <a:bodyPr wrap="none" rtlCol="0">
              <a:spAutoFit/>
            </a:bodyPr>
            <a:lstStyle/>
            <a:p>
              <a:pPr>
                <a:defRPr/>
              </a:pPr>
              <a:r>
                <a:rPr lang="en-US" noProof="1">
                  <a:solidFill>
                    <a:prstClr val="black"/>
                  </a:solidFill>
                  <a:cs typeface="Arial"/>
                  <a:sym typeface="Arial"/>
                </a:rPr>
                <a:t>A</a:t>
              </a:r>
            </a:p>
          </p:txBody>
        </p:sp>
        <p:grpSp>
          <p:nvGrpSpPr>
            <p:cNvPr id="161" name="Group 160">
              <a:extLst>
                <a:ext uri="{FF2B5EF4-FFF2-40B4-BE49-F238E27FC236}">
                  <a16:creationId xmlns:a16="http://schemas.microsoft.com/office/drawing/2014/main" id="{08131652-E101-6A85-59AC-6780E304E9D8}"/>
                </a:ext>
              </a:extLst>
            </p:cNvPr>
            <p:cNvGrpSpPr/>
            <p:nvPr/>
          </p:nvGrpSpPr>
          <p:grpSpPr>
            <a:xfrm>
              <a:off x="6968842" y="1609728"/>
              <a:ext cx="859444" cy="859444"/>
              <a:chOff x="3548623" y="1493520"/>
              <a:chExt cx="859444" cy="859444"/>
            </a:xfrm>
          </p:grpSpPr>
          <p:grpSp>
            <p:nvGrpSpPr>
              <p:cNvPr id="215" name="Group 214">
                <a:extLst>
                  <a:ext uri="{FF2B5EF4-FFF2-40B4-BE49-F238E27FC236}">
                    <a16:creationId xmlns:a16="http://schemas.microsoft.com/office/drawing/2014/main" id="{ECA82552-08E1-DCCA-C436-20EA31BFA391}"/>
                  </a:ext>
                </a:extLst>
              </p:cNvPr>
              <p:cNvGrpSpPr/>
              <p:nvPr/>
            </p:nvGrpSpPr>
            <p:grpSpPr>
              <a:xfrm>
                <a:off x="3716020" y="1579182"/>
                <a:ext cx="505460" cy="668718"/>
                <a:chOff x="3716020" y="1579182"/>
                <a:chExt cx="505460" cy="668718"/>
              </a:xfrm>
            </p:grpSpPr>
            <p:sp>
              <p:nvSpPr>
                <p:cNvPr id="217" name="Rectangle 216">
                  <a:extLst>
                    <a:ext uri="{FF2B5EF4-FFF2-40B4-BE49-F238E27FC236}">
                      <a16:creationId xmlns:a16="http://schemas.microsoft.com/office/drawing/2014/main" id="{13ED50F8-34CB-DACF-BF5D-FDFD7332D32F}"/>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18" name="Rectangle 217">
                  <a:extLst>
                    <a:ext uri="{FF2B5EF4-FFF2-40B4-BE49-F238E27FC236}">
                      <a16:creationId xmlns:a16="http://schemas.microsoft.com/office/drawing/2014/main" id="{69E3F1EB-B789-0172-C57B-753802F32529}"/>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19" name="Rectangle 218">
                  <a:extLst>
                    <a:ext uri="{FF2B5EF4-FFF2-40B4-BE49-F238E27FC236}">
                      <a16:creationId xmlns:a16="http://schemas.microsoft.com/office/drawing/2014/main" id="{F8FC6825-9966-0B43-97B8-D19D2E8F25FF}"/>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216" name="Graphic 215" descr="Document with solid fill">
                <a:extLst>
                  <a:ext uri="{FF2B5EF4-FFF2-40B4-BE49-F238E27FC236}">
                    <a16:creationId xmlns:a16="http://schemas.microsoft.com/office/drawing/2014/main" id="{AC64D780-090C-31F3-5413-AD4609D2F93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48623" y="1493520"/>
                <a:ext cx="859444" cy="859444"/>
              </a:xfrm>
              <a:prstGeom prst="rect">
                <a:avLst/>
              </a:prstGeom>
            </p:spPr>
          </p:pic>
        </p:grpSp>
        <p:sp>
          <p:nvSpPr>
            <p:cNvPr id="162" name="TextBox 161">
              <a:extLst>
                <a:ext uri="{FF2B5EF4-FFF2-40B4-BE49-F238E27FC236}">
                  <a16:creationId xmlns:a16="http://schemas.microsoft.com/office/drawing/2014/main" id="{C9D46222-588A-9BD0-E9AE-06E8201993A0}"/>
                </a:ext>
              </a:extLst>
            </p:cNvPr>
            <p:cNvSpPr txBox="1"/>
            <p:nvPr/>
          </p:nvSpPr>
          <p:spPr>
            <a:xfrm>
              <a:off x="7122721" y="1651816"/>
              <a:ext cx="324128" cy="369332"/>
            </a:xfrm>
            <a:prstGeom prst="rect">
              <a:avLst/>
            </a:prstGeom>
            <a:noFill/>
          </p:spPr>
          <p:txBody>
            <a:bodyPr wrap="none" rtlCol="0">
              <a:spAutoFit/>
            </a:bodyPr>
            <a:lstStyle/>
            <a:p>
              <a:pPr>
                <a:defRPr/>
              </a:pPr>
              <a:r>
                <a:rPr lang="en-US" noProof="1">
                  <a:solidFill>
                    <a:prstClr val="black"/>
                  </a:solidFill>
                  <a:cs typeface="Arial"/>
                  <a:sym typeface="Arial"/>
                </a:rPr>
                <a:t>B</a:t>
              </a:r>
            </a:p>
          </p:txBody>
        </p:sp>
        <p:grpSp>
          <p:nvGrpSpPr>
            <p:cNvPr id="163" name="Group 162">
              <a:extLst>
                <a:ext uri="{FF2B5EF4-FFF2-40B4-BE49-F238E27FC236}">
                  <a16:creationId xmlns:a16="http://schemas.microsoft.com/office/drawing/2014/main" id="{C98CDA6D-4052-2A31-649E-C4D129579369}"/>
                </a:ext>
              </a:extLst>
            </p:cNvPr>
            <p:cNvGrpSpPr/>
            <p:nvPr/>
          </p:nvGrpSpPr>
          <p:grpSpPr>
            <a:xfrm>
              <a:off x="7622655" y="1609728"/>
              <a:ext cx="859444" cy="859444"/>
              <a:chOff x="3548623" y="1493520"/>
              <a:chExt cx="859444" cy="859444"/>
            </a:xfrm>
          </p:grpSpPr>
          <p:grpSp>
            <p:nvGrpSpPr>
              <p:cNvPr id="210" name="Group 209">
                <a:extLst>
                  <a:ext uri="{FF2B5EF4-FFF2-40B4-BE49-F238E27FC236}">
                    <a16:creationId xmlns:a16="http://schemas.microsoft.com/office/drawing/2014/main" id="{47591C22-0A64-2300-6AA3-F7FEAD355288}"/>
                  </a:ext>
                </a:extLst>
              </p:cNvPr>
              <p:cNvGrpSpPr/>
              <p:nvPr/>
            </p:nvGrpSpPr>
            <p:grpSpPr>
              <a:xfrm>
                <a:off x="3716020" y="1579182"/>
                <a:ext cx="505460" cy="668718"/>
                <a:chOff x="3716020" y="1579182"/>
                <a:chExt cx="505460" cy="668718"/>
              </a:xfrm>
            </p:grpSpPr>
            <p:sp>
              <p:nvSpPr>
                <p:cNvPr id="212" name="Rectangle 211">
                  <a:extLst>
                    <a:ext uri="{FF2B5EF4-FFF2-40B4-BE49-F238E27FC236}">
                      <a16:creationId xmlns:a16="http://schemas.microsoft.com/office/drawing/2014/main" id="{EDCD72D5-C556-9FCA-83C4-E4F9BA977D19}"/>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13" name="Rectangle 212">
                  <a:extLst>
                    <a:ext uri="{FF2B5EF4-FFF2-40B4-BE49-F238E27FC236}">
                      <a16:creationId xmlns:a16="http://schemas.microsoft.com/office/drawing/2014/main" id="{3E6010C1-118F-A36A-FFD5-B12359F89C04}"/>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14" name="Rectangle 213">
                  <a:extLst>
                    <a:ext uri="{FF2B5EF4-FFF2-40B4-BE49-F238E27FC236}">
                      <a16:creationId xmlns:a16="http://schemas.microsoft.com/office/drawing/2014/main" id="{BD25F25C-BAEA-1822-93DD-A0C9C9724092}"/>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211" name="Graphic 210" descr="Document with solid fill">
                <a:extLst>
                  <a:ext uri="{FF2B5EF4-FFF2-40B4-BE49-F238E27FC236}">
                    <a16:creationId xmlns:a16="http://schemas.microsoft.com/office/drawing/2014/main" id="{BCD7FB2D-5DD4-0114-BD1B-2D7C24C98E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48623" y="1493520"/>
                <a:ext cx="859444" cy="859444"/>
              </a:xfrm>
              <a:prstGeom prst="rect">
                <a:avLst/>
              </a:prstGeom>
            </p:spPr>
          </p:pic>
        </p:grpSp>
        <p:sp>
          <p:nvSpPr>
            <p:cNvPr id="164" name="TextBox 163">
              <a:extLst>
                <a:ext uri="{FF2B5EF4-FFF2-40B4-BE49-F238E27FC236}">
                  <a16:creationId xmlns:a16="http://schemas.microsoft.com/office/drawing/2014/main" id="{2CB1C65C-7957-4444-EC41-2F3D2674DC15}"/>
                </a:ext>
              </a:extLst>
            </p:cNvPr>
            <p:cNvSpPr txBox="1"/>
            <p:nvPr/>
          </p:nvSpPr>
          <p:spPr>
            <a:xfrm>
              <a:off x="7776534" y="1651816"/>
              <a:ext cx="344966" cy="369332"/>
            </a:xfrm>
            <a:prstGeom prst="rect">
              <a:avLst/>
            </a:prstGeom>
            <a:noFill/>
          </p:spPr>
          <p:txBody>
            <a:bodyPr wrap="none" rtlCol="0">
              <a:spAutoFit/>
            </a:bodyPr>
            <a:lstStyle/>
            <a:p>
              <a:pPr>
                <a:defRPr/>
              </a:pPr>
              <a:r>
                <a:rPr lang="en-US" noProof="1">
                  <a:solidFill>
                    <a:prstClr val="black"/>
                  </a:solidFill>
                  <a:cs typeface="Arial"/>
                  <a:sym typeface="Arial"/>
                </a:rPr>
                <a:t>C</a:t>
              </a:r>
            </a:p>
          </p:txBody>
        </p:sp>
        <p:grpSp>
          <p:nvGrpSpPr>
            <p:cNvPr id="165" name="Group 164">
              <a:extLst>
                <a:ext uri="{FF2B5EF4-FFF2-40B4-BE49-F238E27FC236}">
                  <a16:creationId xmlns:a16="http://schemas.microsoft.com/office/drawing/2014/main" id="{FAD1B657-A414-7FE5-F93A-C60EADEC1D65}"/>
                </a:ext>
              </a:extLst>
            </p:cNvPr>
            <p:cNvGrpSpPr/>
            <p:nvPr/>
          </p:nvGrpSpPr>
          <p:grpSpPr>
            <a:xfrm>
              <a:off x="8275928" y="1609728"/>
              <a:ext cx="859444" cy="859444"/>
              <a:chOff x="3548623" y="1493520"/>
              <a:chExt cx="859444" cy="859444"/>
            </a:xfrm>
          </p:grpSpPr>
          <p:grpSp>
            <p:nvGrpSpPr>
              <p:cNvPr id="205" name="Group 204">
                <a:extLst>
                  <a:ext uri="{FF2B5EF4-FFF2-40B4-BE49-F238E27FC236}">
                    <a16:creationId xmlns:a16="http://schemas.microsoft.com/office/drawing/2014/main" id="{DC411049-FB63-AA2B-C413-C749E5961F95}"/>
                  </a:ext>
                </a:extLst>
              </p:cNvPr>
              <p:cNvGrpSpPr/>
              <p:nvPr/>
            </p:nvGrpSpPr>
            <p:grpSpPr>
              <a:xfrm>
                <a:off x="3716020" y="1579182"/>
                <a:ext cx="505460" cy="668718"/>
                <a:chOff x="3716020" y="1579182"/>
                <a:chExt cx="505460" cy="668718"/>
              </a:xfrm>
            </p:grpSpPr>
            <p:sp>
              <p:nvSpPr>
                <p:cNvPr id="207" name="Rectangle 206">
                  <a:extLst>
                    <a:ext uri="{FF2B5EF4-FFF2-40B4-BE49-F238E27FC236}">
                      <a16:creationId xmlns:a16="http://schemas.microsoft.com/office/drawing/2014/main" id="{8525439F-6E65-ACA1-B574-B8387898411C}"/>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08" name="Rectangle 207">
                  <a:extLst>
                    <a:ext uri="{FF2B5EF4-FFF2-40B4-BE49-F238E27FC236}">
                      <a16:creationId xmlns:a16="http://schemas.microsoft.com/office/drawing/2014/main" id="{10541D2B-B375-8C67-71C2-96C269D8DE2D}"/>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09" name="Rectangle 208">
                  <a:extLst>
                    <a:ext uri="{FF2B5EF4-FFF2-40B4-BE49-F238E27FC236}">
                      <a16:creationId xmlns:a16="http://schemas.microsoft.com/office/drawing/2014/main" id="{9A03B6E8-FA69-F519-2F3C-BD4569FD50E8}"/>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206" name="Graphic 205" descr="Document with solid fill">
                <a:extLst>
                  <a:ext uri="{FF2B5EF4-FFF2-40B4-BE49-F238E27FC236}">
                    <a16:creationId xmlns:a16="http://schemas.microsoft.com/office/drawing/2014/main" id="{65EFE82F-6777-7829-801A-D598192894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48623" y="1493520"/>
                <a:ext cx="859444" cy="859444"/>
              </a:xfrm>
              <a:prstGeom prst="rect">
                <a:avLst/>
              </a:prstGeom>
            </p:spPr>
          </p:pic>
        </p:grpSp>
        <p:sp>
          <p:nvSpPr>
            <p:cNvPr id="166" name="TextBox 165">
              <a:extLst>
                <a:ext uri="{FF2B5EF4-FFF2-40B4-BE49-F238E27FC236}">
                  <a16:creationId xmlns:a16="http://schemas.microsoft.com/office/drawing/2014/main" id="{A2AF7091-364F-D131-85A9-764B43AE1705}"/>
                </a:ext>
              </a:extLst>
            </p:cNvPr>
            <p:cNvSpPr txBox="1"/>
            <p:nvPr/>
          </p:nvSpPr>
          <p:spPr>
            <a:xfrm>
              <a:off x="8429807" y="1651816"/>
              <a:ext cx="343364" cy="369332"/>
            </a:xfrm>
            <a:prstGeom prst="rect">
              <a:avLst/>
            </a:prstGeom>
            <a:noFill/>
          </p:spPr>
          <p:txBody>
            <a:bodyPr wrap="none" rtlCol="0">
              <a:spAutoFit/>
            </a:bodyPr>
            <a:lstStyle/>
            <a:p>
              <a:pPr>
                <a:defRPr/>
              </a:pPr>
              <a:r>
                <a:rPr lang="en-US" noProof="1">
                  <a:solidFill>
                    <a:prstClr val="black"/>
                  </a:solidFill>
                  <a:cs typeface="Arial"/>
                  <a:sym typeface="Arial"/>
                </a:rPr>
                <a:t>D</a:t>
              </a:r>
            </a:p>
          </p:txBody>
        </p:sp>
        <p:grpSp>
          <p:nvGrpSpPr>
            <p:cNvPr id="167" name="Group 166">
              <a:extLst>
                <a:ext uri="{FF2B5EF4-FFF2-40B4-BE49-F238E27FC236}">
                  <a16:creationId xmlns:a16="http://schemas.microsoft.com/office/drawing/2014/main" id="{6F0D2F6F-B34C-93BB-30A9-E4D321EA5C8A}"/>
                </a:ext>
              </a:extLst>
            </p:cNvPr>
            <p:cNvGrpSpPr/>
            <p:nvPr/>
          </p:nvGrpSpPr>
          <p:grpSpPr>
            <a:xfrm>
              <a:off x="6309233" y="2779669"/>
              <a:ext cx="859444" cy="859444"/>
              <a:chOff x="3548623" y="1493520"/>
              <a:chExt cx="859444" cy="859444"/>
            </a:xfrm>
          </p:grpSpPr>
          <p:grpSp>
            <p:nvGrpSpPr>
              <p:cNvPr id="200" name="Group 199">
                <a:extLst>
                  <a:ext uri="{FF2B5EF4-FFF2-40B4-BE49-F238E27FC236}">
                    <a16:creationId xmlns:a16="http://schemas.microsoft.com/office/drawing/2014/main" id="{94C7C91D-D8D8-D9EC-A48C-DA7A5CDEFDB9}"/>
                  </a:ext>
                </a:extLst>
              </p:cNvPr>
              <p:cNvGrpSpPr/>
              <p:nvPr/>
            </p:nvGrpSpPr>
            <p:grpSpPr>
              <a:xfrm>
                <a:off x="3716020" y="1579182"/>
                <a:ext cx="505460" cy="668718"/>
                <a:chOff x="3716020" y="1579182"/>
                <a:chExt cx="505460" cy="668718"/>
              </a:xfrm>
            </p:grpSpPr>
            <p:sp>
              <p:nvSpPr>
                <p:cNvPr id="202" name="Rectangle 201">
                  <a:extLst>
                    <a:ext uri="{FF2B5EF4-FFF2-40B4-BE49-F238E27FC236}">
                      <a16:creationId xmlns:a16="http://schemas.microsoft.com/office/drawing/2014/main" id="{5250A5CA-7F38-7812-ED34-69D9F564C34D}"/>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03" name="Rectangle 202">
                  <a:extLst>
                    <a:ext uri="{FF2B5EF4-FFF2-40B4-BE49-F238E27FC236}">
                      <a16:creationId xmlns:a16="http://schemas.microsoft.com/office/drawing/2014/main" id="{D8C15919-2DF7-8D64-6B92-1230752BDA76}"/>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04" name="Rectangle 203">
                  <a:extLst>
                    <a:ext uri="{FF2B5EF4-FFF2-40B4-BE49-F238E27FC236}">
                      <a16:creationId xmlns:a16="http://schemas.microsoft.com/office/drawing/2014/main" id="{39739CDE-FD9F-D7A0-BD35-11AED8F50651}"/>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201" name="Graphic 200" descr="Document with solid fill">
                <a:extLst>
                  <a:ext uri="{FF2B5EF4-FFF2-40B4-BE49-F238E27FC236}">
                    <a16:creationId xmlns:a16="http://schemas.microsoft.com/office/drawing/2014/main" id="{4059401C-BF06-A433-20AC-E5E28FF206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48623" y="1493520"/>
                <a:ext cx="859444" cy="859444"/>
              </a:xfrm>
              <a:prstGeom prst="rect">
                <a:avLst/>
              </a:prstGeom>
            </p:spPr>
          </p:pic>
        </p:grpSp>
        <p:sp>
          <p:nvSpPr>
            <p:cNvPr id="168" name="TextBox 167">
              <a:extLst>
                <a:ext uri="{FF2B5EF4-FFF2-40B4-BE49-F238E27FC236}">
                  <a16:creationId xmlns:a16="http://schemas.microsoft.com/office/drawing/2014/main" id="{F8E3C55C-4CC2-F239-DB8C-029587D3D059}"/>
                </a:ext>
              </a:extLst>
            </p:cNvPr>
            <p:cNvSpPr txBox="1"/>
            <p:nvPr/>
          </p:nvSpPr>
          <p:spPr>
            <a:xfrm>
              <a:off x="6464213" y="2829041"/>
              <a:ext cx="320922" cy="369332"/>
            </a:xfrm>
            <a:prstGeom prst="rect">
              <a:avLst/>
            </a:prstGeom>
            <a:noFill/>
          </p:spPr>
          <p:txBody>
            <a:bodyPr wrap="none" rtlCol="0">
              <a:spAutoFit/>
            </a:bodyPr>
            <a:lstStyle/>
            <a:p>
              <a:pPr>
                <a:defRPr/>
              </a:pPr>
              <a:r>
                <a:rPr lang="en-US" noProof="1">
                  <a:solidFill>
                    <a:prstClr val="black"/>
                  </a:solidFill>
                  <a:cs typeface="Arial"/>
                  <a:sym typeface="Arial"/>
                </a:rPr>
                <a:t>A</a:t>
              </a:r>
            </a:p>
          </p:txBody>
        </p:sp>
        <p:grpSp>
          <p:nvGrpSpPr>
            <p:cNvPr id="169" name="Group 168">
              <a:extLst>
                <a:ext uri="{FF2B5EF4-FFF2-40B4-BE49-F238E27FC236}">
                  <a16:creationId xmlns:a16="http://schemas.microsoft.com/office/drawing/2014/main" id="{83784895-C3C7-CD8D-6E3C-286FB891AC10}"/>
                </a:ext>
              </a:extLst>
            </p:cNvPr>
            <p:cNvGrpSpPr/>
            <p:nvPr/>
          </p:nvGrpSpPr>
          <p:grpSpPr>
            <a:xfrm>
              <a:off x="6968842" y="2779669"/>
              <a:ext cx="859444" cy="859444"/>
              <a:chOff x="3548623" y="1493520"/>
              <a:chExt cx="859444" cy="859444"/>
            </a:xfrm>
          </p:grpSpPr>
          <p:grpSp>
            <p:nvGrpSpPr>
              <p:cNvPr id="195" name="Group 194">
                <a:extLst>
                  <a:ext uri="{FF2B5EF4-FFF2-40B4-BE49-F238E27FC236}">
                    <a16:creationId xmlns:a16="http://schemas.microsoft.com/office/drawing/2014/main" id="{6D3CD46D-0467-7E79-30C1-9542522DB0CD}"/>
                  </a:ext>
                </a:extLst>
              </p:cNvPr>
              <p:cNvGrpSpPr/>
              <p:nvPr/>
            </p:nvGrpSpPr>
            <p:grpSpPr>
              <a:xfrm>
                <a:off x="3716020" y="1579182"/>
                <a:ext cx="505460" cy="668718"/>
                <a:chOff x="3716020" y="1579182"/>
                <a:chExt cx="505460" cy="668718"/>
              </a:xfrm>
            </p:grpSpPr>
            <p:sp>
              <p:nvSpPr>
                <p:cNvPr id="197" name="Rectangle 196">
                  <a:extLst>
                    <a:ext uri="{FF2B5EF4-FFF2-40B4-BE49-F238E27FC236}">
                      <a16:creationId xmlns:a16="http://schemas.microsoft.com/office/drawing/2014/main" id="{C6204532-5DC1-2645-7196-DCFA055FCCFE}"/>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198" name="Rectangle 197">
                  <a:extLst>
                    <a:ext uri="{FF2B5EF4-FFF2-40B4-BE49-F238E27FC236}">
                      <a16:creationId xmlns:a16="http://schemas.microsoft.com/office/drawing/2014/main" id="{DC1A4CC8-3DF7-2B74-7D0C-20499C116149}"/>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199" name="Rectangle 198">
                  <a:extLst>
                    <a:ext uri="{FF2B5EF4-FFF2-40B4-BE49-F238E27FC236}">
                      <a16:creationId xmlns:a16="http://schemas.microsoft.com/office/drawing/2014/main" id="{99C5571C-B41C-8F2E-4097-DD9D1C2C3D40}"/>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196" name="Graphic 195" descr="Document with solid fill">
                <a:extLst>
                  <a:ext uri="{FF2B5EF4-FFF2-40B4-BE49-F238E27FC236}">
                    <a16:creationId xmlns:a16="http://schemas.microsoft.com/office/drawing/2014/main" id="{44F929E6-1330-5DE2-F3DA-38F6E1CF50B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48623" y="1493520"/>
                <a:ext cx="859444" cy="859444"/>
              </a:xfrm>
              <a:prstGeom prst="rect">
                <a:avLst/>
              </a:prstGeom>
            </p:spPr>
          </p:pic>
        </p:grpSp>
        <p:sp>
          <p:nvSpPr>
            <p:cNvPr id="170" name="TextBox 169">
              <a:extLst>
                <a:ext uri="{FF2B5EF4-FFF2-40B4-BE49-F238E27FC236}">
                  <a16:creationId xmlns:a16="http://schemas.microsoft.com/office/drawing/2014/main" id="{5CC1E472-3CC9-6042-9B77-44AA861341C7}"/>
                </a:ext>
              </a:extLst>
            </p:cNvPr>
            <p:cNvSpPr txBox="1"/>
            <p:nvPr/>
          </p:nvSpPr>
          <p:spPr>
            <a:xfrm>
              <a:off x="7122721" y="2821757"/>
              <a:ext cx="324128" cy="369332"/>
            </a:xfrm>
            <a:prstGeom prst="rect">
              <a:avLst/>
            </a:prstGeom>
            <a:noFill/>
          </p:spPr>
          <p:txBody>
            <a:bodyPr wrap="none" rtlCol="0">
              <a:spAutoFit/>
            </a:bodyPr>
            <a:lstStyle/>
            <a:p>
              <a:pPr>
                <a:defRPr/>
              </a:pPr>
              <a:r>
                <a:rPr lang="en-US" noProof="1">
                  <a:solidFill>
                    <a:prstClr val="black"/>
                  </a:solidFill>
                  <a:cs typeface="Arial"/>
                  <a:sym typeface="Arial"/>
                </a:rPr>
                <a:t>B</a:t>
              </a:r>
            </a:p>
          </p:txBody>
        </p:sp>
        <p:grpSp>
          <p:nvGrpSpPr>
            <p:cNvPr id="171" name="Group 170">
              <a:extLst>
                <a:ext uri="{FF2B5EF4-FFF2-40B4-BE49-F238E27FC236}">
                  <a16:creationId xmlns:a16="http://schemas.microsoft.com/office/drawing/2014/main" id="{8764C09A-8E74-984A-9A4F-39C5192A97BA}"/>
                </a:ext>
              </a:extLst>
            </p:cNvPr>
            <p:cNvGrpSpPr/>
            <p:nvPr/>
          </p:nvGrpSpPr>
          <p:grpSpPr>
            <a:xfrm>
              <a:off x="7622655" y="2779669"/>
              <a:ext cx="859444" cy="859444"/>
              <a:chOff x="3548623" y="1493520"/>
              <a:chExt cx="859444" cy="859444"/>
            </a:xfrm>
          </p:grpSpPr>
          <p:grpSp>
            <p:nvGrpSpPr>
              <p:cNvPr id="190" name="Group 189">
                <a:extLst>
                  <a:ext uri="{FF2B5EF4-FFF2-40B4-BE49-F238E27FC236}">
                    <a16:creationId xmlns:a16="http://schemas.microsoft.com/office/drawing/2014/main" id="{CF8CE2CA-36A4-07AE-7144-F3D51B20C7F1}"/>
                  </a:ext>
                </a:extLst>
              </p:cNvPr>
              <p:cNvGrpSpPr/>
              <p:nvPr/>
            </p:nvGrpSpPr>
            <p:grpSpPr>
              <a:xfrm>
                <a:off x="3716020" y="1579182"/>
                <a:ext cx="505460" cy="668718"/>
                <a:chOff x="3716020" y="1579182"/>
                <a:chExt cx="505460" cy="668718"/>
              </a:xfrm>
            </p:grpSpPr>
            <p:sp>
              <p:nvSpPr>
                <p:cNvPr id="192" name="Rectangle 191">
                  <a:extLst>
                    <a:ext uri="{FF2B5EF4-FFF2-40B4-BE49-F238E27FC236}">
                      <a16:creationId xmlns:a16="http://schemas.microsoft.com/office/drawing/2014/main" id="{8F1A7E7F-AD61-8298-1B8B-B938D8260600}"/>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193" name="Rectangle 192">
                  <a:extLst>
                    <a:ext uri="{FF2B5EF4-FFF2-40B4-BE49-F238E27FC236}">
                      <a16:creationId xmlns:a16="http://schemas.microsoft.com/office/drawing/2014/main" id="{1C97C415-E02C-E95C-E267-60E20F76171C}"/>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194" name="Rectangle 193">
                  <a:extLst>
                    <a:ext uri="{FF2B5EF4-FFF2-40B4-BE49-F238E27FC236}">
                      <a16:creationId xmlns:a16="http://schemas.microsoft.com/office/drawing/2014/main" id="{D4AD7241-1D86-549A-2792-4B539349C63D}"/>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191" name="Graphic 190" descr="Document with solid fill">
                <a:extLst>
                  <a:ext uri="{FF2B5EF4-FFF2-40B4-BE49-F238E27FC236}">
                    <a16:creationId xmlns:a16="http://schemas.microsoft.com/office/drawing/2014/main" id="{68556D6F-7863-5F1C-56CD-F4976C584E9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48623" y="1493520"/>
                <a:ext cx="859444" cy="859444"/>
              </a:xfrm>
              <a:prstGeom prst="rect">
                <a:avLst/>
              </a:prstGeom>
            </p:spPr>
          </p:pic>
        </p:grpSp>
        <p:sp>
          <p:nvSpPr>
            <p:cNvPr id="172" name="TextBox 171">
              <a:extLst>
                <a:ext uri="{FF2B5EF4-FFF2-40B4-BE49-F238E27FC236}">
                  <a16:creationId xmlns:a16="http://schemas.microsoft.com/office/drawing/2014/main" id="{C2E539AF-C7CE-5449-F31A-177B0FDDEC7E}"/>
                </a:ext>
              </a:extLst>
            </p:cNvPr>
            <p:cNvSpPr txBox="1"/>
            <p:nvPr/>
          </p:nvSpPr>
          <p:spPr>
            <a:xfrm>
              <a:off x="7776534" y="2821757"/>
              <a:ext cx="344966" cy="369332"/>
            </a:xfrm>
            <a:prstGeom prst="rect">
              <a:avLst/>
            </a:prstGeom>
            <a:noFill/>
          </p:spPr>
          <p:txBody>
            <a:bodyPr wrap="none" rtlCol="0">
              <a:spAutoFit/>
            </a:bodyPr>
            <a:lstStyle/>
            <a:p>
              <a:pPr>
                <a:defRPr/>
              </a:pPr>
              <a:r>
                <a:rPr lang="en-US" noProof="1">
                  <a:solidFill>
                    <a:prstClr val="black"/>
                  </a:solidFill>
                  <a:cs typeface="Arial"/>
                  <a:sym typeface="Arial"/>
                </a:rPr>
                <a:t>C</a:t>
              </a:r>
            </a:p>
          </p:txBody>
        </p:sp>
        <p:grpSp>
          <p:nvGrpSpPr>
            <p:cNvPr id="173" name="Group 172">
              <a:extLst>
                <a:ext uri="{FF2B5EF4-FFF2-40B4-BE49-F238E27FC236}">
                  <a16:creationId xmlns:a16="http://schemas.microsoft.com/office/drawing/2014/main" id="{7EE79D9D-4497-A1B3-C3A8-76F7D9401F01}"/>
                </a:ext>
              </a:extLst>
            </p:cNvPr>
            <p:cNvGrpSpPr/>
            <p:nvPr/>
          </p:nvGrpSpPr>
          <p:grpSpPr>
            <a:xfrm>
              <a:off x="8275928" y="2779669"/>
              <a:ext cx="859444" cy="859444"/>
              <a:chOff x="3548623" y="1493520"/>
              <a:chExt cx="859444" cy="859444"/>
            </a:xfrm>
          </p:grpSpPr>
          <p:grpSp>
            <p:nvGrpSpPr>
              <p:cNvPr id="185" name="Group 184">
                <a:extLst>
                  <a:ext uri="{FF2B5EF4-FFF2-40B4-BE49-F238E27FC236}">
                    <a16:creationId xmlns:a16="http://schemas.microsoft.com/office/drawing/2014/main" id="{51213B63-8AE1-E155-3FD9-608F6BF41B31}"/>
                  </a:ext>
                </a:extLst>
              </p:cNvPr>
              <p:cNvGrpSpPr/>
              <p:nvPr/>
            </p:nvGrpSpPr>
            <p:grpSpPr>
              <a:xfrm>
                <a:off x="3716020" y="1579182"/>
                <a:ext cx="505460" cy="668718"/>
                <a:chOff x="3716020" y="1579182"/>
                <a:chExt cx="505460" cy="668718"/>
              </a:xfrm>
            </p:grpSpPr>
            <p:sp>
              <p:nvSpPr>
                <p:cNvPr id="187" name="Rectangle 186">
                  <a:extLst>
                    <a:ext uri="{FF2B5EF4-FFF2-40B4-BE49-F238E27FC236}">
                      <a16:creationId xmlns:a16="http://schemas.microsoft.com/office/drawing/2014/main" id="{1F3F4082-6018-40C4-4A2C-FFE9C7046895}"/>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188" name="Rectangle 187">
                  <a:extLst>
                    <a:ext uri="{FF2B5EF4-FFF2-40B4-BE49-F238E27FC236}">
                      <a16:creationId xmlns:a16="http://schemas.microsoft.com/office/drawing/2014/main" id="{D8111404-6977-5612-DDFC-0EA8CE598F2F}"/>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189" name="Rectangle 188">
                  <a:extLst>
                    <a:ext uri="{FF2B5EF4-FFF2-40B4-BE49-F238E27FC236}">
                      <a16:creationId xmlns:a16="http://schemas.microsoft.com/office/drawing/2014/main" id="{9E7BD509-10FE-E1E2-5372-6A4FD115FC14}"/>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186" name="Graphic 185" descr="Document with solid fill">
                <a:extLst>
                  <a:ext uri="{FF2B5EF4-FFF2-40B4-BE49-F238E27FC236}">
                    <a16:creationId xmlns:a16="http://schemas.microsoft.com/office/drawing/2014/main" id="{36715A68-B14F-3895-FCA9-5AC42F62AF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48623" y="1493520"/>
                <a:ext cx="859444" cy="859444"/>
              </a:xfrm>
              <a:prstGeom prst="rect">
                <a:avLst/>
              </a:prstGeom>
            </p:spPr>
          </p:pic>
        </p:grpSp>
        <p:sp>
          <p:nvSpPr>
            <p:cNvPr id="174" name="TextBox 173">
              <a:extLst>
                <a:ext uri="{FF2B5EF4-FFF2-40B4-BE49-F238E27FC236}">
                  <a16:creationId xmlns:a16="http://schemas.microsoft.com/office/drawing/2014/main" id="{E60C3849-6F92-38D7-F3E7-CC381C3AA5F9}"/>
                </a:ext>
              </a:extLst>
            </p:cNvPr>
            <p:cNvSpPr txBox="1"/>
            <p:nvPr/>
          </p:nvSpPr>
          <p:spPr>
            <a:xfrm>
              <a:off x="8429807" y="2821757"/>
              <a:ext cx="343364" cy="369332"/>
            </a:xfrm>
            <a:prstGeom prst="rect">
              <a:avLst/>
            </a:prstGeom>
            <a:noFill/>
          </p:spPr>
          <p:txBody>
            <a:bodyPr wrap="none" rtlCol="0">
              <a:spAutoFit/>
            </a:bodyPr>
            <a:lstStyle/>
            <a:p>
              <a:pPr>
                <a:defRPr/>
              </a:pPr>
              <a:r>
                <a:rPr lang="en-US" noProof="1">
                  <a:solidFill>
                    <a:prstClr val="black"/>
                  </a:solidFill>
                  <a:cs typeface="Arial"/>
                  <a:sym typeface="Arial"/>
                </a:rPr>
                <a:t>D</a:t>
              </a:r>
            </a:p>
          </p:txBody>
        </p:sp>
        <p:sp>
          <p:nvSpPr>
            <p:cNvPr id="175" name="TextBox 174">
              <a:extLst>
                <a:ext uri="{FF2B5EF4-FFF2-40B4-BE49-F238E27FC236}">
                  <a16:creationId xmlns:a16="http://schemas.microsoft.com/office/drawing/2014/main" id="{312D26CE-BA3D-F6E7-66BB-0B6E0CD73BA8}"/>
                </a:ext>
              </a:extLst>
            </p:cNvPr>
            <p:cNvSpPr txBox="1"/>
            <p:nvPr/>
          </p:nvSpPr>
          <p:spPr>
            <a:xfrm>
              <a:off x="7410919" y="2508333"/>
              <a:ext cx="461665" cy="281487"/>
            </a:xfrm>
            <a:prstGeom prst="rect">
              <a:avLst/>
            </a:prstGeom>
            <a:noFill/>
          </p:spPr>
          <p:txBody>
            <a:bodyPr vert="vert270" wrap="none" rtlCol="0" anchor="ctr">
              <a:spAutoFit/>
            </a:bodyPr>
            <a:lstStyle/>
            <a:p>
              <a:pPr algn="ctr">
                <a:defRPr/>
              </a:pPr>
              <a:r>
                <a:rPr lang="en-US" noProof="1">
                  <a:solidFill>
                    <a:prstClr val="black"/>
                  </a:solidFill>
                  <a:cs typeface="Arial"/>
                  <a:sym typeface="Arial"/>
                </a:rPr>
                <a:t>…</a:t>
              </a:r>
            </a:p>
          </p:txBody>
        </p:sp>
        <p:sp>
          <p:nvSpPr>
            <p:cNvPr id="176" name="Rectangle: Rounded Corners 1625">
              <a:extLst>
                <a:ext uri="{FF2B5EF4-FFF2-40B4-BE49-F238E27FC236}">
                  <a16:creationId xmlns:a16="http://schemas.microsoft.com/office/drawing/2014/main" id="{A1324EA1-2165-D8F2-59B4-6AFB6397EC04}"/>
                </a:ext>
              </a:extLst>
            </p:cNvPr>
            <p:cNvSpPr/>
            <p:nvPr/>
          </p:nvSpPr>
          <p:spPr>
            <a:xfrm>
              <a:off x="9641358" y="1901903"/>
              <a:ext cx="1147972" cy="916162"/>
            </a:xfrm>
            <a:prstGeom prst="roundRect">
              <a:avLst/>
            </a:prstGeom>
            <a:solidFill>
              <a:srgbClr val="E8E8E8">
                <a:lumMod val="10000"/>
              </a:srgbClr>
            </a:solidFill>
            <a:ln w="19050" cap="flat" cmpd="sng" algn="ctr">
              <a:solidFill>
                <a:srgbClr val="E8E8E8">
                  <a:lumMod val="10000"/>
                </a:srgbClr>
              </a:solidFill>
              <a:prstDash val="solid"/>
              <a:miter lim="800000"/>
            </a:ln>
            <a:effectLst/>
          </p:spPr>
          <p:txBody>
            <a:bodyPr rtlCol="0" anchor="ctr"/>
            <a:lstStyle/>
            <a:p>
              <a:pPr algn="ctr">
                <a:defRPr/>
              </a:pPr>
              <a:endParaRPr lang="en-US" sz="1600" noProof="1">
                <a:solidFill>
                  <a:prstClr val="white"/>
                </a:solidFill>
                <a:cs typeface="Arial"/>
                <a:sym typeface="Arial"/>
              </a:endParaRPr>
            </a:p>
          </p:txBody>
        </p:sp>
        <p:pic>
          <p:nvPicPr>
            <p:cNvPr id="177" name="Graphic 176">
              <a:extLst>
                <a:ext uri="{FF2B5EF4-FFF2-40B4-BE49-F238E27FC236}">
                  <a16:creationId xmlns:a16="http://schemas.microsoft.com/office/drawing/2014/main" id="{37C61544-2033-7C70-D787-787FDF24EFBF}"/>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r="72708"/>
            <a:stretch/>
          </p:blipFill>
          <p:spPr>
            <a:xfrm>
              <a:off x="9870946" y="1974809"/>
              <a:ext cx="688797" cy="684419"/>
            </a:xfrm>
            <a:prstGeom prst="rect">
              <a:avLst/>
            </a:prstGeom>
          </p:spPr>
        </p:pic>
        <p:sp>
          <p:nvSpPr>
            <p:cNvPr id="178" name="TextBox 177">
              <a:extLst>
                <a:ext uri="{FF2B5EF4-FFF2-40B4-BE49-F238E27FC236}">
                  <a16:creationId xmlns:a16="http://schemas.microsoft.com/office/drawing/2014/main" id="{545C77A4-EC64-77DE-FE56-5930664E254D}"/>
                </a:ext>
              </a:extLst>
            </p:cNvPr>
            <p:cNvSpPr txBox="1"/>
            <p:nvPr/>
          </p:nvSpPr>
          <p:spPr>
            <a:xfrm>
              <a:off x="6330001" y="1209124"/>
              <a:ext cx="2831288" cy="338554"/>
            </a:xfrm>
            <a:prstGeom prst="rect">
              <a:avLst/>
            </a:prstGeom>
            <a:noFill/>
          </p:spPr>
          <p:txBody>
            <a:bodyPr wrap="none" rtlCol="0">
              <a:spAutoFit/>
            </a:bodyPr>
            <a:lstStyle/>
            <a:p>
              <a:pPr>
                <a:defRPr/>
              </a:pPr>
              <a:r>
                <a:rPr lang="en-US" sz="1600" noProof="1">
                  <a:solidFill>
                    <a:prstClr val="black"/>
                  </a:solidFill>
                  <a:latin typeface="Calibri" panose="020F0502020204030204" pitchFamily="34" charset="0"/>
                  <a:cs typeface="Calibri" panose="020F0502020204030204" pitchFamily="34" charset="0"/>
                  <a:sym typeface="Arial"/>
                </a:rPr>
                <a:t>Build</a:t>
              </a:r>
              <a:r>
                <a:rPr lang="en-US" sz="1600" b="1" noProof="1">
                  <a:solidFill>
                    <a:prstClr val="black"/>
                  </a:solidFill>
                  <a:latin typeface="Calibri" panose="020F0502020204030204" pitchFamily="34" charset="0"/>
                  <a:cs typeface="Calibri" panose="020F0502020204030204" pitchFamily="34" charset="0"/>
                  <a:sym typeface="Arial"/>
                </a:rPr>
                <a:t> </a:t>
              </a:r>
              <a:r>
                <a:rPr lang="en-US" sz="1600" noProof="1">
                  <a:solidFill>
                    <a:prstClr val="black"/>
                  </a:solidFill>
                  <a:latin typeface="Calibri" panose="020F0502020204030204" pitchFamily="34" charset="0"/>
                  <a:cs typeface="Calibri" panose="020F0502020204030204" pitchFamily="34" charset="0"/>
                  <a:sym typeface="Arial"/>
                </a:rPr>
                <a:t>Recent</a:t>
              </a:r>
              <a:r>
                <a:rPr lang="en-US" sz="1600" b="1" noProof="1">
                  <a:solidFill>
                    <a:prstClr val="black"/>
                  </a:solidFill>
                  <a:latin typeface="Calibri" panose="020F0502020204030204" pitchFamily="34" charset="0"/>
                  <a:cs typeface="Calibri" panose="020F0502020204030204" pitchFamily="34" charset="0"/>
                  <a:sym typeface="Arial"/>
                </a:rPr>
                <a:t> </a:t>
              </a:r>
              <a:r>
                <a:rPr lang="en-US" sz="1600" noProof="1">
                  <a:solidFill>
                    <a:prstClr val="black"/>
                  </a:solidFill>
                  <a:latin typeface="Calibri" panose="020F0502020204030204" pitchFamily="34" charset="0"/>
                  <a:cs typeface="Calibri" panose="020F0502020204030204" pitchFamily="34" charset="0"/>
                  <a:sym typeface="Arial"/>
                </a:rPr>
                <a:t>Books</a:t>
              </a:r>
              <a:r>
                <a:rPr lang="en-US" sz="1600" b="1" noProof="1">
                  <a:solidFill>
                    <a:prstClr val="black"/>
                  </a:solidFill>
                  <a:latin typeface="Calibri" panose="020F0502020204030204" pitchFamily="34" charset="0"/>
                  <a:cs typeface="Calibri" panose="020F0502020204030204" pitchFamily="34" charset="0"/>
                  <a:sym typeface="Arial"/>
                </a:rPr>
                <a:t> QA Dataset</a:t>
              </a:r>
            </a:p>
          </p:txBody>
        </p:sp>
        <p:sp>
          <p:nvSpPr>
            <p:cNvPr id="179" name="TextBox 178">
              <a:extLst>
                <a:ext uri="{FF2B5EF4-FFF2-40B4-BE49-F238E27FC236}">
                  <a16:creationId xmlns:a16="http://schemas.microsoft.com/office/drawing/2014/main" id="{0A1C4946-861D-5789-C5BD-16B657532C8D}"/>
                </a:ext>
              </a:extLst>
            </p:cNvPr>
            <p:cNvSpPr txBox="1"/>
            <p:nvPr/>
          </p:nvSpPr>
          <p:spPr>
            <a:xfrm>
              <a:off x="9195466" y="1209124"/>
              <a:ext cx="2126204" cy="584775"/>
            </a:xfrm>
            <a:prstGeom prst="rect">
              <a:avLst/>
            </a:prstGeom>
            <a:noFill/>
          </p:spPr>
          <p:txBody>
            <a:bodyPr wrap="square">
              <a:spAutoFit/>
            </a:bodyPr>
            <a:lstStyle/>
            <a:p>
              <a:pPr algn="ctr">
                <a:defRPr/>
              </a:pPr>
              <a:r>
                <a:rPr lang="en-US" sz="1600" b="1" noProof="1">
                  <a:solidFill>
                    <a:prstClr val="black"/>
                  </a:solidFill>
                  <a:latin typeface="Calibri" panose="020F0502020204030204" pitchFamily="34" charset="0"/>
                  <a:cs typeface="Calibri" panose="020F0502020204030204" pitchFamily="34" charset="0"/>
                  <a:sym typeface="Arial"/>
                </a:rPr>
                <a:t>Baseline Performance </a:t>
              </a:r>
              <a:r>
                <a:rPr lang="en-US" sz="1600" noProof="1">
                  <a:solidFill>
                    <a:prstClr val="black"/>
                  </a:solidFill>
                  <a:latin typeface="Calibri" panose="020F0502020204030204" pitchFamily="34" charset="0"/>
                  <a:cs typeface="Calibri" panose="020F0502020204030204" pitchFamily="34" charset="0"/>
                  <a:sym typeface="Arial"/>
                </a:rPr>
                <a:t>on Clean Data</a:t>
              </a:r>
            </a:p>
          </p:txBody>
        </p:sp>
        <p:sp>
          <p:nvSpPr>
            <p:cNvPr id="180" name="Callout: Bent Line 1900">
              <a:extLst>
                <a:ext uri="{FF2B5EF4-FFF2-40B4-BE49-F238E27FC236}">
                  <a16:creationId xmlns:a16="http://schemas.microsoft.com/office/drawing/2014/main" id="{5312A870-4D62-DEA0-8CD3-FFE1CFE26CAB}"/>
                </a:ext>
              </a:extLst>
            </p:cNvPr>
            <p:cNvSpPr/>
            <p:nvPr/>
          </p:nvSpPr>
          <p:spPr>
            <a:xfrm>
              <a:off x="9240189" y="3017391"/>
              <a:ext cx="1947895" cy="642208"/>
            </a:xfrm>
            <a:prstGeom prst="borderCallout2">
              <a:avLst>
                <a:gd name="adj1" fmla="val -3025"/>
                <a:gd name="adj2" fmla="val 50075"/>
                <a:gd name="adj3" fmla="val -18613"/>
                <a:gd name="adj4" fmla="val 47251"/>
                <a:gd name="adj5" fmla="val -45079"/>
                <a:gd name="adj6" fmla="val 47066"/>
              </a:avLst>
            </a:prstGeom>
            <a:noFill/>
            <a:ln w="19050" cap="flat" cmpd="sng" algn="ctr">
              <a:solidFill>
                <a:srgbClr val="156082">
                  <a:shade val="15000"/>
                </a:srgbClr>
              </a:solidFill>
              <a:prstDash val="solid"/>
              <a:miter lim="800000"/>
              <a:tailEnd type="triangle"/>
            </a:ln>
            <a:effectLst/>
          </p:spPr>
          <p:txBody>
            <a:bodyPr rtlCol="0" anchor="ctr"/>
            <a:lstStyle/>
            <a:p>
              <a:pPr algn="ctr">
                <a:defRPr/>
              </a:pPr>
              <a:r>
                <a:rPr lang="en-US" sz="1400" noProof="1">
                  <a:solidFill>
                    <a:srgbClr val="0D0D0D"/>
                  </a:solidFill>
                  <a:cs typeface="Arial"/>
                  <a:sym typeface="Arial"/>
                </a:rPr>
                <a:t>Which Passage is True Verbatim from </a:t>
              </a:r>
            </a:p>
            <a:p>
              <a:pPr algn="ctr">
                <a:defRPr/>
              </a:pPr>
              <a:r>
                <a:rPr lang="en-US" sz="1200" b="1" i="1" noProof="1">
                  <a:solidFill>
                    <a:srgbClr val="0D0D0D"/>
                  </a:solidFill>
                  <a:cs typeface="Arial"/>
                  <a:sym typeface="Arial"/>
                </a:rPr>
                <a:t>The Lord of The Rings</a:t>
              </a:r>
              <a:r>
                <a:rPr lang="en-US" sz="1600" noProof="1">
                  <a:solidFill>
                    <a:srgbClr val="0D0D0D"/>
                  </a:solidFill>
                  <a:cs typeface="Arial"/>
                  <a:sym typeface="Arial"/>
                </a:rPr>
                <a:t>?</a:t>
              </a:r>
            </a:p>
          </p:txBody>
        </p:sp>
        <p:sp>
          <p:nvSpPr>
            <p:cNvPr id="181" name="TextBox 180">
              <a:extLst>
                <a:ext uri="{FF2B5EF4-FFF2-40B4-BE49-F238E27FC236}">
                  <a16:creationId xmlns:a16="http://schemas.microsoft.com/office/drawing/2014/main" id="{F235BB97-271A-DC23-B8A2-4EB8326DCFBF}"/>
                </a:ext>
              </a:extLst>
            </p:cNvPr>
            <p:cNvSpPr txBox="1"/>
            <p:nvPr/>
          </p:nvSpPr>
          <p:spPr>
            <a:xfrm>
              <a:off x="9805785" y="2602319"/>
              <a:ext cx="817516" cy="276999"/>
            </a:xfrm>
            <a:prstGeom prst="rect">
              <a:avLst/>
            </a:prstGeom>
            <a:noFill/>
          </p:spPr>
          <p:txBody>
            <a:bodyPr wrap="square">
              <a:spAutoFit/>
            </a:bodyPr>
            <a:lstStyle/>
            <a:p>
              <a:pPr algn="ctr">
                <a:defRPr/>
              </a:pPr>
              <a:r>
                <a:rPr lang="en-US" sz="1200" noProof="1">
                  <a:solidFill>
                    <a:prstClr val="white"/>
                  </a:solidFill>
                  <a:latin typeface="Aptos Display" panose="02110004020202020204"/>
                  <a:cs typeface="Calibri" panose="020F0502020204030204" pitchFamily="34" charset="0"/>
                  <a:sym typeface="Arial"/>
                </a:rPr>
                <a:t>ChatGPT</a:t>
              </a:r>
              <a:endParaRPr lang="en-US" sz="1200" noProof="1">
                <a:solidFill>
                  <a:prstClr val="white"/>
                </a:solidFill>
                <a:latin typeface="Aptos Display" panose="02110004020202020204"/>
                <a:cs typeface="Arial"/>
                <a:sym typeface="Arial"/>
              </a:endParaRPr>
            </a:p>
          </p:txBody>
        </p:sp>
        <p:cxnSp>
          <p:nvCxnSpPr>
            <p:cNvPr id="182" name="Straight Arrow Connector 181">
              <a:extLst>
                <a:ext uri="{FF2B5EF4-FFF2-40B4-BE49-F238E27FC236}">
                  <a16:creationId xmlns:a16="http://schemas.microsoft.com/office/drawing/2014/main" id="{DB6FEBDE-1544-6366-00F4-64C120C45EF2}"/>
                </a:ext>
              </a:extLst>
            </p:cNvPr>
            <p:cNvCxnSpPr>
              <a:cxnSpLocks/>
            </p:cNvCxnSpPr>
            <p:nvPr/>
          </p:nvCxnSpPr>
          <p:spPr>
            <a:xfrm rot="16200000">
              <a:off x="10147435" y="1806968"/>
              <a:ext cx="137294" cy="0"/>
            </a:xfrm>
            <a:prstGeom prst="straightConnector1">
              <a:avLst/>
            </a:prstGeom>
            <a:noFill/>
            <a:ln w="12700" cap="flat" cmpd="sng" algn="ctr">
              <a:solidFill>
                <a:srgbClr val="E8E8E8">
                  <a:lumMod val="10000"/>
                </a:srgbClr>
              </a:solidFill>
              <a:prstDash val="solid"/>
              <a:miter lim="800000"/>
              <a:tailEnd type="triangle"/>
            </a:ln>
            <a:effectLst/>
          </p:spPr>
        </p:cxnSp>
        <p:cxnSp>
          <p:nvCxnSpPr>
            <p:cNvPr id="183" name="Straight Arrow Connector 182">
              <a:extLst>
                <a:ext uri="{FF2B5EF4-FFF2-40B4-BE49-F238E27FC236}">
                  <a16:creationId xmlns:a16="http://schemas.microsoft.com/office/drawing/2014/main" id="{29E0DA23-839C-F117-D56D-E780738755F8}"/>
                </a:ext>
              </a:extLst>
            </p:cNvPr>
            <p:cNvCxnSpPr>
              <a:cxnSpLocks/>
            </p:cNvCxnSpPr>
            <p:nvPr/>
          </p:nvCxnSpPr>
          <p:spPr>
            <a:xfrm>
              <a:off x="9210706" y="2369444"/>
              <a:ext cx="391712" cy="0"/>
            </a:xfrm>
            <a:prstGeom prst="straightConnector1">
              <a:avLst/>
            </a:prstGeom>
            <a:noFill/>
            <a:ln w="28575" cap="flat" cmpd="sng" algn="ctr">
              <a:solidFill>
                <a:srgbClr val="E8E8E8">
                  <a:lumMod val="10000"/>
                </a:srgbClr>
              </a:solidFill>
              <a:prstDash val="solid"/>
              <a:miter lim="800000"/>
              <a:tailEnd type="triangle"/>
            </a:ln>
            <a:effectLst/>
          </p:spPr>
        </p:cxnSp>
        <p:sp>
          <p:nvSpPr>
            <p:cNvPr id="184" name="Rectangle: Rounded Corners 16">
              <a:extLst>
                <a:ext uri="{FF2B5EF4-FFF2-40B4-BE49-F238E27FC236}">
                  <a16:creationId xmlns:a16="http://schemas.microsoft.com/office/drawing/2014/main" id="{8D31E1D3-DB8C-6B0D-E459-714FC655F8D5}"/>
                </a:ext>
              </a:extLst>
            </p:cNvPr>
            <p:cNvSpPr/>
            <p:nvPr/>
          </p:nvSpPr>
          <p:spPr>
            <a:xfrm>
              <a:off x="6277904" y="1594931"/>
              <a:ext cx="2840442" cy="2064668"/>
            </a:xfrm>
            <a:prstGeom prst="roundRect">
              <a:avLst/>
            </a:prstGeom>
            <a:noFill/>
            <a:ln w="38100" cap="flat" cmpd="sng" algn="ctr">
              <a:solidFill>
                <a:sysClr val="windowText" lastClr="000000">
                  <a:lumMod val="50000"/>
                  <a:lumOff val="50000"/>
                </a:sysClr>
              </a:solidFill>
              <a:prstDash val="sysDash"/>
              <a:miter lim="800000"/>
            </a:ln>
            <a:effectLst/>
          </p:spPr>
          <p:txBody>
            <a:bodyPr rtlCol="0" anchor="ctr"/>
            <a:lstStyle/>
            <a:p>
              <a:pPr algn="ctr">
                <a:defRPr/>
              </a:pPr>
              <a:endParaRPr lang="en-US" noProof="1">
                <a:solidFill>
                  <a:prstClr val="white"/>
                </a:solidFill>
                <a:cs typeface="Arial"/>
                <a:sym typeface="Arial"/>
              </a:endParaRPr>
            </a:p>
          </p:txBody>
        </p:sp>
      </p:grpSp>
      <p:sp>
        <p:nvSpPr>
          <p:cNvPr id="275" name="Rectangle: Rounded Corners 30">
            <a:extLst>
              <a:ext uri="{FF2B5EF4-FFF2-40B4-BE49-F238E27FC236}">
                <a16:creationId xmlns:a16="http://schemas.microsoft.com/office/drawing/2014/main" id="{E34F72E4-A20B-7C75-1B7E-74340526A9A2}"/>
              </a:ext>
            </a:extLst>
          </p:cNvPr>
          <p:cNvSpPr/>
          <p:nvPr/>
        </p:nvSpPr>
        <p:spPr>
          <a:xfrm>
            <a:off x="-1763089" y="4155348"/>
            <a:ext cx="10415558" cy="2667989"/>
          </a:xfrm>
          <a:prstGeom prst="roundRect">
            <a:avLst>
              <a:gd name="adj" fmla="val 2674"/>
            </a:avLst>
          </a:prstGeom>
          <a:solidFill>
            <a:srgbClr val="FFFFFF">
              <a:alpha val="80000"/>
            </a:srgbClr>
          </a:solidFill>
          <a:ln w="12700" cap="flat" cmpd="sng" algn="ctr">
            <a:solidFill>
              <a:srgbClr val="3B3B3B"/>
            </a:solid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 name="Rectangle: Rounded Corners 1625">
            <a:extLst>
              <a:ext uri="{FF2B5EF4-FFF2-40B4-BE49-F238E27FC236}">
                <a16:creationId xmlns:a16="http://schemas.microsoft.com/office/drawing/2014/main" id="{E21A95B2-5779-6532-829B-225732274DD2}"/>
              </a:ext>
            </a:extLst>
          </p:cNvPr>
          <p:cNvSpPr/>
          <p:nvPr/>
        </p:nvSpPr>
        <p:spPr>
          <a:xfrm>
            <a:off x="6974613" y="4869587"/>
            <a:ext cx="1147972" cy="916162"/>
          </a:xfrm>
          <a:prstGeom prst="roundRect">
            <a:avLst/>
          </a:prstGeom>
          <a:solidFill>
            <a:srgbClr val="E8E8E8">
              <a:lumMod val="10000"/>
            </a:srgbClr>
          </a:solidFill>
          <a:ln w="19050" cap="flat" cmpd="sng" algn="ctr">
            <a:solidFill>
              <a:srgbClr val="E8E8E8">
                <a:lumMod val="10000"/>
              </a:srgbClr>
            </a:solidFill>
            <a:prstDash val="solid"/>
            <a:miter lim="800000"/>
          </a:ln>
          <a:effectLst/>
        </p:spPr>
        <p:txBody>
          <a:bodyPr rtlCol="0" anchor="ctr"/>
          <a:lstStyle/>
          <a:p>
            <a:pPr algn="ctr">
              <a:defRPr/>
            </a:pPr>
            <a:endParaRPr lang="en-US" sz="1600" noProof="1">
              <a:solidFill>
                <a:prstClr val="white"/>
              </a:solidFill>
              <a:cs typeface="Arial"/>
              <a:sym typeface="Arial"/>
            </a:endParaRPr>
          </a:p>
        </p:txBody>
      </p:sp>
      <p:pic>
        <p:nvPicPr>
          <p:cNvPr id="3" name="Graphic 2">
            <a:extLst>
              <a:ext uri="{FF2B5EF4-FFF2-40B4-BE49-F238E27FC236}">
                <a16:creationId xmlns:a16="http://schemas.microsoft.com/office/drawing/2014/main" id="{0C6B4FEE-2A06-6607-517B-CB0B55339155}"/>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r="72708"/>
          <a:stretch/>
        </p:blipFill>
        <p:spPr>
          <a:xfrm>
            <a:off x="7204202" y="4942494"/>
            <a:ext cx="688797" cy="684419"/>
          </a:xfrm>
          <a:prstGeom prst="rect">
            <a:avLst/>
          </a:prstGeom>
        </p:spPr>
      </p:pic>
      <p:sp>
        <p:nvSpPr>
          <p:cNvPr id="5" name="TextBox 4">
            <a:extLst>
              <a:ext uri="{FF2B5EF4-FFF2-40B4-BE49-F238E27FC236}">
                <a16:creationId xmlns:a16="http://schemas.microsoft.com/office/drawing/2014/main" id="{01C89C00-8FF2-326E-0ECA-0A5CDCAB9CCC}"/>
              </a:ext>
            </a:extLst>
          </p:cNvPr>
          <p:cNvSpPr txBox="1"/>
          <p:nvPr/>
        </p:nvSpPr>
        <p:spPr>
          <a:xfrm>
            <a:off x="6528721" y="4176809"/>
            <a:ext cx="2126204" cy="584775"/>
          </a:xfrm>
          <a:prstGeom prst="rect">
            <a:avLst/>
          </a:prstGeom>
          <a:noFill/>
        </p:spPr>
        <p:txBody>
          <a:bodyPr wrap="square">
            <a:spAutoFit/>
          </a:bodyPr>
          <a:lstStyle/>
          <a:p>
            <a:pPr algn="ctr">
              <a:defRPr/>
            </a:pPr>
            <a:r>
              <a:rPr lang="en-US" sz="1600" b="1" noProof="1">
                <a:solidFill>
                  <a:prstClr val="black"/>
                </a:solidFill>
                <a:latin typeface="Calibri" panose="020F0502020204030204" pitchFamily="34" charset="0"/>
                <a:cs typeface="Calibri" panose="020F0502020204030204" pitchFamily="34" charset="0"/>
                <a:sym typeface="Arial"/>
              </a:rPr>
              <a:t>Baseline Performance </a:t>
            </a:r>
            <a:r>
              <a:rPr lang="en-US" sz="1600" noProof="1">
                <a:solidFill>
                  <a:prstClr val="black"/>
                </a:solidFill>
                <a:latin typeface="Calibri" panose="020F0502020204030204" pitchFamily="34" charset="0"/>
                <a:cs typeface="Calibri" panose="020F0502020204030204" pitchFamily="34" charset="0"/>
                <a:sym typeface="Arial"/>
              </a:rPr>
              <a:t>on Clean Data</a:t>
            </a:r>
          </a:p>
        </p:txBody>
      </p:sp>
      <p:sp>
        <p:nvSpPr>
          <p:cNvPr id="6" name="Callout: Bent Line 1900">
            <a:extLst>
              <a:ext uri="{FF2B5EF4-FFF2-40B4-BE49-F238E27FC236}">
                <a16:creationId xmlns:a16="http://schemas.microsoft.com/office/drawing/2014/main" id="{8561CBE4-B05C-C134-FE72-0BD22CCABA6E}"/>
              </a:ext>
            </a:extLst>
          </p:cNvPr>
          <p:cNvSpPr/>
          <p:nvPr/>
        </p:nvSpPr>
        <p:spPr>
          <a:xfrm>
            <a:off x="6573445" y="5985075"/>
            <a:ext cx="1947895" cy="642208"/>
          </a:xfrm>
          <a:prstGeom prst="borderCallout2">
            <a:avLst>
              <a:gd name="adj1" fmla="val -3025"/>
              <a:gd name="adj2" fmla="val 50075"/>
              <a:gd name="adj3" fmla="val -18613"/>
              <a:gd name="adj4" fmla="val 47251"/>
              <a:gd name="adj5" fmla="val -45079"/>
              <a:gd name="adj6" fmla="val 47066"/>
            </a:avLst>
          </a:prstGeom>
          <a:noFill/>
          <a:ln w="19050" cap="flat" cmpd="sng" algn="ctr">
            <a:solidFill>
              <a:srgbClr val="156082">
                <a:shade val="15000"/>
              </a:srgbClr>
            </a:solidFill>
            <a:prstDash val="solid"/>
            <a:miter lim="800000"/>
            <a:tailEnd type="triangle"/>
          </a:ln>
          <a:effectLst/>
        </p:spPr>
        <p:txBody>
          <a:bodyPr rtlCol="0" anchor="ctr"/>
          <a:lstStyle/>
          <a:p>
            <a:pPr algn="ctr">
              <a:defRPr/>
            </a:pPr>
            <a:r>
              <a:rPr lang="en-US" sz="1400" noProof="1">
                <a:solidFill>
                  <a:srgbClr val="0D0D0D"/>
                </a:solidFill>
                <a:cs typeface="Arial"/>
                <a:sym typeface="Arial"/>
              </a:rPr>
              <a:t>Which Passage is True Verbatim from </a:t>
            </a:r>
          </a:p>
          <a:p>
            <a:pPr algn="ctr">
              <a:defRPr/>
            </a:pPr>
            <a:r>
              <a:rPr lang="en-US" sz="1200" b="1" i="1" noProof="1">
                <a:solidFill>
                  <a:srgbClr val="0D0D0D"/>
                </a:solidFill>
                <a:cs typeface="Arial"/>
                <a:sym typeface="Arial"/>
              </a:rPr>
              <a:t>The Lord of The Rings</a:t>
            </a:r>
            <a:r>
              <a:rPr lang="en-US" sz="1600" noProof="1">
                <a:solidFill>
                  <a:srgbClr val="0D0D0D"/>
                </a:solidFill>
                <a:cs typeface="Arial"/>
                <a:sym typeface="Arial"/>
              </a:rPr>
              <a:t>?</a:t>
            </a:r>
          </a:p>
        </p:txBody>
      </p:sp>
      <p:sp>
        <p:nvSpPr>
          <p:cNvPr id="7" name="TextBox 6">
            <a:extLst>
              <a:ext uri="{FF2B5EF4-FFF2-40B4-BE49-F238E27FC236}">
                <a16:creationId xmlns:a16="http://schemas.microsoft.com/office/drawing/2014/main" id="{946C26DF-95A5-3839-23ED-71858975B500}"/>
              </a:ext>
            </a:extLst>
          </p:cNvPr>
          <p:cNvSpPr txBox="1"/>
          <p:nvPr/>
        </p:nvSpPr>
        <p:spPr>
          <a:xfrm>
            <a:off x="7139040" y="5570004"/>
            <a:ext cx="817516" cy="276999"/>
          </a:xfrm>
          <a:prstGeom prst="rect">
            <a:avLst/>
          </a:prstGeom>
          <a:noFill/>
        </p:spPr>
        <p:txBody>
          <a:bodyPr wrap="square">
            <a:spAutoFit/>
          </a:bodyPr>
          <a:lstStyle/>
          <a:p>
            <a:pPr algn="ctr">
              <a:defRPr/>
            </a:pPr>
            <a:r>
              <a:rPr lang="en-US" sz="1200" noProof="1">
                <a:solidFill>
                  <a:prstClr val="white"/>
                </a:solidFill>
                <a:latin typeface="Aptos Display" panose="02110004020202020204"/>
                <a:cs typeface="Calibri" panose="020F0502020204030204" pitchFamily="34" charset="0"/>
                <a:sym typeface="Arial"/>
              </a:rPr>
              <a:t>ChatGPT</a:t>
            </a:r>
            <a:endParaRPr lang="en-US" sz="1200" noProof="1">
              <a:solidFill>
                <a:prstClr val="white"/>
              </a:solidFill>
              <a:latin typeface="Aptos Display" panose="02110004020202020204"/>
              <a:cs typeface="Arial"/>
              <a:sym typeface="Arial"/>
            </a:endParaRPr>
          </a:p>
        </p:txBody>
      </p:sp>
      <p:cxnSp>
        <p:nvCxnSpPr>
          <p:cNvPr id="9" name="Straight Arrow Connector 8">
            <a:extLst>
              <a:ext uri="{FF2B5EF4-FFF2-40B4-BE49-F238E27FC236}">
                <a16:creationId xmlns:a16="http://schemas.microsoft.com/office/drawing/2014/main" id="{E5022663-9339-334B-F6E3-895B6D368A5C}"/>
              </a:ext>
            </a:extLst>
          </p:cNvPr>
          <p:cNvCxnSpPr>
            <a:cxnSpLocks/>
          </p:cNvCxnSpPr>
          <p:nvPr/>
        </p:nvCxnSpPr>
        <p:spPr>
          <a:xfrm rot="16200000">
            <a:off x="7480690" y="4774652"/>
            <a:ext cx="137294" cy="0"/>
          </a:xfrm>
          <a:prstGeom prst="straightConnector1">
            <a:avLst/>
          </a:prstGeom>
          <a:noFill/>
          <a:ln w="12700" cap="flat" cmpd="sng" algn="ctr">
            <a:solidFill>
              <a:srgbClr val="E8E8E8">
                <a:lumMod val="10000"/>
              </a:srgbClr>
            </a:solidFill>
            <a:prstDash val="solid"/>
            <a:miter lim="800000"/>
            <a:tailEnd type="triangle"/>
          </a:ln>
          <a:effectLst/>
        </p:spPr>
      </p:cxnSp>
      <p:cxnSp>
        <p:nvCxnSpPr>
          <p:cNvPr id="10" name="Straight Arrow Connector 9">
            <a:extLst>
              <a:ext uri="{FF2B5EF4-FFF2-40B4-BE49-F238E27FC236}">
                <a16:creationId xmlns:a16="http://schemas.microsoft.com/office/drawing/2014/main" id="{E6F79BF2-10C0-5902-F589-53BBF338472D}"/>
              </a:ext>
            </a:extLst>
          </p:cNvPr>
          <p:cNvCxnSpPr>
            <a:cxnSpLocks/>
          </p:cNvCxnSpPr>
          <p:nvPr/>
        </p:nvCxnSpPr>
        <p:spPr>
          <a:xfrm>
            <a:off x="6543961" y="5337128"/>
            <a:ext cx="391712" cy="0"/>
          </a:xfrm>
          <a:prstGeom prst="straightConnector1">
            <a:avLst/>
          </a:prstGeom>
          <a:noFill/>
          <a:ln w="28575" cap="flat" cmpd="sng" algn="ctr">
            <a:solidFill>
              <a:srgbClr val="E8E8E8">
                <a:lumMod val="10000"/>
              </a:srgbClr>
            </a:solidFill>
            <a:prstDash val="solid"/>
            <a:miter lim="800000"/>
            <a:tailEnd type="triangle"/>
          </a:ln>
          <a:effectLst/>
        </p:spPr>
      </p:cxnSp>
      <p:sp>
        <p:nvSpPr>
          <p:cNvPr id="12" name="Rectangle: Rounded Corners 31">
            <a:extLst>
              <a:ext uri="{FF2B5EF4-FFF2-40B4-BE49-F238E27FC236}">
                <a16:creationId xmlns:a16="http://schemas.microsoft.com/office/drawing/2014/main" id="{CC7FE70E-CEB7-649B-1B74-AC530C4E76D0}"/>
              </a:ext>
            </a:extLst>
          </p:cNvPr>
          <p:cNvSpPr/>
          <p:nvPr/>
        </p:nvSpPr>
        <p:spPr>
          <a:xfrm>
            <a:off x="-1772630" y="6967485"/>
            <a:ext cx="10415558" cy="1667671"/>
          </a:xfrm>
          <a:prstGeom prst="roundRect">
            <a:avLst>
              <a:gd name="adj" fmla="val 2674"/>
            </a:avLst>
          </a:prstGeom>
          <a:solidFill>
            <a:sysClr val="window" lastClr="FFFFFF"/>
          </a:solidFill>
          <a:ln w="12700" cap="flat" cmpd="sng" algn="ctr">
            <a:solidFill>
              <a:srgbClr val="3B3B3B"/>
            </a:solidFill>
            <a:prstDash val="solid"/>
            <a:miter lim="800000"/>
          </a:ln>
          <a:effectLst/>
        </p:spPr>
        <p:txBody>
          <a:bodyPr rtlCol="0" anchor="ctr"/>
          <a:lstStyle/>
          <a:p>
            <a:pPr algn="ctr">
              <a:defRPr/>
            </a:pPr>
            <a:endParaRPr lang="en-US" noProof="1">
              <a:solidFill>
                <a:prstClr val="white"/>
              </a:solidFill>
              <a:cs typeface="Arial"/>
              <a:sym typeface="Arial"/>
            </a:endParaRPr>
          </a:p>
        </p:txBody>
      </p:sp>
      <p:grpSp>
        <p:nvGrpSpPr>
          <p:cNvPr id="13" name="Group 12">
            <a:extLst>
              <a:ext uri="{FF2B5EF4-FFF2-40B4-BE49-F238E27FC236}">
                <a16:creationId xmlns:a16="http://schemas.microsoft.com/office/drawing/2014/main" id="{1803C6BC-9BC2-522E-4BA7-72D5511F9620}"/>
              </a:ext>
            </a:extLst>
          </p:cNvPr>
          <p:cNvGrpSpPr/>
          <p:nvPr/>
        </p:nvGrpSpPr>
        <p:grpSpPr>
          <a:xfrm>
            <a:off x="-1608770" y="7171229"/>
            <a:ext cx="1005840" cy="1005840"/>
            <a:chOff x="10234107" y="4858767"/>
            <a:chExt cx="914400" cy="914400"/>
          </a:xfrm>
        </p:grpSpPr>
        <p:sp>
          <p:nvSpPr>
            <p:cNvPr id="14" name="Rectangle: Rounded Corners 1913">
              <a:extLst>
                <a:ext uri="{FF2B5EF4-FFF2-40B4-BE49-F238E27FC236}">
                  <a16:creationId xmlns:a16="http://schemas.microsoft.com/office/drawing/2014/main" id="{6B6679D2-CA87-B1F9-3D96-6743B41C8352}"/>
                </a:ext>
              </a:extLst>
            </p:cNvPr>
            <p:cNvSpPr/>
            <p:nvPr/>
          </p:nvSpPr>
          <p:spPr>
            <a:xfrm>
              <a:off x="10501815" y="4944998"/>
              <a:ext cx="457200" cy="745068"/>
            </a:xfrm>
            <a:prstGeom prst="roundRect">
              <a:avLst>
                <a:gd name="adj" fmla="val 7003"/>
              </a:avLst>
            </a:prstGeom>
            <a:solidFill>
              <a:srgbClr val="8B0000"/>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15" name="Rectangle 14">
              <a:extLst>
                <a:ext uri="{FF2B5EF4-FFF2-40B4-BE49-F238E27FC236}">
                  <a16:creationId xmlns:a16="http://schemas.microsoft.com/office/drawing/2014/main" id="{D03C398D-7562-0243-3A3D-471A95E609D0}"/>
                </a:ext>
              </a:extLst>
            </p:cNvPr>
            <p:cNvSpPr/>
            <p:nvPr/>
          </p:nvSpPr>
          <p:spPr>
            <a:xfrm>
              <a:off x="10421805" y="4944998"/>
              <a:ext cx="80010" cy="745068"/>
            </a:xfrm>
            <a:prstGeom prst="rect">
              <a:avLst/>
            </a:prstGeom>
            <a:solidFill>
              <a:srgbClr val="C00000"/>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pic>
          <p:nvPicPr>
            <p:cNvPr id="16" name="Graphic 15" descr="Closed book outline">
              <a:extLst>
                <a:ext uri="{FF2B5EF4-FFF2-40B4-BE49-F238E27FC236}">
                  <a16:creationId xmlns:a16="http://schemas.microsoft.com/office/drawing/2014/main" id="{541209D2-E714-4FD5-A08E-374FCE71F45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234107" y="4858767"/>
              <a:ext cx="914400" cy="914400"/>
            </a:xfrm>
            <a:prstGeom prst="rect">
              <a:avLst/>
            </a:prstGeom>
          </p:spPr>
        </p:pic>
        <p:sp>
          <p:nvSpPr>
            <p:cNvPr id="17" name="Rectangle 16">
              <a:extLst>
                <a:ext uri="{FF2B5EF4-FFF2-40B4-BE49-F238E27FC236}">
                  <a16:creationId xmlns:a16="http://schemas.microsoft.com/office/drawing/2014/main" id="{47D5DDF6-2CA2-6903-D4E4-BE8A599B13D0}"/>
                </a:ext>
              </a:extLst>
            </p:cNvPr>
            <p:cNvSpPr/>
            <p:nvPr/>
          </p:nvSpPr>
          <p:spPr>
            <a:xfrm>
              <a:off x="10567436" y="5152608"/>
              <a:ext cx="323123" cy="236220"/>
            </a:xfrm>
            <a:prstGeom prst="rect">
              <a:avLst/>
            </a:prstGeom>
            <a:solidFill>
              <a:srgbClr val="8B0000"/>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18" name="TextBox 17">
              <a:extLst>
                <a:ext uri="{FF2B5EF4-FFF2-40B4-BE49-F238E27FC236}">
                  <a16:creationId xmlns:a16="http://schemas.microsoft.com/office/drawing/2014/main" id="{41203A37-7BB5-0466-7284-C821C2F24D61}"/>
                </a:ext>
              </a:extLst>
            </p:cNvPr>
            <p:cNvSpPr txBox="1"/>
            <p:nvPr/>
          </p:nvSpPr>
          <p:spPr>
            <a:xfrm>
              <a:off x="10436141" y="5123681"/>
              <a:ext cx="585711" cy="419695"/>
            </a:xfrm>
            <a:prstGeom prst="rect">
              <a:avLst/>
            </a:prstGeom>
            <a:noFill/>
          </p:spPr>
          <p:txBody>
            <a:bodyPr wrap="square" rtlCol="0">
              <a:spAutoFit/>
            </a:bodyPr>
            <a:lstStyle/>
            <a:p>
              <a:pPr algn="ctr">
                <a:defRPr/>
              </a:pPr>
              <a:r>
                <a:rPr lang="en-US" sz="2400" b="1" noProof="1">
                  <a:solidFill>
                    <a:prstClr val="white"/>
                  </a:solidFill>
                  <a:cs typeface="Arial"/>
                  <a:sym typeface="Arial"/>
                </a:rPr>
                <a:t>X</a:t>
              </a:r>
              <a:endParaRPr lang="en-US" sz="1100" b="1" noProof="1">
                <a:solidFill>
                  <a:prstClr val="white"/>
                </a:solidFill>
                <a:cs typeface="Arial"/>
                <a:sym typeface="Arial"/>
              </a:endParaRPr>
            </a:p>
          </p:txBody>
        </p:sp>
      </p:grpSp>
      <p:sp>
        <p:nvSpPr>
          <p:cNvPr id="19" name="TextBox 18">
            <a:extLst>
              <a:ext uri="{FF2B5EF4-FFF2-40B4-BE49-F238E27FC236}">
                <a16:creationId xmlns:a16="http://schemas.microsoft.com/office/drawing/2014/main" id="{B031884B-DE38-E14E-4D45-C23DA140D5DF}"/>
              </a:ext>
            </a:extLst>
          </p:cNvPr>
          <p:cNvSpPr txBox="1"/>
          <p:nvPr/>
        </p:nvSpPr>
        <p:spPr>
          <a:xfrm>
            <a:off x="-1732106" y="8062078"/>
            <a:ext cx="1301958" cy="338554"/>
          </a:xfrm>
          <a:prstGeom prst="rect">
            <a:avLst/>
          </a:prstGeom>
          <a:noFill/>
        </p:spPr>
        <p:txBody>
          <a:bodyPr wrap="none" rtlCol="0">
            <a:spAutoFit/>
          </a:bodyPr>
          <a:lstStyle/>
          <a:p>
            <a:pPr algn="ctr">
              <a:defRPr/>
            </a:pPr>
            <a:r>
              <a:rPr lang="en-US" sz="1600" noProof="1">
                <a:solidFill>
                  <a:prstClr val="black"/>
                </a:solidFill>
                <a:latin typeface="Calibri" panose="020F0502020204030204" pitchFamily="34" charset="0"/>
                <a:cs typeface="Calibri" panose="020F0502020204030204" pitchFamily="34" charset="0"/>
                <a:sym typeface="Arial"/>
              </a:rPr>
              <a:t>Suspect Book</a:t>
            </a:r>
          </a:p>
        </p:txBody>
      </p:sp>
      <p:sp>
        <p:nvSpPr>
          <p:cNvPr id="20" name="Rectangle: Rounded Corners 34">
            <a:extLst>
              <a:ext uri="{FF2B5EF4-FFF2-40B4-BE49-F238E27FC236}">
                <a16:creationId xmlns:a16="http://schemas.microsoft.com/office/drawing/2014/main" id="{4847C9F9-9F04-1968-768F-83066A9DFD46}"/>
              </a:ext>
            </a:extLst>
          </p:cNvPr>
          <p:cNvSpPr/>
          <p:nvPr/>
        </p:nvSpPr>
        <p:spPr>
          <a:xfrm>
            <a:off x="-218881" y="7198224"/>
            <a:ext cx="2360589" cy="1115253"/>
          </a:xfrm>
          <a:prstGeom prst="roundRect">
            <a:avLst/>
          </a:prstGeom>
          <a:noFill/>
          <a:ln w="38100" cap="flat" cmpd="sng" algn="ctr">
            <a:solidFill>
              <a:sysClr val="windowText" lastClr="000000">
                <a:lumMod val="50000"/>
                <a:lumOff val="50000"/>
              </a:sysClr>
            </a:solidFill>
            <a:prstDash val="sysDash"/>
            <a:miter lim="800000"/>
          </a:ln>
          <a:effectLst/>
        </p:spPr>
        <p:txBody>
          <a:bodyPr rtlCol="0" anchor="ctr"/>
          <a:lstStyle/>
          <a:p>
            <a:pPr>
              <a:defRPr/>
            </a:pPr>
            <a:r>
              <a:rPr lang="en-US" sz="1600" noProof="1">
                <a:solidFill>
                  <a:prstClr val="black">
                    <a:lumMod val="95000"/>
                    <a:lumOff val="5000"/>
                  </a:prstClr>
                </a:solidFill>
                <a:latin typeface="Calibri" panose="020F0502020204030204" pitchFamily="34" charset="0"/>
                <a:cs typeface="Calibri" panose="020F0502020204030204" pitchFamily="34" charset="0"/>
                <a:sym typeface="Arial"/>
              </a:rPr>
              <a:t>1. Extract Passages</a:t>
            </a:r>
          </a:p>
          <a:p>
            <a:pPr>
              <a:defRPr/>
            </a:pPr>
            <a:r>
              <a:rPr lang="en-US" sz="1600" noProof="1">
                <a:solidFill>
                  <a:prstClr val="black">
                    <a:lumMod val="95000"/>
                    <a:lumOff val="5000"/>
                  </a:prstClr>
                </a:solidFill>
                <a:latin typeface="Calibri" panose="020F0502020204030204" pitchFamily="34" charset="0"/>
                <a:cs typeface="Calibri" panose="020F0502020204030204" pitchFamily="34" charset="0"/>
                <a:sym typeface="Arial"/>
              </a:rPr>
              <a:t>2. Generate Paraphrases</a:t>
            </a:r>
          </a:p>
          <a:p>
            <a:pPr>
              <a:defRPr/>
            </a:pPr>
            <a:r>
              <a:rPr lang="en-US" sz="1600" noProof="1">
                <a:solidFill>
                  <a:prstClr val="black">
                    <a:lumMod val="95000"/>
                    <a:lumOff val="5000"/>
                  </a:prstClr>
                </a:solidFill>
                <a:latin typeface="Calibri" panose="020F0502020204030204" pitchFamily="34" charset="0"/>
                <a:cs typeface="Calibri" panose="020F0502020204030204" pitchFamily="34" charset="0"/>
                <a:sym typeface="Arial"/>
              </a:rPr>
              <a:t>3. Build QA Test Set</a:t>
            </a:r>
          </a:p>
          <a:p>
            <a:pPr>
              <a:defRPr/>
            </a:pPr>
            <a:r>
              <a:rPr lang="en-US" sz="1600" noProof="1">
                <a:solidFill>
                  <a:prstClr val="black">
                    <a:lumMod val="95000"/>
                    <a:lumOff val="5000"/>
                  </a:prstClr>
                </a:solidFill>
                <a:latin typeface="Calibri" panose="020F0502020204030204" pitchFamily="34" charset="0"/>
                <a:cs typeface="Calibri" panose="020F0502020204030204" pitchFamily="34" charset="0"/>
                <a:sym typeface="Arial"/>
              </a:rPr>
              <a:t>4. Evaluate</a:t>
            </a:r>
          </a:p>
        </p:txBody>
      </p:sp>
      <p:cxnSp>
        <p:nvCxnSpPr>
          <p:cNvPr id="21" name="Straight Arrow Connector 20">
            <a:extLst>
              <a:ext uri="{FF2B5EF4-FFF2-40B4-BE49-F238E27FC236}">
                <a16:creationId xmlns:a16="http://schemas.microsoft.com/office/drawing/2014/main" id="{D1C99D95-6E02-2DE8-967F-255B125E13E6}"/>
              </a:ext>
            </a:extLst>
          </p:cNvPr>
          <p:cNvCxnSpPr>
            <a:cxnSpLocks/>
          </p:cNvCxnSpPr>
          <p:nvPr/>
        </p:nvCxnSpPr>
        <p:spPr>
          <a:xfrm>
            <a:off x="-652704" y="7649488"/>
            <a:ext cx="391712" cy="0"/>
          </a:xfrm>
          <a:prstGeom prst="straightConnector1">
            <a:avLst/>
          </a:prstGeom>
          <a:noFill/>
          <a:ln w="28575" cap="flat" cmpd="sng" algn="ctr">
            <a:solidFill>
              <a:srgbClr val="E8E8E8">
                <a:lumMod val="10000"/>
              </a:srgbClr>
            </a:solidFill>
            <a:prstDash val="solid"/>
            <a:miter lim="800000"/>
            <a:tailEnd type="triangle"/>
          </a:ln>
          <a:effectLst/>
        </p:spPr>
      </p:cxnSp>
      <p:grpSp>
        <p:nvGrpSpPr>
          <p:cNvPr id="22" name="Group 21">
            <a:extLst>
              <a:ext uri="{FF2B5EF4-FFF2-40B4-BE49-F238E27FC236}">
                <a16:creationId xmlns:a16="http://schemas.microsoft.com/office/drawing/2014/main" id="{36F23DA5-C279-B8D2-A1EC-D3F0E6A1F556}"/>
              </a:ext>
            </a:extLst>
          </p:cNvPr>
          <p:cNvGrpSpPr/>
          <p:nvPr/>
        </p:nvGrpSpPr>
        <p:grpSpPr>
          <a:xfrm>
            <a:off x="6242330" y="7188987"/>
            <a:ext cx="2313538" cy="1227930"/>
            <a:chOff x="8909330" y="4225419"/>
            <a:chExt cx="2313538" cy="1227930"/>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DA43A05-45CF-8703-15BD-11C51858FC9E}"/>
                    </a:ext>
                  </a:extLst>
                </p:cNvPr>
                <p:cNvSpPr txBox="1"/>
                <p:nvPr/>
              </p:nvSpPr>
              <p:spPr>
                <a:xfrm>
                  <a:off x="9513418" y="4225419"/>
                  <a:ext cx="1031373" cy="369332"/>
                </a:xfrm>
                <a:prstGeom prst="rect">
                  <a:avLst/>
                </a:prstGeom>
                <a:noFill/>
              </p:spPr>
              <p:txBody>
                <a:bodyPr wrap="none" rtlCol="0">
                  <a:spAutoFit/>
                </a:bodyPr>
                <a:lstStyle/>
                <a:p>
                  <a:pPr>
                    <a:defRPr/>
                  </a:pPr>
                  <a:r>
                    <a:rPr lang="en-US" noProof="1">
                      <a:solidFill>
                        <a:prstClr val="black"/>
                      </a:solidFill>
                      <a:cs typeface="Arial"/>
                      <a:sym typeface="Arial"/>
                    </a:rPr>
                    <a:t>Large </a:t>
                  </a:r>
                  <a14:m>
                    <m:oMath xmlns:m="http://schemas.openxmlformats.org/officeDocument/2006/math">
                      <m:r>
                        <m:rPr>
                          <m:sty m:val="p"/>
                        </m:rPr>
                        <a:rPr lang="en-US" noProof="1" dirty="0">
                          <a:solidFill>
                            <a:prstClr val="black"/>
                          </a:solidFill>
                          <a:latin typeface="Cambria Math" panose="02040503050406030204" pitchFamily="18" charset="0"/>
                          <a:sym typeface="Arial"/>
                        </a:rPr>
                        <m:t>Δ</m:t>
                      </m:r>
                    </m:oMath>
                  </a14:m>
                  <a:r>
                    <a:rPr lang="en-US" noProof="1">
                      <a:solidFill>
                        <a:prstClr val="black"/>
                      </a:solidFill>
                      <a:cs typeface="Arial"/>
                      <a:sym typeface="Arial"/>
                    </a:rPr>
                    <a:t>?</a:t>
                  </a:r>
                </a:p>
              </p:txBody>
            </p:sp>
          </mc:Choice>
          <mc:Fallback xmlns="">
            <p:sp>
              <p:nvSpPr>
                <p:cNvPr id="293" name="TextBox 292">
                  <a:extLst>
                    <a:ext uri="{FF2B5EF4-FFF2-40B4-BE49-F238E27FC236}">
                      <a16:creationId xmlns:a16="http://schemas.microsoft.com/office/drawing/2014/main" id="{B0C00BD9-4966-2F2E-F70E-6EC31E14353E}"/>
                    </a:ext>
                  </a:extLst>
                </p:cNvPr>
                <p:cNvSpPr txBox="1">
                  <a:spLocks noRot="1" noChangeAspect="1" noMove="1" noResize="1" noEditPoints="1" noAdjustHandles="1" noChangeArrowheads="1" noChangeShapeType="1" noTextEdit="1"/>
                </p:cNvSpPr>
                <p:nvPr/>
              </p:nvSpPr>
              <p:spPr>
                <a:xfrm>
                  <a:off x="9513418" y="4225419"/>
                  <a:ext cx="1031373" cy="369332"/>
                </a:xfrm>
                <a:prstGeom prst="rect">
                  <a:avLst/>
                </a:prstGeom>
                <a:blipFill>
                  <a:blip r:embed="rId16"/>
                  <a:stretch>
                    <a:fillRect l="-6098" t="-10345" r="-3659" b="-31034"/>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46CF7EFC-01F4-4209-26B7-2E9DDDEDE220}"/>
                </a:ext>
              </a:extLst>
            </p:cNvPr>
            <p:cNvSpPr txBox="1"/>
            <p:nvPr/>
          </p:nvSpPr>
          <p:spPr>
            <a:xfrm>
              <a:off x="8960191" y="4807018"/>
              <a:ext cx="2137829" cy="646331"/>
            </a:xfrm>
            <a:prstGeom prst="rect">
              <a:avLst/>
            </a:prstGeom>
            <a:noFill/>
          </p:spPr>
          <p:txBody>
            <a:bodyPr wrap="none" rtlCol="0">
              <a:spAutoFit/>
            </a:bodyPr>
            <a:lstStyle/>
            <a:p>
              <a:pPr algn="ctr">
                <a:defRPr/>
              </a:pPr>
              <a:r>
                <a:rPr lang="en-US" b="1" noProof="1">
                  <a:solidFill>
                    <a:prstClr val="black"/>
                  </a:solidFill>
                  <a:cs typeface="Arial"/>
                  <a:sym typeface="Arial"/>
                </a:rPr>
                <a:t>Suspect Book was </a:t>
              </a:r>
            </a:p>
            <a:p>
              <a:pPr algn="ctr">
                <a:defRPr/>
              </a:pPr>
              <a:r>
                <a:rPr lang="en-US" b="1" noProof="1">
                  <a:solidFill>
                    <a:prstClr val="black"/>
                  </a:solidFill>
                  <a:cs typeface="Arial"/>
                  <a:sym typeface="Arial"/>
                </a:rPr>
                <a:t>In Pretraining Data</a:t>
              </a:r>
            </a:p>
          </p:txBody>
        </p:sp>
        <p:cxnSp>
          <p:nvCxnSpPr>
            <p:cNvPr id="25" name="Straight Arrow Connector 24">
              <a:extLst>
                <a:ext uri="{FF2B5EF4-FFF2-40B4-BE49-F238E27FC236}">
                  <a16:creationId xmlns:a16="http://schemas.microsoft.com/office/drawing/2014/main" id="{9E549D85-215A-3CD9-EF57-126BD6A9229F}"/>
                </a:ext>
              </a:extLst>
            </p:cNvPr>
            <p:cNvCxnSpPr>
              <a:cxnSpLocks/>
            </p:cNvCxnSpPr>
            <p:nvPr/>
          </p:nvCxnSpPr>
          <p:spPr>
            <a:xfrm>
              <a:off x="10029105" y="4572977"/>
              <a:ext cx="0" cy="262371"/>
            </a:xfrm>
            <a:prstGeom prst="straightConnector1">
              <a:avLst/>
            </a:prstGeom>
            <a:noFill/>
            <a:ln w="19050" cap="flat" cmpd="sng" algn="ctr">
              <a:solidFill>
                <a:srgbClr val="171717"/>
              </a:solidFill>
              <a:prstDash val="solid"/>
              <a:miter lim="800000"/>
              <a:tailEnd type="triangle"/>
            </a:ln>
            <a:effectLst/>
          </p:spPr>
        </p:cxnSp>
        <p:sp>
          <p:nvSpPr>
            <p:cNvPr id="26" name="Rectangle: Rounded Corners 1440">
              <a:extLst>
                <a:ext uri="{FF2B5EF4-FFF2-40B4-BE49-F238E27FC236}">
                  <a16:creationId xmlns:a16="http://schemas.microsoft.com/office/drawing/2014/main" id="{CA9E0512-D6A8-CA87-2400-D231BCAD0C80}"/>
                </a:ext>
              </a:extLst>
            </p:cNvPr>
            <p:cNvSpPr/>
            <p:nvPr/>
          </p:nvSpPr>
          <p:spPr>
            <a:xfrm>
              <a:off x="8909330" y="4229217"/>
              <a:ext cx="2313538" cy="1217068"/>
            </a:xfrm>
            <a:prstGeom prst="roundRect">
              <a:avLst/>
            </a:prstGeom>
            <a:noFill/>
            <a:ln w="38100" cap="flat" cmpd="sng" algn="ctr">
              <a:solidFill>
                <a:sysClr val="windowText" lastClr="000000">
                  <a:lumMod val="50000"/>
                  <a:lumOff val="50000"/>
                </a:sysClr>
              </a:solidFill>
              <a:prstDash val="sysDash"/>
              <a:miter lim="800000"/>
            </a:ln>
            <a:effectLst/>
          </p:spPr>
          <p:txBody>
            <a:bodyPr rtlCol="0" anchor="ctr"/>
            <a:lstStyle/>
            <a:p>
              <a:pPr>
                <a:defRPr/>
              </a:pPr>
              <a:endParaRPr lang="en-US" sz="1600" noProof="1">
                <a:solidFill>
                  <a:prstClr val="black">
                    <a:lumMod val="95000"/>
                    <a:lumOff val="5000"/>
                  </a:prstClr>
                </a:solidFill>
                <a:latin typeface="Calibri" panose="020F0502020204030204" pitchFamily="34" charset="0"/>
                <a:cs typeface="Calibri" panose="020F0502020204030204" pitchFamily="34" charset="0"/>
                <a:sym typeface="Arial"/>
              </a:endParaRPr>
            </a:p>
          </p:txBody>
        </p:sp>
      </p:grpSp>
      <p:cxnSp>
        <p:nvCxnSpPr>
          <p:cNvPr id="27" name="Straight Arrow Connector 26">
            <a:extLst>
              <a:ext uri="{FF2B5EF4-FFF2-40B4-BE49-F238E27FC236}">
                <a16:creationId xmlns:a16="http://schemas.microsoft.com/office/drawing/2014/main" id="{3DB7FC6D-8D59-C1AF-CCED-4F5044B1C779}"/>
              </a:ext>
            </a:extLst>
          </p:cNvPr>
          <p:cNvCxnSpPr>
            <a:cxnSpLocks/>
          </p:cNvCxnSpPr>
          <p:nvPr/>
        </p:nvCxnSpPr>
        <p:spPr>
          <a:xfrm>
            <a:off x="5955000" y="7649488"/>
            <a:ext cx="221112" cy="0"/>
          </a:xfrm>
          <a:prstGeom prst="straightConnector1">
            <a:avLst/>
          </a:prstGeom>
          <a:noFill/>
          <a:ln w="28575" cap="flat" cmpd="sng" algn="ctr">
            <a:solidFill>
              <a:srgbClr val="E8E8E8">
                <a:lumMod val="10000"/>
              </a:srgbClr>
            </a:solidFill>
            <a:prstDash val="solid"/>
            <a:miter lim="800000"/>
            <a:tailEnd type="triangle"/>
          </a:ln>
          <a:effectLst/>
        </p:spPr>
      </p:cxnSp>
      <p:cxnSp>
        <p:nvCxnSpPr>
          <p:cNvPr id="28" name="Straight Arrow Connector 27">
            <a:extLst>
              <a:ext uri="{FF2B5EF4-FFF2-40B4-BE49-F238E27FC236}">
                <a16:creationId xmlns:a16="http://schemas.microsoft.com/office/drawing/2014/main" id="{9359955C-F5EF-9BCB-8924-BF18C77591D0}"/>
              </a:ext>
            </a:extLst>
          </p:cNvPr>
          <p:cNvCxnSpPr>
            <a:cxnSpLocks/>
          </p:cNvCxnSpPr>
          <p:nvPr/>
        </p:nvCxnSpPr>
        <p:spPr>
          <a:xfrm>
            <a:off x="2190416" y="7649488"/>
            <a:ext cx="294299" cy="0"/>
          </a:xfrm>
          <a:prstGeom prst="straightConnector1">
            <a:avLst/>
          </a:prstGeom>
          <a:noFill/>
          <a:ln w="28575" cap="flat" cmpd="sng" algn="ctr">
            <a:solidFill>
              <a:srgbClr val="E8E8E8">
                <a:lumMod val="10000"/>
              </a:srgbClr>
            </a:solidFill>
            <a:prstDash val="solid"/>
            <a:miter lim="800000"/>
            <a:tailEnd type="triangle"/>
          </a:ln>
          <a:effectLst/>
        </p:spPr>
      </p:cxnSp>
      <p:graphicFrame>
        <p:nvGraphicFramePr>
          <p:cNvPr id="29" name="Chart 28">
            <a:extLst>
              <a:ext uri="{FF2B5EF4-FFF2-40B4-BE49-F238E27FC236}">
                <a16:creationId xmlns:a16="http://schemas.microsoft.com/office/drawing/2014/main" id="{4A4AA841-D15E-74EB-B89B-064177E56FE0}"/>
              </a:ext>
            </a:extLst>
          </p:cNvPr>
          <p:cNvGraphicFramePr/>
          <p:nvPr>
            <p:extLst>
              <p:ext uri="{D42A27DB-BD31-4B8C-83A1-F6EECF244321}">
                <p14:modId xmlns:p14="http://schemas.microsoft.com/office/powerpoint/2010/main" val="575114974"/>
              </p:ext>
            </p:extLst>
          </p:nvPr>
        </p:nvGraphicFramePr>
        <p:xfrm>
          <a:off x="2315267" y="7009319"/>
          <a:ext cx="3744000" cy="1584000"/>
        </p:xfrm>
        <a:graphic>
          <a:graphicData uri="http://schemas.openxmlformats.org/drawingml/2006/chart">
            <c:chart xmlns:c="http://schemas.openxmlformats.org/drawingml/2006/chart" xmlns:r="http://schemas.openxmlformats.org/officeDocument/2006/relationships" r:id="rId17"/>
          </a:graphicData>
        </a:graphic>
      </p:graphicFrame>
      <p:cxnSp>
        <p:nvCxnSpPr>
          <p:cNvPr id="30" name="Straight Arrow Connector 29">
            <a:extLst>
              <a:ext uri="{FF2B5EF4-FFF2-40B4-BE49-F238E27FC236}">
                <a16:creationId xmlns:a16="http://schemas.microsoft.com/office/drawing/2014/main" id="{EAB8C233-BB43-285A-121F-0B1927273499}"/>
              </a:ext>
            </a:extLst>
          </p:cNvPr>
          <p:cNvCxnSpPr>
            <a:cxnSpLocks/>
          </p:cNvCxnSpPr>
          <p:nvPr/>
        </p:nvCxnSpPr>
        <p:spPr>
          <a:xfrm flipV="1">
            <a:off x="5230055" y="7273388"/>
            <a:ext cx="74" cy="485369"/>
          </a:xfrm>
          <a:prstGeom prst="straightConnector1">
            <a:avLst/>
          </a:prstGeom>
          <a:noFill/>
          <a:ln w="19050" cap="flat" cmpd="sng" algn="ctr">
            <a:solidFill>
              <a:sysClr val="windowText" lastClr="000000"/>
            </a:solidFill>
            <a:prstDash val="solid"/>
            <a:miter lim="800000"/>
            <a:headEnd type="triangle"/>
            <a:tailEnd type="triangle"/>
          </a:ln>
          <a:effectLst/>
        </p:spPr>
      </p:cxn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C6F1871D-C926-BF62-E0D0-60125ECFF16C}"/>
                  </a:ext>
                </a:extLst>
              </p:cNvPr>
              <p:cNvSpPr txBox="1"/>
              <p:nvPr/>
            </p:nvSpPr>
            <p:spPr>
              <a:xfrm>
                <a:off x="5047245" y="6993142"/>
                <a:ext cx="369011" cy="369332"/>
              </a:xfrm>
              <a:prstGeom prst="rect">
                <a:avLst/>
              </a:prstGeom>
              <a:noFill/>
            </p:spPr>
            <p:txBody>
              <a:bodyPr wrap="none" rtlCol="0">
                <a:spAutoFit/>
              </a:bodyPr>
              <a:lstStyle/>
              <a:p>
                <a:pPr>
                  <a:defRPr/>
                </a:pPr>
                <a14:m>
                  <m:oMathPara xmlns:m="http://schemas.openxmlformats.org/officeDocument/2006/math">
                    <m:oMathParaPr>
                      <m:jc m:val="centerGroup"/>
                    </m:oMathParaPr>
                    <m:oMath xmlns:m="http://schemas.openxmlformats.org/officeDocument/2006/math">
                      <m:r>
                        <m:rPr>
                          <m:sty m:val="p"/>
                        </m:rPr>
                        <a:rPr lang="en-US" kern="0" noProof="1" dirty="0">
                          <a:solidFill>
                            <a:prstClr val="black"/>
                          </a:solidFill>
                          <a:latin typeface="Cambria Math" panose="02040503050406030204" pitchFamily="18" charset="0"/>
                          <a:sym typeface="Arial"/>
                        </a:rPr>
                        <m:t>Δ</m:t>
                      </m:r>
                    </m:oMath>
                  </m:oMathPara>
                </a14:m>
                <a:endParaRPr lang="en-US" kern="0" noProof="1">
                  <a:solidFill>
                    <a:prstClr val="black"/>
                  </a:solidFill>
                  <a:cs typeface="Arial"/>
                  <a:sym typeface="Arial"/>
                </a:endParaRPr>
              </a:p>
            </p:txBody>
          </p:sp>
        </mc:Choice>
        <mc:Fallback>
          <p:sp>
            <p:nvSpPr>
              <p:cNvPr id="31" name="TextBox 30">
                <a:extLst>
                  <a:ext uri="{FF2B5EF4-FFF2-40B4-BE49-F238E27FC236}">
                    <a16:creationId xmlns:a16="http://schemas.microsoft.com/office/drawing/2014/main" id="{C6F1871D-C926-BF62-E0D0-60125ECFF16C}"/>
                  </a:ext>
                </a:extLst>
              </p:cNvPr>
              <p:cNvSpPr txBox="1">
                <a:spLocks noRot="1" noChangeAspect="1" noMove="1" noResize="1" noEditPoints="1" noAdjustHandles="1" noChangeArrowheads="1" noChangeShapeType="1" noTextEdit="1"/>
              </p:cNvSpPr>
              <p:nvPr/>
            </p:nvSpPr>
            <p:spPr>
              <a:xfrm>
                <a:off x="5047245" y="6993142"/>
                <a:ext cx="369011" cy="369332"/>
              </a:xfrm>
              <a:prstGeom prst="rect">
                <a:avLst/>
              </a:prstGeom>
              <a:blipFill>
                <a:blip r:embed="rId18"/>
                <a:stretch>
                  <a:fillRect/>
                </a:stretch>
              </a:blipFill>
            </p:spPr>
            <p:txBody>
              <a:bodyPr/>
              <a:lstStyle/>
              <a:p>
                <a:r>
                  <a:rPr lang="en-US">
                    <a:noFill/>
                  </a:rPr>
                  <a:t> </a:t>
                </a:r>
              </a:p>
            </p:txBody>
          </p:sp>
        </mc:Fallback>
      </mc:AlternateContent>
      <p:sp>
        <p:nvSpPr>
          <p:cNvPr id="32" name="Rectangle: Rounded Corners 30">
            <a:extLst>
              <a:ext uri="{FF2B5EF4-FFF2-40B4-BE49-F238E27FC236}">
                <a16:creationId xmlns:a16="http://schemas.microsoft.com/office/drawing/2014/main" id="{0B0DA637-F92B-748D-6B65-CE30D89982FB}"/>
              </a:ext>
            </a:extLst>
          </p:cNvPr>
          <p:cNvSpPr/>
          <p:nvPr/>
        </p:nvSpPr>
        <p:spPr>
          <a:xfrm>
            <a:off x="-1772631" y="6964663"/>
            <a:ext cx="10415558" cy="1661199"/>
          </a:xfrm>
          <a:prstGeom prst="roundRect">
            <a:avLst>
              <a:gd name="adj" fmla="val 2674"/>
            </a:avLst>
          </a:prstGeom>
          <a:solidFill>
            <a:srgbClr val="FFFFFF">
              <a:alpha val="80000"/>
            </a:srgbClr>
          </a:solidFill>
          <a:ln w="12700" cap="flat" cmpd="sng" algn="ctr">
            <a:solidFill>
              <a:srgbClr val="3B3B3B"/>
            </a:solidFill>
            <a:prstDash val="solid"/>
            <a:miter lim="800000"/>
          </a:ln>
          <a:effectLst/>
        </p:spPr>
        <p:txBody>
          <a:bodyPr rtlCol="0" anchor="ctr"/>
          <a:lstStyle/>
          <a:p>
            <a:pPr algn="ctr">
              <a:defRPr/>
            </a:pPr>
            <a:endParaRPr lang="en-US" noProof="1">
              <a:solidFill>
                <a:prstClr val="white"/>
              </a:solidFill>
              <a:cs typeface="Arial"/>
              <a:sym typeface="Arial"/>
            </a:endParaRPr>
          </a:p>
        </p:txBody>
      </p:sp>
    </p:spTree>
    <p:extLst>
      <p:ext uri="{BB962C8B-B14F-4D97-AF65-F5344CB8AC3E}">
        <p14:creationId xmlns:p14="http://schemas.microsoft.com/office/powerpoint/2010/main" val="19618385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03A03-864B-0B07-AFB4-D8D4EB5FFEB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955CA07-B29F-4245-D729-DE3EF27364CE}"/>
              </a:ext>
            </a:extLst>
          </p:cNvPr>
          <p:cNvSpPr>
            <a:spLocks noGrp="1"/>
          </p:cNvSpPr>
          <p:nvPr>
            <p:ph type="sldNum" sz="quarter" idx="12"/>
          </p:nvPr>
        </p:nvSpPr>
        <p:spPr/>
        <p:txBody>
          <a:bodyPr/>
          <a:lstStyle/>
          <a:p>
            <a:fld id="{28FA43E8-6E12-5244-BC34-D42229B1484F}" type="slidenum">
              <a:rPr lang="en-US" noProof="1" smtClean="0"/>
              <a:t>60</a:t>
            </a:fld>
            <a:endParaRPr lang="en-US" noProof="1"/>
          </a:p>
        </p:txBody>
      </p:sp>
      <p:sp>
        <p:nvSpPr>
          <p:cNvPr id="2" name="Title 1">
            <a:extLst>
              <a:ext uri="{FF2B5EF4-FFF2-40B4-BE49-F238E27FC236}">
                <a16:creationId xmlns:a16="http://schemas.microsoft.com/office/drawing/2014/main" id="{1E99ABB1-A1B8-5E04-1155-2EF81B156FE2}"/>
              </a:ext>
            </a:extLst>
          </p:cNvPr>
          <p:cNvSpPr>
            <a:spLocks noGrp="1"/>
          </p:cNvSpPr>
          <p:nvPr>
            <p:ph type="title"/>
          </p:nvPr>
        </p:nvSpPr>
        <p:spPr>
          <a:xfrm>
            <a:off x="-1828800" y="2694749"/>
            <a:ext cx="10515600" cy="1568934"/>
          </a:xfrm>
        </p:spPr>
        <p:txBody>
          <a:bodyPr/>
          <a:lstStyle/>
          <a:p>
            <a:r>
              <a:rPr lang="en-US" b="1" noProof="1">
                <a:solidFill>
                  <a:srgbClr val="404040"/>
                </a:solidFill>
                <a:ea typeface="Verdana" panose="020B0604030504040204" pitchFamily="34" charset="0"/>
                <a:cs typeface="Open Sans" panose="020B0606030504020204" pitchFamily="34" charset="0"/>
              </a:rPr>
              <a:t>Main Results</a:t>
            </a:r>
          </a:p>
        </p:txBody>
      </p:sp>
      <p:grpSp>
        <p:nvGrpSpPr>
          <p:cNvPr id="5" name="Group 4">
            <a:extLst>
              <a:ext uri="{FF2B5EF4-FFF2-40B4-BE49-F238E27FC236}">
                <a16:creationId xmlns:a16="http://schemas.microsoft.com/office/drawing/2014/main" id="{4B26C426-C2B6-0482-F679-8AF0B229DAFF}"/>
              </a:ext>
            </a:extLst>
          </p:cNvPr>
          <p:cNvGrpSpPr/>
          <p:nvPr/>
        </p:nvGrpSpPr>
        <p:grpSpPr>
          <a:xfrm>
            <a:off x="-662674" y="4194856"/>
            <a:ext cx="3835345" cy="1825472"/>
            <a:chOff x="2004326" y="1119639"/>
            <a:chExt cx="3835345" cy="1825472"/>
          </a:xfrm>
        </p:grpSpPr>
        <p:pic>
          <p:nvPicPr>
            <p:cNvPr id="6" name="Picture 5" descr="A group of people walking on a street&#10;&#10;AI-generated content may be incorrect.">
              <a:extLst>
                <a:ext uri="{FF2B5EF4-FFF2-40B4-BE49-F238E27FC236}">
                  <a16:creationId xmlns:a16="http://schemas.microsoft.com/office/drawing/2014/main" id="{839CB3D3-7EDD-C1EF-6C46-69F50E2FDD19}"/>
                </a:ext>
              </a:extLst>
            </p:cNvPr>
            <p:cNvPicPr>
              <a:picLocks noChangeAspect="1"/>
            </p:cNvPicPr>
            <p:nvPr/>
          </p:nvPicPr>
          <p:blipFill>
            <a:blip r:embed="rId3"/>
            <a:srcRect l="5783" r="11878"/>
            <a:stretch/>
          </p:blipFill>
          <p:spPr>
            <a:xfrm>
              <a:off x="2004326" y="1119639"/>
              <a:ext cx="3305553" cy="1825472"/>
            </a:xfrm>
            <a:prstGeom prst="rect">
              <a:avLst/>
            </a:prstGeom>
            <a:ln w="19050">
              <a:solidFill>
                <a:schemeClr val="tx1"/>
              </a:solidFill>
            </a:ln>
          </p:spPr>
        </p:pic>
        <p:grpSp>
          <p:nvGrpSpPr>
            <p:cNvPr id="7" name="Group 6">
              <a:extLst>
                <a:ext uri="{FF2B5EF4-FFF2-40B4-BE49-F238E27FC236}">
                  <a16:creationId xmlns:a16="http://schemas.microsoft.com/office/drawing/2014/main" id="{94D82F74-F4F8-76BA-D93D-B5FF05E939F1}"/>
                </a:ext>
              </a:extLst>
            </p:cNvPr>
            <p:cNvGrpSpPr/>
            <p:nvPr/>
          </p:nvGrpSpPr>
          <p:grpSpPr>
            <a:xfrm>
              <a:off x="5419995" y="1119640"/>
              <a:ext cx="419676" cy="1825470"/>
              <a:chOff x="5419995" y="1119639"/>
              <a:chExt cx="419676" cy="1825470"/>
            </a:xfrm>
          </p:grpSpPr>
          <p:grpSp>
            <p:nvGrpSpPr>
              <p:cNvPr id="8" name="Group 7">
                <a:extLst>
                  <a:ext uri="{FF2B5EF4-FFF2-40B4-BE49-F238E27FC236}">
                    <a16:creationId xmlns:a16="http://schemas.microsoft.com/office/drawing/2014/main" id="{86F12496-73DC-1DC5-3E2C-01420F883200}"/>
                  </a:ext>
                </a:extLst>
              </p:cNvPr>
              <p:cNvGrpSpPr/>
              <p:nvPr/>
            </p:nvGrpSpPr>
            <p:grpSpPr>
              <a:xfrm>
                <a:off x="5419995" y="1119639"/>
                <a:ext cx="418560" cy="394542"/>
                <a:chOff x="6092780" y="2043479"/>
                <a:chExt cx="418560" cy="394542"/>
              </a:xfrm>
            </p:grpSpPr>
            <p:sp>
              <p:nvSpPr>
                <p:cNvPr id="19" name="Snip Same Side Corner Rectangle 18">
                  <a:extLst>
                    <a:ext uri="{FF2B5EF4-FFF2-40B4-BE49-F238E27FC236}">
                      <a16:creationId xmlns:a16="http://schemas.microsoft.com/office/drawing/2014/main" id="{67C5EEE5-5566-1CD5-F911-84856C7B94E9}"/>
                    </a:ext>
                  </a:extLst>
                </p:cNvPr>
                <p:cNvSpPr/>
                <p:nvPr/>
              </p:nvSpPr>
              <p:spPr>
                <a:xfrm>
                  <a:off x="6092780" y="2043479"/>
                  <a:ext cx="418560" cy="394542"/>
                </a:xfrm>
                <a:prstGeom prst="snip2SameRect">
                  <a:avLst>
                    <a:gd name="adj1" fmla="val 10608"/>
                    <a:gd name="adj2" fmla="val 0"/>
                  </a:avLst>
                </a:prstGeom>
                <a:solidFill>
                  <a:srgbClr val="4082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20" name="Picture 2" descr="OpenAI logos &amp; Chatgpt icons | AI.LS">
                  <a:extLst>
                    <a:ext uri="{FF2B5EF4-FFF2-40B4-BE49-F238E27FC236}">
                      <a16:creationId xmlns:a16="http://schemas.microsoft.com/office/drawing/2014/main" id="{30088AED-36A5-4839-5DF8-6A2AB0E7FAD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1923"/>
                <a:stretch/>
              </p:blipFill>
              <p:spPr bwMode="auto">
                <a:xfrm>
                  <a:off x="6131229" y="2074034"/>
                  <a:ext cx="347539" cy="3365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18879FBE-2785-3DDE-E8BD-B3B22D3DFB3A}"/>
                  </a:ext>
                </a:extLst>
              </p:cNvPr>
              <p:cNvGrpSpPr/>
              <p:nvPr/>
            </p:nvGrpSpPr>
            <p:grpSpPr>
              <a:xfrm>
                <a:off x="5419995" y="2550567"/>
                <a:ext cx="418560" cy="394542"/>
                <a:chOff x="5419995" y="2550567"/>
                <a:chExt cx="418560" cy="394542"/>
              </a:xfrm>
            </p:grpSpPr>
            <p:sp>
              <p:nvSpPr>
                <p:cNvPr id="17" name="Snip Same Side Corner Rectangle 16">
                  <a:extLst>
                    <a:ext uri="{FF2B5EF4-FFF2-40B4-BE49-F238E27FC236}">
                      <a16:creationId xmlns:a16="http://schemas.microsoft.com/office/drawing/2014/main" id="{93AAE454-0517-0BB0-15FB-48D9BD4FC47A}"/>
                    </a:ext>
                  </a:extLst>
                </p:cNvPr>
                <p:cNvSpPr/>
                <p:nvPr/>
              </p:nvSpPr>
              <p:spPr>
                <a:xfrm>
                  <a:off x="5419995" y="2550567"/>
                  <a:ext cx="418560" cy="394542"/>
                </a:xfrm>
                <a:prstGeom prst="snip2SameRect">
                  <a:avLst>
                    <a:gd name="adj1" fmla="val 0"/>
                    <a:gd name="adj2" fmla="val 8951"/>
                  </a:avLst>
                </a:prstGeom>
                <a:solidFill>
                  <a:srgbClr val="4082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18" name="Graphic 17">
                  <a:extLst>
                    <a:ext uri="{FF2B5EF4-FFF2-40B4-BE49-F238E27FC236}">
                      <a16:creationId xmlns:a16="http://schemas.microsoft.com/office/drawing/2014/main" id="{B5B85627-B7C7-0A02-0F04-AC0987630955}"/>
                    </a:ext>
                  </a:extLst>
                </p:cNvPr>
                <p:cNvPicPr>
                  <a:picLocks noChangeAspect="1"/>
                </p:cNvPicPr>
                <p:nvPr/>
              </p:nvPicPr>
              <p:blipFill>
                <a:blip r:embed="rId5">
                  <a:extLst>
                    <a:ext uri="{96DAC541-7B7A-43D3-8B79-37D633B846F1}">
                      <asvg:svgBlip xmlns:asvg="http://schemas.microsoft.com/office/drawing/2016/SVG/main" r:embed="rId6"/>
                    </a:ext>
                  </a:extLst>
                </a:blip>
                <a:srcRect r="69141"/>
                <a:stretch/>
              </p:blipFill>
              <p:spPr>
                <a:xfrm>
                  <a:off x="5457428" y="2637631"/>
                  <a:ext cx="356512" cy="232365"/>
                </a:xfrm>
                <a:prstGeom prst="rect">
                  <a:avLst/>
                </a:prstGeom>
              </p:spPr>
            </p:pic>
          </p:grpSp>
          <p:grpSp>
            <p:nvGrpSpPr>
              <p:cNvPr id="10" name="Group 9">
                <a:extLst>
                  <a:ext uri="{FF2B5EF4-FFF2-40B4-BE49-F238E27FC236}">
                    <a16:creationId xmlns:a16="http://schemas.microsoft.com/office/drawing/2014/main" id="{5AE1E138-12B6-C95E-B276-CC2504BB180A}"/>
                  </a:ext>
                </a:extLst>
              </p:cNvPr>
              <p:cNvGrpSpPr/>
              <p:nvPr/>
            </p:nvGrpSpPr>
            <p:grpSpPr>
              <a:xfrm>
                <a:off x="5419995" y="2073591"/>
                <a:ext cx="418560" cy="394542"/>
                <a:chOff x="5419995" y="2073591"/>
                <a:chExt cx="418560" cy="394542"/>
              </a:xfrm>
            </p:grpSpPr>
            <p:sp>
              <p:nvSpPr>
                <p:cNvPr id="15" name="Rounded Rectangle 14">
                  <a:extLst>
                    <a:ext uri="{FF2B5EF4-FFF2-40B4-BE49-F238E27FC236}">
                      <a16:creationId xmlns:a16="http://schemas.microsoft.com/office/drawing/2014/main" id="{BED0BBE0-7429-D0F1-1BFC-19F9203DF924}"/>
                    </a:ext>
                  </a:extLst>
                </p:cNvPr>
                <p:cNvSpPr/>
                <p:nvPr/>
              </p:nvSpPr>
              <p:spPr>
                <a:xfrm>
                  <a:off x="5419995" y="2073591"/>
                  <a:ext cx="418560" cy="394542"/>
                </a:xfrm>
                <a:prstGeom prst="roundRect">
                  <a:avLst>
                    <a:gd name="adj" fmla="val 0"/>
                  </a:avLst>
                </a:prstGeom>
                <a:solidFill>
                  <a:srgbClr val="4082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16" name="Graphic 15">
                  <a:extLst>
                    <a:ext uri="{FF2B5EF4-FFF2-40B4-BE49-F238E27FC236}">
                      <a16:creationId xmlns:a16="http://schemas.microsoft.com/office/drawing/2014/main" id="{39C2D5E4-0912-B3CE-CBCD-72DB3AA08F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82968" y="2131530"/>
                  <a:ext cx="292608" cy="292608"/>
                </a:xfrm>
                <a:prstGeom prst="rect">
                  <a:avLst/>
                </a:prstGeom>
              </p:spPr>
            </p:pic>
          </p:grpSp>
          <p:grpSp>
            <p:nvGrpSpPr>
              <p:cNvPr id="11" name="Group 10">
                <a:extLst>
                  <a:ext uri="{FF2B5EF4-FFF2-40B4-BE49-F238E27FC236}">
                    <a16:creationId xmlns:a16="http://schemas.microsoft.com/office/drawing/2014/main" id="{CF233C58-95DE-5536-4D0C-90C2D2B834A3}"/>
                  </a:ext>
                </a:extLst>
              </p:cNvPr>
              <p:cNvGrpSpPr/>
              <p:nvPr/>
            </p:nvGrpSpPr>
            <p:grpSpPr>
              <a:xfrm>
                <a:off x="5421111" y="1596615"/>
                <a:ext cx="418560" cy="394542"/>
                <a:chOff x="5421111" y="1596615"/>
                <a:chExt cx="418560" cy="394542"/>
              </a:xfrm>
            </p:grpSpPr>
            <p:sp>
              <p:nvSpPr>
                <p:cNvPr id="13" name="Rounded Rectangle 12">
                  <a:extLst>
                    <a:ext uri="{FF2B5EF4-FFF2-40B4-BE49-F238E27FC236}">
                      <a16:creationId xmlns:a16="http://schemas.microsoft.com/office/drawing/2014/main" id="{1D6A620A-B15E-EFB1-8041-95D8DBBAD9A3}"/>
                    </a:ext>
                  </a:extLst>
                </p:cNvPr>
                <p:cNvSpPr/>
                <p:nvPr/>
              </p:nvSpPr>
              <p:spPr>
                <a:xfrm>
                  <a:off x="5421111" y="1596615"/>
                  <a:ext cx="418560" cy="394542"/>
                </a:xfrm>
                <a:prstGeom prst="roundRect">
                  <a:avLst>
                    <a:gd name="adj" fmla="val 0"/>
                  </a:avLst>
                </a:prstGeom>
                <a:solidFill>
                  <a:srgbClr val="B75F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14" name="Picture 13" descr="A white and black logo&#10;&#10;Description automatically generated">
                  <a:extLst>
                    <a:ext uri="{FF2B5EF4-FFF2-40B4-BE49-F238E27FC236}">
                      <a16:creationId xmlns:a16="http://schemas.microsoft.com/office/drawing/2014/main" id="{2E583109-F6B4-38CA-4284-2FDB44D12663}"/>
                    </a:ext>
                  </a:extLst>
                </p:cNvPr>
                <p:cNvPicPr>
                  <a:picLocks noChangeAspect="1"/>
                </p:cNvPicPr>
                <p:nvPr/>
              </p:nvPicPr>
              <p:blipFill>
                <a:blip r:embed="rId9"/>
                <a:stretch>
                  <a:fillRect/>
                </a:stretch>
              </p:blipFill>
              <p:spPr>
                <a:xfrm>
                  <a:off x="5447081" y="1616344"/>
                  <a:ext cx="357293" cy="357293"/>
                </a:xfrm>
                <a:prstGeom prst="rect">
                  <a:avLst/>
                </a:prstGeom>
              </p:spPr>
            </p:pic>
          </p:grpSp>
        </p:grpSp>
      </p:grpSp>
      <p:grpSp>
        <p:nvGrpSpPr>
          <p:cNvPr id="21" name="Group 20">
            <a:extLst>
              <a:ext uri="{FF2B5EF4-FFF2-40B4-BE49-F238E27FC236}">
                <a16:creationId xmlns:a16="http://schemas.microsoft.com/office/drawing/2014/main" id="{04798D69-A4C7-FBCF-2FA1-EEED2A67ED47}"/>
              </a:ext>
            </a:extLst>
          </p:cNvPr>
          <p:cNvGrpSpPr/>
          <p:nvPr/>
        </p:nvGrpSpPr>
        <p:grpSpPr>
          <a:xfrm>
            <a:off x="3569690" y="4194854"/>
            <a:ext cx="3835346" cy="1829450"/>
            <a:chOff x="6236690" y="1119637"/>
            <a:chExt cx="3835346" cy="1829450"/>
          </a:xfrm>
        </p:grpSpPr>
        <p:pic>
          <p:nvPicPr>
            <p:cNvPr id="22" name="Picture 21" descr="A person pouring water into a metal container&#10;&#10;AI-generated content may be incorrect.">
              <a:extLst>
                <a:ext uri="{FF2B5EF4-FFF2-40B4-BE49-F238E27FC236}">
                  <a16:creationId xmlns:a16="http://schemas.microsoft.com/office/drawing/2014/main" id="{B609A805-D3B2-8409-1249-F10FB5004D60}"/>
                </a:ext>
              </a:extLst>
            </p:cNvPr>
            <p:cNvPicPr>
              <a:picLocks noChangeAspect="1"/>
            </p:cNvPicPr>
            <p:nvPr/>
          </p:nvPicPr>
          <p:blipFill>
            <a:blip r:embed="rId10"/>
            <a:srcRect l="9088" t="625" r="9088" b="2704"/>
            <a:stretch/>
          </p:blipFill>
          <p:spPr>
            <a:xfrm>
              <a:off x="6236690" y="1121626"/>
              <a:ext cx="3305554" cy="1825472"/>
            </a:xfrm>
            <a:prstGeom prst="rect">
              <a:avLst/>
            </a:prstGeom>
            <a:ln w="19050">
              <a:solidFill>
                <a:schemeClr val="tx1"/>
              </a:solidFill>
            </a:ln>
          </p:spPr>
        </p:pic>
        <p:grpSp>
          <p:nvGrpSpPr>
            <p:cNvPr id="23" name="Group 22">
              <a:extLst>
                <a:ext uri="{FF2B5EF4-FFF2-40B4-BE49-F238E27FC236}">
                  <a16:creationId xmlns:a16="http://schemas.microsoft.com/office/drawing/2014/main" id="{88C29E06-2D74-1661-0818-D3154429B3CE}"/>
                </a:ext>
              </a:extLst>
            </p:cNvPr>
            <p:cNvGrpSpPr/>
            <p:nvPr/>
          </p:nvGrpSpPr>
          <p:grpSpPr>
            <a:xfrm>
              <a:off x="9652360" y="1119637"/>
              <a:ext cx="419676" cy="1829450"/>
              <a:chOff x="9652360" y="1119637"/>
              <a:chExt cx="419676" cy="1829450"/>
            </a:xfrm>
          </p:grpSpPr>
          <p:grpSp>
            <p:nvGrpSpPr>
              <p:cNvPr id="24" name="Group 23">
                <a:extLst>
                  <a:ext uri="{FF2B5EF4-FFF2-40B4-BE49-F238E27FC236}">
                    <a16:creationId xmlns:a16="http://schemas.microsoft.com/office/drawing/2014/main" id="{2FEFB0F2-566A-CCFF-0CDF-A48010F14220}"/>
                  </a:ext>
                </a:extLst>
              </p:cNvPr>
              <p:cNvGrpSpPr/>
              <p:nvPr/>
            </p:nvGrpSpPr>
            <p:grpSpPr>
              <a:xfrm>
                <a:off x="9652360" y="1119637"/>
                <a:ext cx="418560" cy="394542"/>
                <a:chOff x="6092780" y="2043479"/>
                <a:chExt cx="418560" cy="394542"/>
              </a:xfrm>
            </p:grpSpPr>
            <p:sp>
              <p:nvSpPr>
                <p:cNvPr id="34" name="Snip Same Side Corner Rectangle 33">
                  <a:extLst>
                    <a:ext uri="{FF2B5EF4-FFF2-40B4-BE49-F238E27FC236}">
                      <a16:creationId xmlns:a16="http://schemas.microsoft.com/office/drawing/2014/main" id="{D701FA6C-F767-C386-9D6D-B954594ACBD1}"/>
                    </a:ext>
                  </a:extLst>
                </p:cNvPr>
                <p:cNvSpPr/>
                <p:nvPr/>
              </p:nvSpPr>
              <p:spPr>
                <a:xfrm>
                  <a:off x="6092780" y="2043479"/>
                  <a:ext cx="418560" cy="394542"/>
                </a:xfrm>
                <a:prstGeom prst="snip2SameRect">
                  <a:avLst>
                    <a:gd name="adj1" fmla="val 10608"/>
                    <a:gd name="adj2" fmla="val 0"/>
                  </a:avLst>
                </a:prstGeom>
                <a:solidFill>
                  <a:srgbClr val="4082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35" name="Picture 2" descr="OpenAI logos &amp; Chatgpt icons | AI.LS">
                  <a:extLst>
                    <a:ext uri="{FF2B5EF4-FFF2-40B4-BE49-F238E27FC236}">
                      <a16:creationId xmlns:a16="http://schemas.microsoft.com/office/drawing/2014/main" id="{230D442C-3732-B094-FAC1-2BB52E6115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1923"/>
                <a:stretch/>
              </p:blipFill>
              <p:spPr bwMode="auto">
                <a:xfrm>
                  <a:off x="6131229" y="2074034"/>
                  <a:ext cx="347539" cy="3365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a:extLst>
                  <a:ext uri="{FF2B5EF4-FFF2-40B4-BE49-F238E27FC236}">
                    <a16:creationId xmlns:a16="http://schemas.microsoft.com/office/drawing/2014/main" id="{0BC2D291-4AA4-1364-58BB-69DB75D0AEEC}"/>
                  </a:ext>
                </a:extLst>
              </p:cNvPr>
              <p:cNvGrpSpPr/>
              <p:nvPr/>
            </p:nvGrpSpPr>
            <p:grpSpPr>
              <a:xfrm>
                <a:off x="9652360" y="2554545"/>
                <a:ext cx="418560" cy="394542"/>
                <a:chOff x="5419995" y="2550567"/>
                <a:chExt cx="418560" cy="394542"/>
              </a:xfrm>
            </p:grpSpPr>
            <p:sp>
              <p:nvSpPr>
                <p:cNvPr id="32" name="Snip Same Side Corner Rectangle 31">
                  <a:extLst>
                    <a:ext uri="{FF2B5EF4-FFF2-40B4-BE49-F238E27FC236}">
                      <a16:creationId xmlns:a16="http://schemas.microsoft.com/office/drawing/2014/main" id="{E911443A-BE8D-25FD-967B-9B2FC45DF8A1}"/>
                    </a:ext>
                  </a:extLst>
                </p:cNvPr>
                <p:cNvSpPr/>
                <p:nvPr/>
              </p:nvSpPr>
              <p:spPr>
                <a:xfrm>
                  <a:off x="5419995" y="2550567"/>
                  <a:ext cx="418560" cy="394542"/>
                </a:xfrm>
                <a:prstGeom prst="snip2SameRect">
                  <a:avLst>
                    <a:gd name="adj1" fmla="val 0"/>
                    <a:gd name="adj2" fmla="val 8951"/>
                  </a:avLst>
                </a:prstGeom>
                <a:solidFill>
                  <a:srgbClr val="B75F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33" name="Graphic 32">
                  <a:extLst>
                    <a:ext uri="{FF2B5EF4-FFF2-40B4-BE49-F238E27FC236}">
                      <a16:creationId xmlns:a16="http://schemas.microsoft.com/office/drawing/2014/main" id="{6AD1AEF0-59CB-A45D-7E7E-11ED51D4070E}"/>
                    </a:ext>
                  </a:extLst>
                </p:cNvPr>
                <p:cNvPicPr>
                  <a:picLocks noChangeAspect="1"/>
                </p:cNvPicPr>
                <p:nvPr/>
              </p:nvPicPr>
              <p:blipFill>
                <a:blip r:embed="rId5">
                  <a:extLst>
                    <a:ext uri="{96DAC541-7B7A-43D3-8B79-37D633B846F1}">
                      <asvg:svgBlip xmlns:asvg="http://schemas.microsoft.com/office/drawing/2016/SVG/main" r:embed="rId6"/>
                    </a:ext>
                  </a:extLst>
                </a:blip>
                <a:srcRect r="69141"/>
                <a:stretch/>
              </p:blipFill>
              <p:spPr>
                <a:xfrm>
                  <a:off x="5457428" y="2637631"/>
                  <a:ext cx="356512" cy="232365"/>
                </a:xfrm>
                <a:prstGeom prst="rect">
                  <a:avLst/>
                </a:prstGeom>
              </p:spPr>
            </p:pic>
          </p:grpSp>
          <p:grpSp>
            <p:nvGrpSpPr>
              <p:cNvPr id="26" name="Group 25">
                <a:extLst>
                  <a:ext uri="{FF2B5EF4-FFF2-40B4-BE49-F238E27FC236}">
                    <a16:creationId xmlns:a16="http://schemas.microsoft.com/office/drawing/2014/main" id="{6CD299E5-3BDD-7E7B-9D7D-B0D1D1D2B084}"/>
                  </a:ext>
                </a:extLst>
              </p:cNvPr>
              <p:cNvGrpSpPr/>
              <p:nvPr/>
            </p:nvGrpSpPr>
            <p:grpSpPr>
              <a:xfrm>
                <a:off x="9652360" y="2077569"/>
                <a:ext cx="418560" cy="394542"/>
                <a:chOff x="5419995" y="2073591"/>
                <a:chExt cx="418560" cy="394542"/>
              </a:xfrm>
            </p:grpSpPr>
            <p:sp>
              <p:nvSpPr>
                <p:cNvPr id="30" name="Rounded Rectangle 29">
                  <a:extLst>
                    <a:ext uri="{FF2B5EF4-FFF2-40B4-BE49-F238E27FC236}">
                      <a16:creationId xmlns:a16="http://schemas.microsoft.com/office/drawing/2014/main" id="{A3C18DB6-6601-FFD5-B69D-604B070CF149}"/>
                    </a:ext>
                  </a:extLst>
                </p:cNvPr>
                <p:cNvSpPr/>
                <p:nvPr/>
              </p:nvSpPr>
              <p:spPr>
                <a:xfrm>
                  <a:off x="5419995" y="2073591"/>
                  <a:ext cx="418560" cy="394542"/>
                </a:xfrm>
                <a:prstGeom prst="roundRect">
                  <a:avLst>
                    <a:gd name="adj" fmla="val 0"/>
                  </a:avLst>
                </a:prstGeom>
                <a:solidFill>
                  <a:srgbClr val="4082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31" name="Graphic 30">
                  <a:extLst>
                    <a:ext uri="{FF2B5EF4-FFF2-40B4-BE49-F238E27FC236}">
                      <a16:creationId xmlns:a16="http://schemas.microsoft.com/office/drawing/2014/main" id="{68E578A9-4119-6944-8AD8-4B5B77217E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82968" y="2131530"/>
                  <a:ext cx="292608" cy="292608"/>
                </a:xfrm>
                <a:prstGeom prst="rect">
                  <a:avLst/>
                </a:prstGeom>
              </p:spPr>
            </p:pic>
          </p:grpSp>
          <p:grpSp>
            <p:nvGrpSpPr>
              <p:cNvPr id="27" name="Group 26">
                <a:extLst>
                  <a:ext uri="{FF2B5EF4-FFF2-40B4-BE49-F238E27FC236}">
                    <a16:creationId xmlns:a16="http://schemas.microsoft.com/office/drawing/2014/main" id="{88DF665A-8C61-2A76-6B32-899D1D809585}"/>
                  </a:ext>
                </a:extLst>
              </p:cNvPr>
              <p:cNvGrpSpPr/>
              <p:nvPr/>
            </p:nvGrpSpPr>
            <p:grpSpPr>
              <a:xfrm>
                <a:off x="9653476" y="1600593"/>
                <a:ext cx="418560" cy="394542"/>
                <a:chOff x="5421111" y="1596615"/>
                <a:chExt cx="418560" cy="394542"/>
              </a:xfrm>
            </p:grpSpPr>
            <p:sp>
              <p:nvSpPr>
                <p:cNvPr id="28" name="Rounded Rectangle 27">
                  <a:extLst>
                    <a:ext uri="{FF2B5EF4-FFF2-40B4-BE49-F238E27FC236}">
                      <a16:creationId xmlns:a16="http://schemas.microsoft.com/office/drawing/2014/main" id="{2748B6B9-3340-0DD0-232B-A166B4664A25}"/>
                    </a:ext>
                  </a:extLst>
                </p:cNvPr>
                <p:cNvSpPr/>
                <p:nvPr/>
              </p:nvSpPr>
              <p:spPr>
                <a:xfrm>
                  <a:off x="5421111" y="1596615"/>
                  <a:ext cx="418560" cy="394542"/>
                </a:xfrm>
                <a:prstGeom prst="roundRect">
                  <a:avLst>
                    <a:gd name="adj" fmla="val 0"/>
                  </a:avLst>
                </a:prstGeom>
                <a:solidFill>
                  <a:srgbClr val="4082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29" name="Picture 28" descr="A white and black logo&#10;&#10;Description automatically generated">
                  <a:extLst>
                    <a:ext uri="{FF2B5EF4-FFF2-40B4-BE49-F238E27FC236}">
                      <a16:creationId xmlns:a16="http://schemas.microsoft.com/office/drawing/2014/main" id="{36076BBA-C939-531A-2553-3AF5417CF48A}"/>
                    </a:ext>
                  </a:extLst>
                </p:cNvPr>
                <p:cNvPicPr>
                  <a:picLocks noChangeAspect="1"/>
                </p:cNvPicPr>
                <p:nvPr/>
              </p:nvPicPr>
              <p:blipFill>
                <a:blip r:embed="rId9"/>
                <a:stretch>
                  <a:fillRect/>
                </a:stretch>
              </p:blipFill>
              <p:spPr>
                <a:xfrm>
                  <a:off x="5447081" y="1616344"/>
                  <a:ext cx="357293" cy="357293"/>
                </a:xfrm>
                <a:prstGeom prst="rect">
                  <a:avLst/>
                </a:prstGeom>
              </p:spPr>
            </p:pic>
          </p:grpSp>
        </p:grpSp>
      </p:grpSp>
      <p:grpSp>
        <p:nvGrpSpPr>
          <p:cNvPr id="36" name="Group 35">
            <a:extLst>
              <a:ext uri="{FF2B5EF4-FFF2-40B4-BE49-F238E27FC236}">
                <a16:creationId xmlns:a16="http://schemas.microsoft.com/office/drawing/2014/main" id="{5B2EE3B8-689E-0DD3-0537-BFB4B47719A7}"/>
              </a:ext>
            </a:extLst>
          </p:cNvPr>
          <p:cNvGrpSpPr/>
          <p:nvPr/>
        </p:nvGrpSpPr>
        <p:grpSpPr>
          <a:xfrm>
            <a:off x="-662674" y="6778459"/>
            <a:ext cx="3834229" cy="1829450"/>
            <a:chOff x="2004326" y="3703242"/>
            <a:chExt cx="3834229" cy="1829450"/>
          </a:xfrm>
        </p:grpSpPr>
        <p:pic>
          <p:nvPicPr>
            <p:cNvPr id="37" name="Picture 36" descr="A group of people on a beach&#10;&#10;AI-generated content may be incorrect.">
              <a:extLst>
                <a:ext uri="{FF2B5EF4-FFF2-40B4-BE49-F238E27FC236}">
                  <a16:creationId xmlns:a16="http://schemas.microsoft.com/office/drawing/2014/main" id="{24511ECD-030B-FE97-9605-4B87CA0D08CE}"/>
                </a:ext>
              </a:extLst>
            </p:cNvPr>
            <p:cNvPicPr>
              <a:picLocks noChangeAspect="1"/>
            </p:cNvPicPr>
            <p:nvPr/>
          </p:nvPicPr>
          <p:blipFill>
            <a:blip r:embed="rId11"/>
            <a:srcRect l="7442" t="2227" r="14457" b="2773"/>
            <a:stretch/>
          </p:blipFill>
          <p:spPr>
            <a:xfrm>
              <a:off x="2004326" y="3703837"/>
              <a:ext cx="3305553" cy="1828261"/>
            </a:xfrm>
            <a:prstGeom prst="rect">
              <a:avLst/>
            </a:prstGeom>
            <a:ln w="19050">
              <a:solidFill>
                <a:schemeClr val="tx1"/>
              </a:solidFill>
            </a:ln>
          </p:spPr>
        </p:pic>
        <p:grpSp>
          <p:nvGrpSpPr>
            <p:cNvPr id="38" name="Group 37">
              <a:extLst>
                <a:ext uri="{FF2B5EF4-FFF2-40B4-BE49-F238E27FC236}">
                  <a16:creationId xmlns:a16="http://schemas.microsoft.com/office/drawing/2014/main" id="{AC84739C-9CB3-CD81-DC14-72B39A9812C6}"/>
                </a:ext>
              </a:extLst>
            </p:cNvPr>
            <p:cNvGrpSpPr/>
            <p:nvPr/>
          </p:nvGrpSpPr>
          <p:grpSpPr>
            <a:xfrm>
              <a:off x="5418879" y="3703242"/>
              <a:ext cx="419676" cy="1829450"/>
              <a:chOff x="5418879" y="3703242"/>
              <a:chExt cx="419676" cy="1829450"/>
            </a:xfrm>
          </p:grpSpPr>
          <p:grpSp>
            <p:nvGrpSpPr>
              <p:cNvPr id="39" name="Group 38">
                <a:extLst>
                  <a:ext uri="{FF2B5EF4-FFF2-40B4-BE49-F238E27FC236}">
                    <a16:creationId xmlns:a16="http://schemas.microsoft.com/office/drawing/2014/main" id="{F8EA6221-1C4C-3A0A-BD53-0CE3865C1AF6}"/>
                  </a:ext>
                </a:extLst>
              </p:cNvPr>
              <p:cNvGrpSpPr/>
              <p:nvPr/>
            </p:nvGrpSpPr>
            <p:grpSpPr>
              <a:xfrm>
                <a:off x="5418879" y="3703242"/>
                <a:ext cx="418560" cy="394542"/>
                <a:chOff x="6092780" y="2043479"/>
                <a:chExt cx="418560" cy="394542"/>
              </a:xfrm>
            </p:grpSpPr>
            <p:sp>
              <p:nvSpPr>
                <p:cNvPr id="49" name="Snip Same Side Corner Rectangle 48">
                  <a:extLst>
                    <a:ext uri="{FF2B5EF4-FFF2-40B4-BE49-F238E27FC236}">
                      <a16:creationId xmlns:a16="http://schemas.microsoft.com/office/drawing/2014/main" id="{CB7001FC-397E-D73F-D317-159356F8DFD5}"/>
                    </a:ext>
                  </a:extLst>
                </p:cNvPr>
                <p:cNvSpPr/>
                <p:nvPr/>
              </p:nvSpPr>
              <p:spPr>
                <a:xfrm>
                  <a:off x="6092780" y="2043479"/>
                  <a:ext cx="418560" cy="394542"/>
                </a:xfrm>
                <a:prstGeom prst="snip2SameRect">
                  <a:avLst>
                    <a:gd name="adj1" fmla="val 10608"/>
                    <a:gd name="adj2" fmla="val 0"/>
                  </a:avLst>
                </a:prstGeom>
                <a:solidFill>
                  <a:srgbClr val="4082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50" name="Picture 2" descr="OpenAI logos &amp; Chatgpt icons | AI.LS">
                  <a:extLst>
                    <a:ext uri="{FF2B5EF4-FFF2-40B4-BE49-F238E27FC236}">
                      <a16:creationId xmlns:a16="http://schemas.microsoft.com/office/drawing/2014/main" id="{E17562D2-9FCC-1B28-695F-68EA233B558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1923"/>
                <a:stretch/>
              </p:blipFill>
              <p:spPr bwMode="auto">
                <a:xfrm>
                  <a:off x="6131229" y="2074034"/>
                  <a:ext cx="347539" cy="3365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Group 39">
                <a:extLst>
                  <a:ext uri="{FF2B5EF4-FFF2-40B4-BE49-F238E27FC236}">
                    <a16:creationId xmlns:a16="http://schemas.microsoft.com/office/drawing/2014/main" id="{0BCABF97-A7AB-5E7B-F2D4-6865E5582817}"/>
                  </a:ext>
                </a:extLst>
              </p:cNvPr>
              <p:cNvGrpSpPr/>
              <p:nvPr/>
            </p:nvGrpSpPr>
            <p:grpSpPr>
              <a:xfrm>
                <a:off x="5418879" y="5138150"/>
                <a:ext cx="418560" cy="394542"/>
                <a:chOff x="5419995" y="2550567"/>
                <a:chExt cx="418560" cy="394542"/>
              </a:xfrm>
            </p:grpSpPr>
            <p:sp>
              <p:nvSpPr>
                <p:cNvPr id="47" name="Snip Same Side Corner Rectangle 46">
                  <a:extLst>
                    <a:ext uri="{FF2B5EF4-FFF2-40B4-BE49-F238E27FC236}">
                      <a16:creationId xmlns:a16="http://schemas.microsoft.com/office/drawing/2014/main" id="{A7549C58-B42C-B67D-39DC-669EC12D33C5}"/>
                    </a:ext>
                  </a:extLst>
                </p:cNvPr>
                <p:cNvSpPr/>
                <p:nvPr/>
              </p:nvSpPr>
              <p:spPr>
                <a:xfrm>
                  <a:off x="5419995" y="2550567"/>
                  <a:ext cx="418560" cy="394542"/>
                </a:xfrm>
                <a:prstGeom prst="snip2SameRect">
                  <a:avLst>
                    <a:gd name="adj1" fmla="val 0"/>
                    <a:gd name="adj2" fmla="val 8951"/>
                  </a:avLst>
                </a:prstGeom>
                <a:solidFill>
                  <a:srgbClr val="4082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48" name="Graphic 47">
                  <a:extLst>
                    <a:ext uri="{FF2B5EF4-FFF2-40B4-BE49-F238E27FC236}">
                      <a16:creationId xmlns:a16="http://schemas.microsoft.com/office/drawing/2014/main" id="{E2E4C32E-EADD-A997-1FF0-4F43E4FC5574}"/>
                    </a:ext>
                  </a:extLst>
                </p:cNvPr>
                <p:cNvPicPr>
                  <a:picLocks noChangeAspect="1"/>
                </p:cNvPicPr>
                <p:nvPr/>
              </p:nvPicPr>
              <p:blipFill>
                <a:blip r:embed="rId5">
                  <a:extLst>
                    <a:ext uri="{96DAC541-7B7A-43D3-8B79-37D633B846F1}">
                      <asvg:svgBlip xmlns:asvg="http://schemas.microsoft.com/office/drawing/2016/SVG/main" r:embed="rId6"/>
                    </a:ext>
                  </a:extLst>
                </a:blip>
                <a:srcRect r="69141"/>
                <a:stretch/>
              </p:blipFill>
              <p:spPr>
                <a:xfrm>
                  <a:off x="5457428" y="2637631"/>
                  <a:ext cx="356512" cy="232365"/>
                </a:xfrm>
                <a:prstGeom prst="rect">
                  <a:avLst/>
                </a:prstGeom>
              </p:spPr>
            </p:pic>
          </p:grpSp>
          <p:grpSp>
            <p:nvGrpSpPr>
              <p:cNvPr id="41" name="Group 40">
                <a:extLst>
                  <a:ext uri="{FF2B5EF4-FFF2-40B4-BE49-F238E27FC236}">
                    <a16:creationId xmlns:a16="http://schemas.microsoft.com/office/drawing/2014/main" id="{9F1AEBE5-F160-B132-CBB2-E73EBEB780A7}"/>
                  </a:ext>
                </a:extLst>
              </p:cNvPr>
              <p:cNvGrpSpPr/>
              <p:nvPr/>
            </p:nvGrpSpPr>
            <p:grpSpPr>
              <a:xfrm>
                <a:off x="5418879" y="4661174"/>
                <a:ext cx="418560" cy="394542"/>
                <a:chOff x="5419995" y="2073591"/>
                <a:chExt cx="418560" cy="394542"/>
              </a:xfrm>
            </p:grpSpPr>
            <p:sp>
              <p:nvSpPr>
                <p:cNvPr id="45" name="Rounded Rectangle 44">
                  <a:extLst>
                    <a:ext uri="{FF2B5EF4-FFF2-40B4-BE49-F238E27FC236}">
                      <a16:creationId xmlns:a16="http://schemas.microsoft.com/office/drawing/2014/main" id="{0DBE26F9-AA27-1080-1A05-28C2A834C04A}"/>
                    </a:ext>
                  </a:extLst>
                </p:cNvPr>
                <p:cNvSpPr/>
                <p:nvPr/>
              </p:nvSpPr>
              <p:spPr>
                <a:xfrm>
                  <a:off x="5419995" y="2073591"/>
                  <a:ext cx="418560" cy="394542"/>
                </a:xfrm>
                <a:prstGeom prst="roundRect">
                  <a:avLst>
                    <a:gd name="adj" fmla="val 0"/>
                  </a:avLst>
                </a:prstGeom>
                <a:solidFill>
                  <a:srgbClr val="4082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46" name="Graphic 45">
                  <a:extLst>
                    <a:ext uri="{FF2B5EF4-FFF2-40B4-BE49-F238E27FC236}">
                      <a16:creationId xmlns:a16="http://schemas.microsoft.com/office/drawing/2014/main" id="{3F973AE3-1B3E-B538-E801-EF96726B08F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82968" y="2131530"/>
                  <a:ext cx="292608" cy="292608"/>
                </a:xfrm>
                <a:prstGeom prst="rect">
                  <a:avLst/>
                </a:prstGeom>
              </p:spPr>
            </p:pic>
          </p:grpSp>
          <p:grpSp>
            <p:nvGrpSpPr>
              <p:cNvPr id="42" name="Group 41">
                <a:extLst>
                  <a:ext uri="{FF2B5EF4-FFF2-40B4-BE49-F238E27FC236}">
                    <a16:creationId xmlns:a16="http://schemas.microsoft.com/office/drawing/2014/main" id="{ACF4F3FB-E08D-644D-4636-2FEE0361C885}"/>
                  </a:ext>
                </a:extLst>
              </p:cNvPr>
              <p:cNvGrpSpPr/>
              <p:nvPr/>
            </p:nvGrpSpPr>
            <p:grpSpPr>
              <a:xfrm>
                <a:off x="5419995" y="4184198"/>
                <a:ext cx="418560" cy="394542"/>
                <a:chOff x="5421111" y="1596615"/>
                <a:chExt cx="418560" cy="394542"/>
              </a:xfrm>
            </p:grpSpPr>
            <p:sp>
              <p:nvSpPr>
                <p:cNvPr id="43" name="Rounded Rectangle 42">
                  <a:extLst>
                    <a:ext uri="{FF2B5EF4-FFF2-40B4-BE49-F238E27FC236}">
                      <a16:creationId xmlns:a16="http://schemas.microsoft.com/office/drawing/2014/main" id="{72F702A5-92AC-7F14-5697-F45BEF3391C7}"/>
                    </a:ext>
                  </a:extLst>
                </p:cNvPr>
                <p:cNvSpPr/>
                <p:nvPr/>
              </p:nvSpPr>
              <p:spPr>
                <a:xfrm>
                  <a:off x="5421111" y="1596615"/>
                  <a:ext cx="418560" cy="394542"/>
                </a:xfrm>
                <a:prstGeom prst="roundRect">
                  <a:avLst>
                    <a:gd name="adj" fmla="val 0"/>
                  </a:avLst>
                </a:prstGeom>
                <a:solidFill>
                  <a:srgbClr val="4082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44" name="Picture 43" descr="A white and black logo&#10;&#10;Description automatically generated">
                  <a:extLst>
                    <a:ext uri="{FF2B5EF4-FFF2-40B4-BE49-F238E27FC236}">
                      <a16:creationId xmlns:a16="http://schemas.microsoft.com/office/drawing/2014/main" id="{7AE5C3F9-E35F-15AC-3640-95428037F709}"/>
                    </a:ext>
                  </a:extLst>
                </p:cNvPr>
                <p:cNvPicPr>
                  <a:picLocks noChangeAspect="1"/>
                </p:cNvPicPr>
                <p:nvPr/>
              </p:nvPicPr>
              <p:blipFill>
                <a:blip r:embed="rId9"/>
                <a:stretch>
                  <a:fillRect/>
                </a:stretch>
              </p:blipFill>
              <p:spPr>
                <a:xfrm>
                  <a:off x="5447081" y="1616344"/>
                  <a:ext cx="357293" cy="357293"/>
                </a:xfrm>
                <a:prstGeom prst="rect">
                  <a:avLst/>
                </a:prstGeom>
              </p:spPr>
            </p:pic>
          </p:grpSp>
        </p:grpSp>
      </p:grpSp>
      <p:grpSp>
        <p:nvGrpSpPr>
          <p:cNvPr id="51" name="Group 50">
            <a:extLst>
              <a:ext uri="{FF2B5EF4-FFF2-40B4-BE49-F238E27FC236}">
                <a16:creationId xmlns:a16="http://schemas.microsoft.com/office/drawing/2014/main" id="{FB9D0A01-6849-76F7-CBCA-6323B45F04B8}"/>
              </a:ext>
            </a:extLst>
          </p:cNvPr>
          <p:cNvGrpSpPr/>
          <p:nvPr/>
        </p:nvGrpSpPr>
        <p:grpSpPr>
          <a:xfrm>
            <a:off x="3569690" y="6763101"/>
            <a:ext cx="3831686" cy="1829450"/>
            <a:chOff x="6236690" y="3687884"/>
            <a:chExt cx="3831686" cy="1829450"/>
          </a:xfrm>
        </p:grpSpPr>
        <p:pic>
          <p:nvPicPr>
            <p:cNvPr id="52" name="Picture 51" descr="A goat with horns in a fenced area&#10;&#10;AI-generated content may be incorrect.">
              <a:extLst>
                <a:ext uri="{FF2B5EF4-FFF2-40B4-BE49-F238E27FC236}">
                  <a16:creationId xmlns:a16="http://schemas.microsoft.com/office/drawing/2014/main" id="{2DEC4ED7-E641-0CB9-C249-B21A95E78EE9}"/>
                </a:ext>
              </a:extLst>
            </p:cNvPr>
            <p:cNvPicPr>
              <a:picLocks/>
            </p:cNvPicPr>
            <p:nvPr/>
          </p:nvPicPr>
          <p:blipFill>
            <a:blip r:embed="rId12"/>
            <a:srcRect l="8235" r="8233"/>
            <a:stretch/>
          </p:blipFill>
          <p:spPr>
            <a:xfrm>
              <a:off x="6236690" y="3688209"/>
              <a:ext cx="3305553" cy="1828800"/>
            </a:xfrm>
            <a:prstGeom prst="rect">
              <a:avLst/>
            </a:prstGeom>
            <a:ln w="19050">
              <a:solidFill>
                <a:schemeClr val="tx1"/>
              </a:solidFill>
            </a:ln>
          </p:spPr>
        </p:pic>
        <p:grpSp>
          <p:nvGrpSpPr>
            <p:cNvPr id="53" name="Group 52">
              <a:extLst>
                <a:ext uri="{FF2B5EF4-FFF2-40B4-BE49-F238E27FC236}">
                  <a16:creationId xmlns:a16="http://schemas.microsoft.com/office/drawing/2014/main" id="{7DDFF800-1B38-29C3-F8C9-D54E705F920B}"/>
                </a:ext>
              </a:extLst>
            </p:cNvPr>
            <p:cNvGrpSpPr/>
            <p:nvPr/>
          </p:nvGrpSpPr>
          <p:grpSpPr>
            <a:xfrm>
              <a:off x="9648700" y="3687884"/>
              <a:ext cx="419676" cy="1829450"/>
              <a:chOff x="9648700" y="3673176"/>
              <a:chExt cx="419676" cy="1829450"/>
            </a:xfrm>
          </p:grpSpPr>
          <p:grpSp>
            <p:nvGrpSpPr>
              <p:cNvPr id="54" name="Group 53">
                <a:extLst>
                  <a:ext uri="{FF2B5EF4-FFF2-40B4-BE49-F238E27FC236}">
                    <a16:creationId xmlns:a16="http://schemas.microsoft.com/office/drawing/2014/main" id="{0C458308-C4A4-56D9-E1F9-15B2322B0DBA}"/>
                  </a:ext>
                </a:extLst>
              </p:cNvPr>
              <p:cNvGrpSpPr/>
              <p:nvPr/>
            </p:nvGrpSpPr>
            <p:grpSpPr>
              <a:xfrm>
                <a:off x="9648700" y="3673176"/>
                <a:ext cx="418560" cy="394542"/>
                <a:chOff x="6092780" y="2043479"/>
                <a:chExt cx="418560" cy="394542"/>
              </a:xfrm>
            </p:grpSpPr>
            <p:sp>
              <p:nvSpPr>
                <p:cNvPr id="64" name="Snip Same Side Corner Rectangle 63">
                  <a:extLst>
                    <a:ext uri="{FF2B5EF4-FFF2-40B4-BE49-F238E27FC236}">
                      <a16:creationId xmlns:a16="http://schemas.microsoft.com/office/drawing/2014/main" id="{7B3D8DBE-7A32-DCD5-763C-3E5111948380}"/>
                    </a:ext>
                  </a:extLst>
                </p:cNvPr>
                <p:cNvSpPr/>
                <p:nvPr/>
              </p:nvSpPr>
              <p:spPr>
                <a:xfrm>
                  <a:off x="6092780" y="2043479"/>
                  <a:ext cx="418560" cy="394542"/>
                </a:xfrm>
                <a:prstGeom prst="snip2SameRect">
                  <a:avLst>
                    <a:gd name="adj1" fmla="val 10608"/>
                    <a:gd name="adj2" fmla="val 0"/>
                  </a:avLst>
                </a:prstGeom>
                <a:solidFill>
                  <a:srgbClr val="4082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65" name="Picture 2" descr="OpenAI logos &amp; Chatgpt icons | AI.LS">
                  <a:extLst>
                    <a:ext uri="{FF2B5EF4-FFF2-40B4-BE49-F238E27FC236}">
                      <a16:creationId xmlns:a16="http://schemas.microsoft.com/office/drawing/2014/main" id="{A2D342F9-2735-2B9D-29EA-00475A7B9A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1923"/>
                <a:stretch/>
              </p:blipFill>
              <p:spPr bwMode="auto">
                <a:xfrm>
                  <a:off x="6131229" y="2074034"/>
                  <a:ext cx="347539" cy="3365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a:extLst>
                  <a:ext uri="{FF2B5EF4-FFF2-40B4-BE49-F238E27FC236}">
                    <a16:creationId xmlns:a16="http://schemas.microsoft.com/office/drawing/2014/main" id="{75CAD83D-737B-314B-C4A9-78B0CCA86095}"/>
                  </a:ext>
                </a:extLst>
              </p:cNvPr>
              <p:cNvGrpSpPr/>
              <p:nvPr/>
            </p:nvGrpSpPr>
            <p:grpSpPr>
              <a:xfrm>
                <a:off x="9648700" y="5108084"/>
                <a:ext cx="418560" cy="394542"/>
                <a:chOff x="5419995" y="2550567"/>
                <a:chExt cx="418560" cy="394542"/>
              </a:xfrm>
            </p:grpSpPr>
            <p:sp>
              <p:nvSpPr>
                <p:cNvPr id="62" name="Snip Same Side Corner Rectangle 61">
                  <a:extLst>
                    <a:ext uri="{FF2B5EF4-FFF2-40B4-BE49-F238E27FC236}">
                      <a16:creationId xmlns:a16="http://schemas.microsoft.com/office/drawing/2014/main" id="{2E071F7A-64B6-62CD-CCA1-7E62A54E5044}"/>
                    </a:ext>
                  </a:extLst>
                </p:cNvPr>
                <p:cNvSpPr/>
                <p:nvPr/>
              </p:nvSpPr>
              <p:spPr>
                <a:xfrm>
                  <a:off x="5419995" y="2550567"/>
                  <a:ext cx="418560" cy="394542"/>
                </a:xfrm>
                <a:prstGeom prst="snip2SameRect">
                  <a:avLst>
                    <a:gd name="adj1" fmla="val 0"/>
                    <a:gd name="adj2" fmla="val 8951"/>
                  </a:avLst>
                </a:prstGeom>
                <a:solidFill>
                  <a:srgbClr val="4082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63" name="Graphic 62">
                  <a:extLst>
                    <a:ext uri="{FF2B5EF4-FFF2-40B4-BE49-F238E27FC236}">
                      <a16:creationId xmlns:a16="http://schemas.microsoft.com/office/drawing/2014/main" id="{2BD3BBDA-5E7B-59F0-E5A0-B803561E7D0E}"/>
                    </a:ext>
                  </a:extLst>
                </p:cNvPr>
                <p:cNvPicPr>
                  <a:picLocks noChangeAspect="1"/>
                </p:cNvPicPr>
                <p:nvPr/>
              </p:nvPicPr>
              <p:blipFill>
                <a:blip r:embed="rId5">
                  <a:extLst>
                    <a:ext uri="{96DAC541-7B7A-43D3-8B79-37D633B846F1}">
                      <asvg:svgBlip xmlns:asvg="http://schemas.microsoft.com/office/drawing/2016/SVG/main" r:embed="rId6"/>
                    </a:ext>
                  </a:extLst>
                </a:blip>
                <a:srcRect r="69141"/>
                <a:stretch/>
              </p:blipFill>
              <p:spPr>
                <a:xfrm>
                  <a:off x="5457428" y="2637631"/>
                  <a:ext cx="356512" cy="232365"/>
                </a:xfrm>
                <a:prstGeom prst="rect">
                  <a:avLst/>
                </a:prstGeom>
              </p:spPr>
            </p:pic>
          </p:grpSp>
          <p:grpSp>
            <p:nvGrpSpPr>
              <p:cNvPr id="56" name="Group 55">
                <a:extLst>
                  <a:ext uri="{FF2B5EF4-FFF2-40B4-BE49-F238E27FC236}">
                    <a16:creationId xmlns:a16="http://schemas.microsoft.com/office/drawing/2014/main" id="{70D83C3B-77CC-CF56-CFDB-36851469DA58}"/>
                  </a:ext>
                </a:extLst>
              </p:cNvPr>
              <p:cNvGrpSpPr/>
              <p:nvPr/>
            </p:nvGrpSpPr>
            <p:grpSpPr>
              <a:xfrm>
                <a:off x="9648700" y="4631108"/>
                <a:ext cx="418560" cy="394542"/>
                <a:chOff x="5419995" y="2073591"/>
                <a:chExt cx="418560" cy="394542"/>
              </a:xfrm>
            </p:grpSpPr>
            <p:sp>
              <p:nvSpPr>
                <p:cNvPr id="60" name="Rounded Rectangle 59">
                  <a:extLst>
                    <a:ext uri="{FF2B5EF4-FFF2-40B4-BE49-F238E27FC236}">
                      <a16:creationId xmlns:a16="http://schemas.microsoft.com/office/drawing/2014/main" id="{0C8C0EC1-C116-11ED-2229-56136FAA8276}"/>
                    </a:ext>
                  </a:extLst>
                </p:cNvPr>
                <p:cNvSpPr/>
                <p:nvPr/>
              </p:nvSpPr>
              <p:spPr>
                <a:xfrm>
                  <a:off x="5419995" y="2073591"/>
                  <a:ext cx="418560" cy="394542"/>
                </a:xfrm>
                <a:prstGeom prst="roundRect">
                  <a:avLst>
                    <a:gd name="adj" fmla="val 0"/>
                  </a:avLst>
                </a:prstGeom>
                <a:solidFill>
                  <a:srgbClr val="B75F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61" name="Graphic 60">
                  <a:extLst>
                    <a:ext uri="{FF2B5EF4-FFF2-40B4-BE49-F238E27FC236}">
                      <a16:creationId xmlns:a16="http://schemas.microsoft.com/office/drawing/2014/main" id="{D4E7FCFD-A279-E1E1-188D-0D9FF34D2F6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82968" y="2131530"/>
                  <a:ext cx="292608" cy="292608"/>
                </a:xfrm>
                <a:prstGeom prst="rect">
                  <a:avLst/>
                </a:prstGeom>
              </p:spPr>
            </p:pic>
          </p:grpSp>
          <p:grpSp>
            <p:nvGrpSpPr>
              <p:cNvPr id="57" name="Group 56">
                <a:extLst>
                  <a:ext uri="{FF2B5EF4-FFF2-40B4-BE49-F238E27FC236}">
                    <a16:creationId xmlns:a16="http://schemas.microsoft.com/office/drawing/2014/main" id="{AF8C6DAF-55DD-AE79-E493-30D093C6189D}"/>
                  </a:ext>
                </a:extLst>
              </p:cNvPr>
              <p:cNvGrpSpPr/>
              <p:nvPr/>
            </p:nvGrpSpPr>
            <p:grpSpPr>
              <a:xfrm>
                <a:off x="9649816" y="4154132"/>
                <a:ext cx="418560" cy="394542"/>
                <a:chOff x="5421111" y="1596615"/>
                <a:chExt cx="418560" cy="394542"/>
              </a:xfrm>
            </p:grpSpPr>
            <p:sp>
              <p:nvSpPr>
                <p:cNvPr id="58" name="Rounded Rectangle 57">
                  <a:extLst>
                    <a:ext uri="{FF2B5EF4-FFF2-40B4-BE49-F238E27FC236}">
                      <a16:creationId xmlns:a16="http://schemas.microsoft.com/office/drawing/2014/main" id="{FE341E97-4B6D-FA59-CE21-8D6E1EBE898A}"/>
                    </a:ext>
                  </a:extLst>
                </p:cNvPr>
                <p:cNvSpPr/>
                <p:nvPr/>
              </p:nvSpPr>
              <p:spPr>
                <a:xfrm>
                  <a:off x="5421111" y="1596615"/>
                  <a:ext cx="418560" cy="394542"/>
                </a:xfrm>
                <a:prstGeom prst="roundRect">
                  <a:avLst>
                    <a:gd name="adj" fmla="val 0"/>
                  </a:avLst>
                </a:prstGeom>
                <a:solidFill>
                  <a:srgbClr val="4082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59" name="Picture 58" descr="A white and black logo&#10;&#10;Description automatically generated">
                  <a:extLst>
                    <a:ext uri="{FF2B5EF4-FFF2-40B4-BE49-F238E27FC236}">
                      <a16:creationId xmlns:a16="http://schemas.microsoft.com/office/drawing/2014/main" id="{76CA4554-205B-8054-28F0-192BB82B7D9F}"/>
                    </a:ext>
                  </a:extLst>
                </p:cNvPr>
                <p:cNvPicPr>
                  <a:picLocks noChangeAspect="1"/>
                </p:cNvPicPr>
                <p:nvPr/>
              </p:nvPicPr>
              <p:blipFill>
                <a:blip r:embed="rId9"/>
                <a:stretch>
                  <a:fillRect/>
                </a:stretch>
              </p:blipFill>
              <p:spPr>
                <a:xfrm>
                  <a:off x="5447081" y="1616344"/>
                  <a:ext cx="357293" cy="357293"/>
                </a:xfrm>
                <a:prstGeom prst="rect">
                  <a:avLst/>
                </a:prstGeom>
              </p:spPr>
            </p:pic>
          </p:grpSp>
        </p:grpSp>
      </p:grpSp>
      <p:sp>
        <p:nvSpPr>
          <p:cNvPr id="66" name="TextBox 65">
            <a:extLst>
              <a:ext uri="{FF2B5EF4-FFF2-40B4-BE49-F238E27FC236}">
                <a16:creationId xmlns:a16="http://schemas.microsoft.com/office/drawing/2014/main" id="{F63E045B-6E1C-52C6-CE59-B6B0CCEE2918}"/>
              </a:ext>
            </a:extLst>
          </p:cNvPr>
          <p:cNvSpPr txBox="1"/>
          <p:nvPr/>
        </p:nvSpPr>
        <p:spPr>
          <a:xfrm>
            <a:off x="339123" y="6046180"/>
            <a:ext cx="1301959" cy="369332"/>
          </a:xfrm>
          <a:prstGeom prst="rect">
            <a:avLst/>
          </a:prstGeom>
          <a:noFill/>
        </p:spPr>
        <p:txBody>
          <a:bodyPr wrap="none" rtlCol="0">
            <a:spAutoFit/>
          </a:bodyPr>
          <a:lstStyle/>
          <a:p>
            <a:r>
              <a:rPr lang="en-US" dirty="0"/>
              <a:t>Notting Hill</a:t>
            </a:r>
          </a:p>
        </p:txBody>
      </p:sp>
      <p:sp>
        <p:nvSpPr>
          <p:cNvPr id="67" name="TextBox 66">
            <a:extLst>
              <a:ext uri="{FF2B5EF4-FFF2-40B4-BE49-F238E27FC236}">
                <a16:creationId xmlns:a16="http://schemas.microsoft.com/office/drawing/2014/main" id="{FD1E1043-9A8C-DDC1-FAB4-E4B5DEE07923}"/>
              </a:ext>
            </a:extLst>
          </p:cNvPr>
          <p:cNvSpPr txBox="1"/>
          <p:nvPr/>
        </p:nvSpPr>
        <p:spPr>
          <a:xfrm>
            <a:off x="4877725" y="6046180"/>
            <a:ext cx="678391" cy="369332"/>
          </a:xfrm>
          <a:prstGeom prst="rect">
            <a:avLst/>
          </a:prstGeom>
          <a:noFill/>
        </p:spPr>
        <p:txBody>
          <a:bodyPr wrap="none" rtlCol="0">
            <a:spAutoFit/>
          </a:bodyPr>
          <a:lstStyle/>
          <a:p>
            <a:r>
              <a:rPr lang="en-US" dirty="0"/>
              <a:t>1917</a:t>
            </a:r>
          </a:p>
        </p:txBody>
      </p:sp>
      <p:sp>
        <p:nvSpPr>
          <p:cNvPr id="68" name="TextBox 67">
            <a:extLst>
              <a:ext uri="{FF2B5EF4-FFF2-40B4-BE49-F238E27FC236}">
                <a16:creationId xmlns:a16="http://schemas.microsoft.com/office/drawing/2014/main" id="{F797017C-4DB4-C8EB-298B-B8F4A623F098}"/>
              </a:ext>
            </a:extLst>
          </p:cNvPr>
          <p:cNvSpPr txBox="1"/>
          <p:nvPr/>
        </p:nvSpPr>
        <p:spPr>
          <a:xfrm>
            <a:off x="409365" y="8615446"/>
            <a:ext cx="1161472" cy="369332"/>
          </a:xfrm>
          <a:prstGeom prst="rect">
            <a:avLst/>
          </a:prstGeom>
          <a:noFill/>
        </p:spPr>
        <p:txBody>
          <a:bodyPr wrap="none" rtlCol="0">
            <a:spAutoFit/>
          </a:bodyPr>
          <a:lstStyle/>
          <a:p>
            <a:r>
              <a:rPr lang="en-US" dirty="0"/>
              <a:t>Baywatch</a:t>
            </a:r>
          </a:p>
        </p:txBody>
      </p:sp>
      <p:sp>
        <p:nvSpPr>
          <p:cNvPr id="69" name="TextBox 68">
            <a:extLst>
              <a:ext uri="{FF2B5EF4-FFF2-40B4-BE49-F238E27FC236}">
                <a16:creationId xmlns:a16="http://schemas.microsoft.com/office/drawing/2014/main" id="{C3C111FD-A3BB-663A-1C5C-EC7DBA1F0249}"/>
              </a:ext>
            </a:extLst>
          </p:cNvPr>
          <p:cNvSpPr txBox="1"/>
          <p:nvPr/>
        </p:nvSpPr>
        <p:spPr>
          <a:xfrm>
            <a:off x="4482681" y="8615446"/>
            <a:ext cx="1468479" cy="369332"/>
          </a:xfrm>
          <a:prstGeom prst="rect">
            <a:avLst/>
          </a:prstGeom>
          <a:noFill/>
        </p:spPr>
        <p:txBody>
          <a:bodyPr wrap="none" rtlCol="0">
            <a:spAutoFit/>
          </a:bodyPr>
          <a:lstStyle/>
          <a:p>
            <a:r>
              <a:rPr lang="en-US" dirty="0"/>
              <a:t>Jurassic Park</a:t>
            </a:r>
          </a:p>
        </p:txBody>
      </p:sp>
    </p:spTree>
    <p:extLst>
      <p:ext uri="{BB962C8B-B14F-4D97-AF65-F5344CB8AC3E}">
        <p14:creationId xmlns:p14="http://schemas.microsoft.com/office/powerpoint/2010/main" val="125670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P spid="68" grpId="0"/>
      <p:bldP spid="6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AC6EB-EF42-F243-C096-C8C1A403241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4640BE-805B-C401-97BB-38EC1B2EFD46}"/>
              </a:ext>
            </a:extLst>
          </p:cNvPr>
          <p:cNvSpPr>
            <a:spLocks noGrp="1"/>
          </p:cNvSpPr>
          <p:nvPr>
            <p:ph type="sldNum" sz="quarter" idx="12"/>
          </p:nvPr>
        </p:nvSpPr>
        <p:spPr/>
        <p:txBody>
          <a:bodyPr/>
          <a:lstStyle/>
          <a:p>
            <a:fld id="{28FA43E8-6E12-5244-BC34-D42229B1484F}" type="slidenum">
              <a:rPr lang="en-US" noProof="1" smtClean="0"/>
              <a:t>61</a:t>
            </a:fld>
            <a:endParaRPr lang="en-US" noProof="1"/>
          </a:p>
        </p:txBody>
      </p:sp>
      <p:sp>
        <p:nvSpPr>
          <p:cNvPr id="11" name="Content Placeholder 1">
            <a:extLst>
              <a:ext uri="{FF2B5EF4-FFF2-40B4-BE49-F238E27FC236}">
                <a16:creationId xmlns:a16="http://schemas.microsoft.com/office/drawing/2014/main" id="{46E41514-BD44-D80E-5079-A6BC82C3BBE8}"/>
              </a:ext>
            </a:extLst>
          </p:cNvPr>
          <p:cNvSpPr>
            <a:spLocks noGrp="1"/>
          </p:cNvSpPr>
          <p:nvPr>
            <p:ph idx="1"/>
          </p:nvPr>
        </p:nvSpPr>
        <p:spPr>
          <a:xfrm>
            <a:off x="-1803963" y="7428662"/>
            <a:ext cx="11049000" cy="1737370"/>
          </a:xfrm>
        </p:spPr>
        <p:txBody>
          <a:bodyPr>
            <a:noAutofit/>
          </a:bodyPr>
          <a:lstStyle/>
          <a:p>
            <a:pPr algn="just"/>
            <a:r>
              <a:rPr lang="en-US" sz="3200" noProof="1"/>
              <a:t>There exists correlation between #frames and performance</a:t>
            </a:r>
          </a:p>
          <a:p>
            <a:pPr algn="just"/>
            <a:r>
              <a:rPr lang="en-US" sz="3200" noProof="1"/>
              <a:t>Black-box models beat white-box</a:t>
            </a:r>
          </a:p>
          <a:p>
            <a:pPr lvl="1" algn="just">
              <a:buFont typeface="Arial" panose="020B0604020202020204" pitchFamily="34" charset="0"/>
              <a:buChar char="•"/>
            </a:pPr>
            <a:r>
              <a:rPr lang="en-US" sz="2800" noProof="1"/>
              <a:t>GPT-4o stands out, achieving the best performances.</a:t>
            </a:r>
          </a:p>
        </p:txBody>
      </p:sp>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92C5FDD2-041F-3C7A-3EAF-6383BE1176C5}"/>
                  </a:ext>
                </a:extLst>
              </p:cNvPr>
              <p:cNvSpPr>
                <a:spLocks noGrp="1"/>
              </p:cNvSpPr>
              <p:nvPr>
                <p:ph type="title"/>
              </p:nvPr>
            </p:nvSpPr>
            <p:spPr>
              <a:xfrm>
                <a:off x="-1828800" y="2694749"/>
                <a:ext cx="10515600" cy="1568934"/>
              </a:xfrm>
            </p:spPr>
            <p:txBody>
              <a:bodyPr/>
              <a:lstStyle/>
              <a:p>
                <a:r>
                  <a:rPr lang="en-US" b="1" noProof="1">
                    <a:solidFill>
                      <a:srgbClr val="40826D"/>
                    </a:solidFill>
                    <a:ea typeface="Verdana" panose="020B0604030504040204" pitchFamily="34" charset="0"/>
                    <a:cs typeface="Open Sans" panose="020B0606030504020204" pitchFamily="34" charset="0"/>
                  </a:rPr>
                  <a:t>More</a:t>
                </a:r>
                <a:r>
                  <a:rPr lang="en-US" b="1" noProof="1">
                    <a:solidFill>
                      <a:srgbClr val="9B3836"/>
                    </a:solidFill>
                    <a:ea typeface="Verdana" panose="020B0604030504040204" pitchFamily="34" charset="0"/>
                    <a:cs typeface="Open Sans" panose="020B0606030504020204" pitchFamily="34" charset="0"/>
                  </a:rPr>
                  <a:t> </a:t>
                </a:r>
                <a:r>
                  <a:rPr lang="en-US" b="1" noProof="1">
                    <a:solidFill>
                      <a:srgbClr val="404040"/>
                    </a:solidFill>
                    <a:ea typeface="Verdana" panose="020B0604030504040204" pitchFamily="34" charset="0"/>
                    <a:cs typeface="Open Sans" panose="020B0606030504020204" pitchFamily="34" charset="0"/>
                  </a:rPr>
                  <a:t>Frames</a:t>
                </a:r>
                <a:r>
                  <a:rPr lang="en-US" b="1" noProof="1">
                    <a:solidFill>
                      <a:srgbClr val="9B3836"/>
                    </a:solidFill>
                    <a:ea typeface="Verdana" panose="020B0604030504040204" pitchFamily="34" charset="0"/>
                    <a:cs typeface="Open Sans" panose="020B0606030504020204" pitchFamily="34" charset="0"/>
                  </a:rPr>
                  <a:t> </a:t>
                </a:r>
                <a14:m>
                  <m:oMath xmlns:m="http://schemas.openxmlformats.org/officeDocument/2006/math">
                    <m:r>
                      <a:rPr lang="en-US" b="1" i="1" noProof="1" dirty="0" smtClean="0">
                        <a:solidFill>
                          <a:srgbClr val="40826D"/>
                        </a:solidFill>
                        <a:latin typeface="Cambria Math" panose="02040503050406030204" pitchFamily="18" charset="0"/>
                        <a:ea typeface="Verdana" panose="020B0604030504040204" pitchFamily="34" charset="0"/>
                        <a:cs typeface="Open Sans" panose="020B0606030504020204" pitchFamily="34" charset="0"/>
                      </a:rPr>
                      <m:t>→</m:t>
                    </m:r>
                  </m:oMath>
                </a14:m>
                <a:r>
                  <a:rPr lang="en-US" noProof="1">
                    <a:solidFill>
                      <a:srgbClr val="9B3836"/>
                    </a:solidFill>
                    <a:latin typeface="Aptos" panose="020B0004020202020204" pitchFamily="34" charset="0"/>
                  </a:rPr>
                  <a:t> </a:t>
                </a:r>
                <a:r>
                  <a:rPr lang="en-US" b="1" noProof="1">
                    <a:solidFill>
                      <a:srgbClr val="40826D"/>
                    </a:solidFill>
                    <a:ea typeface="Verdana" panose="020B0604030504040204" pitchFamily="34" charset="0"/>
                    <a:cs typeface="Open Sans" panose="020B0606030504020204" pitchFamily="34" charset="0"/>
                  </a:rPr>
                  <a:t>Better</a:t>
                </a:r>
                <a:r>
                  <a:rPr lang="en-US" b="1" noProof="1">
                    <a:solidFill>
                      <a:srgbClr val="9B3836"/>
                    </a:solidFill>
                    <a:ea typeface="Verdana" panose="020B0604030504040204" pitchFamily="34" charset="0"/>
                    <a:cs typeface="Open Sans" panose="020B0606030504020204" pitchFamily="34" charset="0"/>
                  </a:rPr>
                  <a:t> </a:t>
                </a:r>
                <a:r>
                  <a:rPr lang="en-US" b="1" noProof="1">
                    <a:solidFill>
                      <a:srgbClr val="404040"/>
                    </a:solidFill>
                    <a:ea typeface="Verdana" panose="020B0604030504040204" pitchFamily="34" charset="0"/>
                    <a:cs typeface="Open Sans" panose="020B0606030504020204" pitchFamily="34" charset="0"/>
                  </a:rPr>
                  <a:t>Reasoning</a:t>
                </a:r>
              </a:p>
            </p:txBody>
          </p:sp>
        </mc:Choice>
        <mc:Fallback>
          <p:sp>
            <p:nvSpPr>
              <p:cNvPr id="2" name="Title 1">
                <a:extLst>
                  <a:ext uri="{FF2B5EF4-FFF2-40B4-BE49-F238E27FC236}">
                    <a16:creationId xmlns:a16="http://schemas.microsoft.com/office/drawing/2014/main" id="{92C5FDD2-041F-3C7A-3EAF-6383BE1176C5}"/>
                  </a:ext>
                </a:extLst>
              </p:cNvPr>
              <p:cNvSpPr>
                <a:spLocks noGrp="1" noRot="1" noChangeAspect="1" noMove="1" noResize="1" noEditPoints="1" noAdjustHandles="1" noChangeArrowheads="1" noChangeShapeType="1" noTextEdit="1"/>
              </p:cNvSpPr>
              <p:nvPr>
                <p:ph type="title"/>
              </p:nvPr>
            </p:nvSpPr>
            <p:spPr>
              <a:xfrm>
                <a:off x="-1828800" y="2694749"/>
                <a:ext cx="10515600" cy="1568934"/>
              </a:xfrm>
              <a:blipFill>
                <a:blip r:embed="rId3"/>
                <a:stretch>
                  <a:fillRect l="-1570"/>
                </a:stretch>
              </a:blipFill>
            </p:spPr>
            <p:txBody>
              <a:bodyPr/>
              <a:lstStyle/>
              <a:p>
                <a:r>
                  <a:rPr lang="en-US">
                    <a:noFill/>
                  </a:rPr>
                  <a:t> </a:t>
                </a:r>
              </a:p>
            </p:txBody>
          </p:sp>
        </mc:Fallback>
      </mc:AlternateContent>
      <p:sp>
        <p:nvSpPr>
          <p:cNvPr id="309" name="Content Placeholder 35">
            <a:extLst>
              <a:ext uri="{FF2B5EF4-FFF2-40B4-BE49-F238E27FC236}">
                <a16:creationId xmlns:a16="http://schemas.microsoft.com/office/drawing/2014/main" id="{39EC70EC-A9FA-687A-AF2B-9270F80A664F}"/>
              </a:ext>
            </a:extLst>
          </p:cNvPr>
          <p:cNvSpPr txBox="1">
            <a:spLocks/>
          </p:cNvSpPr>
          <p:nvPr/>
        </p:nvSpPr>
        <p:spPr>
          <a:xfrm>
            <a:off x="-1817623" y="5006191"/>
            <a:ext cx="6648450" cy="39301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25000"/>
                  </a:schemeClr>
                </a:solidFill>
                <a:latin typeface="Montserrat" panose="00000500000000000000" pitchFamily="2"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Verdana" panose="020B0604030504040204" pitchFamily="34" charset="0"/>
              <a:buChar char="−"/>
              <a:defRPr sz="2400" kern="1200">
                <a:solidFill>
                  <a:schemeClr val="bg2">
                    <a:lumMod val="25000"/>
                  </a:schemeClr>
                </a:solidFill>
                <a:latin typeface="Montserrat" panose="00000500000000000000" pitchFamily="2"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defRPr/>
            </a:pPr>
            <a:endParaRPr lang="en-US" noProof="1"/>
          </a:p>
        </p:txBody>
      </p:sp>
      <p:grpSp>
        <p:nvGrpSpPr>
          <p:cNvPr id="16" name="Group 15">
            <a:extLst>
              <a:ext uri="{FF2B5EF4-FFF2-40B4-BE49-F238E27FC236}">
                <a16:creationId xmlns:a16="http://schemas.microsoft.com/office/drawing/2014/main" id="{DC494A05-4796-722A-8DC0-3C813EC6D1EB}"/>
              </a:ext>
            </a:extLst>
          </p:cNvPr>
          <p:cNvGrpSpPr/>
          <p:nvPr/>
        </p:nvGrpSpPr>
        <p:grpSpPr>
          <a:xfrm>
            <a:off x="-1893034" y="4136832"/>
            <a:ext cx="5289917" cy="2880425"/>
            <a:chOff x="773966" y="1469831"/>
            <a:chExt cx="5289917" cy="2880425"/>
          </a:xfrm>
        </p:grpSpPr>
        <p:pic>
          <p:nvPicPr>
            <p:cNvPr id="10" name="Picture 9">
              <a:extLst>
                <a:ext uri="{FF2B5EF4-FFF2-40B4-BE49-F238E27FC236}">
                  <a16:creationId xmlns:a16="http://schemas.microsoft.com/office/drawing/2014/main" id="{D37FAE04-C3C0-8D0C-0B8E-769B490BF85C}"/>
                </a:ext>
              </a:extLst>
            </p:cNvPr>
            <p:cNvPicPr>
              <a:picLocks noChangeAspect="1"/>
            </p:cNvPicPr>
            <p:nvPr/>
          </p:nvPicPr>
          <p:blipFill>
            <a:blip r:embed="rId4"/>
            <a:stretch>
              <a:fillRect/>
            </a:stretch>
          </p:blipFill>
          <p:spPr>
            <a:xfrm>
              <a:off x="773966" y="1469831"/>
              <a:ext cx="5289917" cy="2644959"/>
            </a:xfrm>
            <a:prstGeom prst="rect">
              <a:avLst/>
            </a:prstGeom>
          </p:spPr>
        </p:pic>
        <p:sp>
          <p:nvSpPr>
            <p:cNvPr id="12" name="TextBox 11">
              <a:extLst>
                <a:ext uri="{FF2B5EF4-FFF2-40B4-BE49-F238E27FC236}">
                  <a16:creationId xmlns:a16="http://schemas.microsoft.com/office/drawing/2014/main" id="{EB9493B3-48BC-7EDE-CA48-C62F06DB208F}"/>
                </a:ext>
              </a:extLst>
            </p:cNvPr>
            <p:cNvSpPr txBox="1"/>
            <p:nvPr/>
          </p:nvSpPr>
          <p:spPr>
            <a:xfrm>
              <a:off x="2687441" y="3980924"/>
              <a:ext cx="1462965" cy="369332"/>
            </a:xfrm>
            <a:prstGeom prst="rect">
              <a:avLst/>
            </a:prstGeom>
            <a:noFill/>
          </p:spPr>
          <p:txBody>
            <a:bodyPr wrap="none" rtlCol="0">
              <a:spAutoFit/>
            </a:bodyPr>
            <a:lstStyle/>
            <a:p>
              <a:r>
                <a:rPr lang="en-US" dirty="0"/>
                <a:t>Main Frames</a:t>
              </a:r>
            </a:p>
          </p:txBody>
        </p:sp>
      </p:grpSp>
      <p:grpSp>
        <p:nvGrpSpPr>
          <p:cNvPr id="15" name="Group 14">
            <a:extLst>
              <a:ext uri="{FF2B5EF4-FFF2-40B4-BE49-F238E27FC236}">
                <a16:creationId xmlns:a16="http://schemas.microsoft.com/office/drawing/2014/main" id="{BEDD1F88-6B2F-DB0E-B63A-F59CD9723877}"/>
              </a:ext>
            </a:extLst>
          </p:cNvPr>
          <p:cNvGrpSpPr/>
          <p:nvPr/>
        </p:nvGrpSpPr>
        <p:grpSpPr>
          <a:xfrm>
            <a:off x="3679643" y="4140628"/>
            <a:ext cx="5289917" cy="2876628"/>
            <a:chOff x="6346642" y="1473628"/>
            <a:chExt cx="5289917" cy="2876628"/>
          </a:xfrm>
        </p:grpSpPr>
        <p:pic>
          <p:nvPicPr>
            <p:cNvPr id="8" name="Picture 7">
              <a:extLst>
                <a:ext uri="{FF2B5EF4-FFF2-40B4-BE49-F238E27FC236}">
                  <a16:creationId xmlns:a16="http://schemas.microsoft.com/office/drawing/2014/main" id="{B87ACEAA-3EC2-D2C6-206A-03813291E0D0}"/>
                </a:ext>
              </a:extLst>
            </p:cNvPr>
            <p:cNvPicPr>
              <a:picLocks noChangeAspect="1"/>
            </p:cNvPicPr>
            <p:nvPr/>
          </p:nvPicPr>
          <p:blipFill>
            <a:blip r:embed="rId5"/>
            <a:stretch>
              <a:fillRect/>
            </a:stretch>
          </p:blipFill>
          <p:spPr>
            <a:xfrm>
              <a:off x="6346642" y="1473628"/>
              <a:ext cx="5289917" cy="2644959"/>
            </a:xfrm>
            <a:prstGeom prst="rect">
              <a:avLst/>
            </a:prstGeom>
          </p:spPr>
        </p:pic>
        <p:sp>
          <p:nvSpPr>
            <p:cNvPr id="14" name="TextBox 13">
              <a:extLst>
                <a:ext uri="{FF2B5EF4-FFF2-40B4-BE49-F238E27FC236}">
                  <a16:creationId xmlns:a16="http://schemas.microsoft.com/office/drawing/2014/main" id="{2BF1C9BC-F7CD-AA41-A4B0-AFBF32A24AD0}"/>
                </a:ext>
              </a:extLst>
            </p:cNvPr>
            <p:cNvSpPr txBox="1"/>
            <p:nvPr/>
          </p:nvSpPr>
          <p:spPr>
            <a:xfrm>
              <a:off x="8132903" y="3980924"/>
              <a:ext cx="1717393" cy="369332"/>
            </a:xfrm>
            <a:prstGeom prst="rect">
              <a:avLst/>
            </a:prstGeom>
            <a:noFill/>
          </p:spPr>
          <p:txBody>
            <a:bodyPr wrap="none" rtlCol="0">
              <a:spAutoFit/>
            </a:bodyPr>
            <a:lstStyle/>
            <a:p>
              <a:r>
                <a:rPr lang="en-US" dirty="0"/>
                <a:t>Neutral Frames</a:t>
              </a:r>
            </a:p>
          </p:txBody>
        </p:sp>
      </p:grpSp>
    </p:spTree>
    <p:extLst>
      <p:ext uri="{BB962C8B-B14F-4D97-AF65-F5344CB8AC3E}">
        <p14:creationId xmlns:p14="http://schemas.microsoft.com/office/powerpoint/2010/main" val="56407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A521B-6E78-82A9-6DDD-02BA4DBCF83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212772-AAB9-8309-1708-1D1C7CC7F64B}"/>
              </a:ext>
            </a:extLst>
          </p:cNvPr>
          <p:cNvSpPr>
            <a:spLocks noGrp="1"/>
          </p:cNvSpPr>
          <p:nvPr>
            <p:ph type="sldNum" sz="quarter" idx="12"/>
          </p:nvPr>
        </p:nvSpPr>
        <p:spPr/>
        <p:txBody>
          <a:bodyPr/>
          <a:lstStyle/>
          <a:p>
            <a:fld id="{28FA43E8-6E12-5244-BC34-D42229B1484F}" type="slidenum">
              <a:rPr lang="en-US" noProof="1" smtClean="0"/>
              <a:t>62</a:t>
            </a:fld>
            <a:endParaRPr lang="en-US" noProof="1"/>
          </a:p>
        </p:txBody>
      </p:sp>
      <p:sp>
        <p:nvSpPr>
          <p:cNvPr id="11" name="Content Placeholder 1">
            <a:extLst>
              <a:ext uri="{FF2B5EF4-FFF2-40B4-BE49-F238E27FC236}">
                <a16:creationId xmlns:a16="http://schemas.microsoft.com/office/drawing/2014/main" id="{8650F713-F1A4-DD84-1E30-ACBDD5D2AFCF}"/>
              </a:ext>
            </a:extLst>
          </p:cNvPr>
          <p:cNvSpPr>
            <a:spLocks noGrp="1"/>
          </p:cNvSpPr>
          <p:nvPr>
            <p:ph idx="1"/>
          </p:nvPr>
        </p:nvSpPr>
        <p:spPr>
          <a:xfrm>
            <a:off x="-1803963" y="7428662"/>
            <a:ext cx="11049000" cy="2304553"/>
          </a:xfrm>
        </p:spPr>
        <p:txBody>
          <a:bodyPr>
            <a:noAutofit/>
          </a:bodyPr>
          <a:lstStyle/>
          <a:p>
            <a:pPr algn="just"/>
            <a:r>
              <a:rPr lang="en-US" sz="3200" noProof="1"/>
              <a:t>There exists correlation between box-office and performance</a:t>
            </a:r>
          </a:p>
          <a:p>
            <a:pPr algn="just"/>
            <a:r>
              <a:rPr lang="en-US" sz="3200" noProof="1"/>
              <a:t>Both main and neutral frames follow the same trend</a:t>
            </a:r>
          </a:p>
          <a:p>
            <a:pPr lvl="1" algn="just"/>
            <a:r>
              <a:rPr lang="en-US" sz="2800" noProof="1"/>
              <a:t>Neutral frames, nonetheless, achieve lower accuracies.</a:t>
            </a:r>
          </a:p>
        </p:txBody>
      </p:sp>
      <p:sp>
        <p:nvSpPr>
          <p:cNvPr id="2" name="Title 1">
            <a:extLst>
              <a:ext uri="{FF2B5EF4-FFF2-40B4-BE49-F238E27FC236}">
                <a16:creationId xmlns:a16="http://schemas.microsoft.com/office/drawing/2014/main" id="{DD74AD42-C01D-747D-CFCE-8A9F102F2562}"/>
              </a:ext>
            </a:extLst>
          </p:cNvPr>
          <p:cNvSpPr>
            <a:spLocks noGrp="1"/>
          </p:cNvSpPr>
          <p:nvPr>
            <p:ph type="title"/>
          </p:nvPr>
        </p:nvSpPr>
        <p:spPr>
          <a:xfrm>
            <a:off x="-1828800" y="2694749"/>
            <a:ext cx="10515600" cy="1568934"/>
          </a:xfrm>
        </p:spPr>
        <p:txBody>
          <a:bodyPr/>
          <a:lstStyle/>
          <a:p>
            <a:r>
              <a:rPr lang="en-US" b="1" noProof="1">
                <a:solidFill>
                  <a:srgbClr val="40826D"/>
                </a:solidFill>
                <a:ea typeface="Verdana" panose="020B0604030504040204" pitchFamily="34" charset="0"/>
                <a:cs typeface="Open Sans" panose="020B0606030504020204" pitchFamily="34" charset="0"/>
              </a:rPr>
              <a:t>Popular</a:t>
            </a:r>
            <a:r>
              <a:rPr lang="en-US" b="1" noProof="1">
                <a:solidFill>
                  <a:srgbClr val="9B3836"/>
                </a:solidFill>
                <a:ea typeface="Verdana" panose="020B0604030504040204" pitchFamily="34" charset="0"/>
                <a:cs typeface="Open Sans" panose="020B0606030504020204" pitchFamily="34" charset="0"/>
              </a:rPr>
              <a:t> </a:t>
            </a:r>
            <a:r>
              <a:rPr lang="en-US" b="1" noProof="1">
                <a:solidFill>
                  <a:srgbClr val="404040"/>
                </a:solidFill>
                <a:ea typeface="Verdana" panose="020B0604030504040204" pitchFamily="34" charset="0"/>
                <a:cs typeface="Open Sans" panose="020B0606030504020204" pitchFamily="34" charset="0"/>
              </a:rPr>
              <a:t>movies are</a:t>
            </a:r>
            <a:r>
              <a:rPr lang="en-US" b="1" noProof="1">
                <a:solidFill>
                  <a:srgbClr val="9B3836"/>
                </a:solidFill>
                <a:ea typeface="Verdana" panose="020B0604030504040204" pitchFamily="34" charset="0"/>
                <a:cs typeface="Open Sans" panose="020B0606030504020204" pitchFamily="34" charset="0"/>
              </a:rPr>
              <a:t> </a:t>
            </a:r>
            <a:r>
              <a:rPr lang="en-US" b="1" noProof="1">
                <a:solidFill>
                  <a:srgbClr val="40826D"/>
                </a:solidFill>
                <a:ea typeface="Verdana" panose="020B0604030504040204" pitchFamily="34" charset="0"/>
                <a:cs typeface="Open Sans" panose="020B0606030504020204" pitchFamily="34" charset="0"/>
              </a:rPr>
              <a:t>more</a:t>
            </a:r>
            <a:r>
              <a:rPr lang="en-US" b="1" noProof="1">
                <a:solidFill>
                  <a:srgbClr val="9B3836"/>
                </a:solidFill>
                <a:ea typeface="Verdana" panose="020B0604030504040204" pitchFamily="34" charset="0"/>
                <a:cs typeface="Open Sans" panose="020B0606030504020204" pitchFamily="34" charset="0"/>
              </a:rPr>
              <a:t> </a:t>
            </a:r>
            <a:r>
              <a:rPr lang="en-US" b="1" noProof="1">
                <a:solidFill>
                  <a:srgbClr val="404040"/>
                </a:solidFill>
                <a:ea typeface="Verdana" panose="020B0604030504040204" pitchFamily="34" charset="0"/>
                <a:cs typeface="Open Sans" panose="020B0606030504020204" pitchFamily="34" charset="0"/>
              </a:rPr>
              <a:t>easily</a:t>
            </a:r>
            <a:r>
              <a:rPr lang="en-US" b="1" noProof="1">
                <a:solidFill>
                  <a:srgbClr val="9B3836"/>
                </a:solidFill>
                <a:ea typeface="Verdana" panose="020B0604030504040204" pitchFamily="34" charset="0"/>
                <a:cs typeface="Open Sans" panose="020B0606030504020204" pitchFamily="34" charset="0"/>
              </a:rPr>
              <a:t> </a:t>
            </a:r>
            <a:r>
              <a:rPr lang="en-US" b="1" noProof="1">
                <a:solidFill>
                  <a:srgbClr val="40826D"/>
                </a:solidFill>
                <a:ea typeface="Verdana" panose="020B0604030504040204" pitchFamily="34" charset="0"/>
                <a:cs typeface="Open Sans" panose="020B0606030504020204" pitchFamily="34" charset="0"/>
              </a:rPr>
              <a:t>recognized</a:t>
            </a:r>
          </a:p>
        </p:txBody>
      </p:sp>
      <p:sp>
        <p:nvSpPr>
          <p:cNvPr id="309" name="Content Placeholder 35">
            <a:extLst>
              <a:ext uri="{FF2B5EF4-FFF2-40B4-BE49-F238E27FC236}">
                <a16:creationId xmlns:a16="http://schemas.microsoft.com/office/drawing/2014/main" id="{0820293F-6311-A486-B20B-C93F075C713B}"/>
              </a:ext>
            </a:extLst>
          </p:cNvPr>
          <p:cNvSpPr txBox="1">
            <a:spLocks/>
          </p:cNvSpPr>
          <p:nvPr/>
        </p:nvSpPr>
        <p:spPr>
          <a:xfrm>
            <a:off x="-1817623" y="5006191"/>
            <a:ext cx="6648450" cy="39301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25000"/>
                  </a:schemeClr>
                </a:solidFill>
                <a:latin typeface="Montserrat" panose="00000500000000000000" pitchFamily="2"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Verdana" panose="020B0604030504040204" pitchFamily="34" charset="0"/>
              <a:buChar char="−"/>
              <a:defRPr sz="2400" kern="1200">
                <a:solidFill>
                  <a:schemeClr val="bg2">
                    <a:lumMod val="25000"/>
                  </a:schemeClr>
                </a:solidFill>
                <a:latin typeface="Montserrat" panose="00000500000000000000" pitchFamily="2"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defRPr/>
            </a:pPr>
            <a:endParaRPr lang="en-US" noProof="1"/>
          </a:p>
        </p:txBody>
      </p:sp>
      <p:pic>
        <p:nvPicPr>
          <p:cNvPr id="13" name="Picture 12">
            <a:extLst>
              <a:ext uri="{FF2B5EF4-FFF2-40B4-BE49-F238E27FC236}">
                <a16:creationId xmlns:a16="http://schemas.microsoft.com/office/drawing/2014/main" id="{9D577190-C98A-6973-7902-07F6B0471421}"/>
              </a:ext>
            </a:extLst>
          </p:cNvPr>
          <p:cNvPicPr>
            <a:picLocks noChangeAspect="1"/>
          </p:cNvPicPr>
          <p:nvPr/>
        </p:nvPicPr>
        <p:blipFill>
          <a:blip r:embed="rId3"/>
          <a:stretch>
            <a:fillRect/>
          </a:stretch>
        </p:blipFill>
        <p:spPr>
          <a:xfrm>
            <a:off x="-1933413" y="4120573"/>
            <a:ext cx="5760720" cy="2880360"/>
          </a:xfrm>
          <a:prstGeom prst="rect">
            <a:avLst/>
          </a:prstGeom>
        </p:spPr>
      </p:pic>
      <p:sp>
        <p:nvSpPr>
          <p:cNvPr id="17" name="TextBox 16">
            <a:extLst>
              <a:ext uri="{FF2B5EF4-FFF2-40B4-BE49-F238E27FC236}">
                <a16:creationId xmlns:a16="http://schemas.microsoft.com/office/drawing/2014/main" id="{5E9F9936-AE56-5872-B875-2C67CB416F0C}"/>
              </a:ext>
            </a:extLst>
          </p:cNvPr>
          <p:cNvSpPr txBox="1"/>
          <p:nvPr/>
        </p:nvSpPr>
        <p:spPr>
          <a:xfrm>
            <a:off x="140995" y="6810678"/>
            <a:ext cx="1462965" cy="369332"/>
          </a:xfrm>
          <a:prstGeom prst="rect">
            <a:avLst/>
          </a:prstGeom>
          <a:noFill/>
        </p:spPr>
        <p:txBody>
          <a:bodyPr wrap="none" rtlCol="0">
            <a:spAutoFit/>
          </a:bodyPr>
          <a:lstStyle/>
          <a:p>
            <a:r>
              <a:rPr lang="en-US" dirty="0"/>
              <a:t>Main Frames</a:t>
            </a:r>
          </a:p>
        </p:txBody>
      </p:sp>
      <p:pic>
        <p:nvPicPr>
          <p:cNvPr id="19" name="Picture 18">
            <a:extLst>
              <a:ext uri="{FF2B5EF4-FFF2-40B4-BE49-F238E27FC236}">
                <a16:creationId xmlns:a16="http://schemas.microsoft.com/office/drawing/2014/main" id="{55D54D66-B434-DC84-E9FE-18DB8276CF88}"/>
              </a:ext>
            </a:extLst>
          </p:cNvPr>
          <p:cNvPicPr>
            <a:picLocks noChangeAspect="1"/>
          </p:cNvPicPr>
          <p:nvPr/>
        </p:nvPicPr>
        <p:blipFill>
          <a:blip r:embed="rId4"/>
          <a:stretch>
            <a:fillRect/>
          </a:stretch>
        </p:blipFill>
        <p:spPr>
          <a:xfrm>
            <a:off x="3670069" y="4120573"/>
            <a:ext cx="5760720" cy="2880360"/>
          </a:xfrm>
          <a:prstGeom prst="rect">
            <a:avLst/>
          </a:prstGeom>
        </p:spPr>
      </p:pic>
      <p:sp>
        <p:nvSpPr>
          <p:cNvPr id="20" name="TextBox 19">
            <a:extLst>
              <a:ext uri="{FF2B5EF4-FFF2-40B4-BE49-F238E27FC236}">
                <a16:creationId xmlns:a16="http://schemas.microsoft.com/office/drawing/2014/main" id="{F96940B5-F7C4-00E4-0C6B-980A05271EAC}"/>
              </a:ext>
            </a:extLst>
          </p:cNvPr>
          <p:cNvSpPr txBox="1"/>
          <p:nvPr/>
        </p:nvSpPr>
        <p:spPr>
          <a:xfrm>
            <a:off x="5671700" y="6810678"/>
            <a:ext cx="1717393" cy="369332"/>
          </a:xfrm>
          <a:prstGeom prst="rect">
            <a:avLst/>
          </a:prstGeom>
          <a:noFill/>
        </p:spPr>
        <p:txBody>
          <a:bodyPr wrap="none" rtlCol="0">
            <a:spAutoFit/>
          </a:bodyPr>
          <a:lstStyle/>
          <a:p>
            <a:r>
              <a:rPr lang="en-US" dirty="0"/>
              <a:t>Neutral Frames</a:t>
            </a:r>
          </a:p>
        </p:txBody>
      </p:sp>
    </p:spTree>
    <p:extLst>
      <p:ext uri="{BB962C8B-B14F-4D97-AF65-F5344CB8AC3E}">
        <p14:creationId xmlns:p14="http://schemas.microsoft.com/office/powerpoint/2010/main" val="3165986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2B071-322F-FD04-6227-546643907EF6}"/>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8B6059E2-6B8C-337E-B789-EE9C8B229B14}"/>
              </a:ext>
            </a:extLst>
          </p:cNvPr>
          <p:cNvPicPr>
            <a:picLocks noChangeAspect="1"/>
          </p:cNvPicPr>
          <p:nvPr/>
        </p:nvPicPr>
        <p:blipFill>
          <a:blip r:embed="rId3"/>
          <a:stretch>
            <a:fillRect/>
          </a:stretch>
        </p:blipFill>
        <p:spPr>
          <a:xfrm>
            <a:off x="-2098810" y="4130967"/>
            <a:ext cx="5760720" cy="2880360"/>
          </a:xfrm>
          <a:prstGeom prst="rect">
            <a:avLst/>
          </a:prstGeom>
        </p:spPr>
      </p:pic>
      <p:pic>
        <p:nvPicPr>
          <p:cNvPr id="5" name="Picture 4">
            <a:extLst>
              <a:ext uri="{FF2B5EF4-FFF2-40B4-BE49-F238E27FC236}">
                <a16:creationId xmlns:a16="http://schemas.microsoft.com/office/drawing/2014/main" id="{8A38E643-93FB-9E17-0C35-A7F5798DD049}"/>
              </a:ext>
            </a:extLst>
          </p:cNvPr>
          <p:cNvPicPr>
            <a:picLocks noChangeAspect="1"/>
          </p:cNvPicPr>
          <p:nvPr/>
        </p:nvPicPr>
        <p:blipFill>
          <a:blip r:embed="rId4"/>
          <a:stretch>
            <a:fillRect/>
          </a:stretch>
        </p:blipFill>
        <p:spPr>
          <a:xfrm>
            <a:off x="3685660" y="4130967"/>
            <a:ext cx="5760720" cy="2880360"/>
          </a:xfrm>
          <a:prstGeom prst="rect">
            <a:avLst/>
          </a:prstGeom>
        </p:spPr>
      </p:pic>
      <p:sp>
        <p:nvSpPr>
          <p:cNvPr id="4" name="Slide Number Placeholder 3">
            <a:extLst>
              <a:ext uri="{FF2B5EF4-FFF2-40B4-BE49-F238E27FC236}">
                <a16:creationId xmlns:a16="http://schemas.microsoft.com/office/drawing/2014/main" id="{24F1C340-DE73-9560-6BF6-E042FC9DA3BF}"/>
              </a:ext>
            </a:extLst>
          </p:cNvPr>
          <p:cNvSpPr>
            <a:spLocks noGrp="1"/>
          </p:cNvSpPr>
          <p:nvPr>
            <p:ph type="sldNum" sz="quarter" idx="12"/>
          </p:nvPr>
        </p:nvSpPr>
        <p:spPr/>
        <p:txBody>
          <a:bodyPr/>
          <a:lstStyle/>
          <a:p>
            <a:fld id="{28FA43E8-6E12-5244-BC34-D42229B1484F}" type="slidenum">
              <a:rPr lang="en-US" noProof="1" smtClean="0"/>
              <a:t>63</a:t>
            </a:fld>
            <a:endParaRPr lang="en-US" noProof="1"/>
          </a:p>
        </p:txBody>
      </p:sp>
      <p:sp>
        <p:nvSpPr>
          <p:cNvPr id="11" name="Content Placeholder 1">
            <a:extLst>
              <a:ext uri="{FF2B5EF4-FFF2-40B4-BE49-F238E27FC236}">
                <a16:creationId xmlns:a16="http://schemas.microsoft.com/office/drawing/2014/main" id="{98B60AF8-11A1-10F2-030A-5042722B4A71}"/>
              </a:ext>
            </a:extLst>
          </p:cNvPr>
          <p:cNvSpPr>
            <a:spLocks noGrp="1"/>
          </p:cNvSpPr>
          <p:nvPr>
            <p:ph idx="1"/>
          </p:nvPr>
        </p:nvSpPr>
        <p:spPr>
          <a:xfrm>
            <a:off x="-1803963" y="7432965"/>
            <a:ext cx="11049000" cy="1503334"/>
          </a:xfrm>
        </p:spPr>
        <p:txBody>
          <a:bodyPr>
            <a:noAutofit/>
          </a:bodyPr>
          <a:lstStyle/>
          <a:p>
            <a:pPr algn="just"/>
            <a:r>
              <a:rPr lang="en-US" sz="3200" noProof="1"/>
              <a:t>Slight U-shaped curve, but trend is for performance to increase with rating.</a:t>
            </a:r>
          </a:p>
          <a:p>
            <a:pPr lvl="1" algn="just"/>
            <a:r>
              <a:rPr lang="en-US" sz="2800" noProof="1"/>
              <a:t>Specially in higher rated ones [6-10]</a:t>
            </a:r>
          </a:p>
        </p:txBody>
      </p:sp>
      <p:sp>
        <p:nvSpPr>
          <p:cNvPr id="2" name="Title 1">
            <a:extLst>
              <a:ext uri="{FF2B5EF4-FFF2-40B4-BE49-F238E27FC236}">
                <a16:creationId xmlns:a16="http://schemas.microsoft.com/office/drawing/2014/main" id="{5A34D977-7170-4542-4FA4-C13D5ED5B1C0}"/>
              </a:ext>
            </a:extLst>
          </p:cNvPr>
          <p:cNvSpPr>
            <a:spLocks noGrp="1"/>
          </p:cNvSpPr>
          <p:nvPr>
            <p:ph type="title"/>
          </p:nvPr>
        </p:nvSpPr>
        <p:spPr>
          <a:xfrm>
            <a:off x="-1828800" y="2694749"/>
            <a:ext cx="10515600" cy="1568934"/>
          </a:xfrm>
        </p:spPr>
        <p:txBody>
          <a:bodyPr/>
          <a:lstStyle/>
          <a:p>
            <a:r>
              <a:rPr lang="en-US" b="1" noProof="1">
                <a:solidFill>
                  <a:srgbClr val="40826D"/>
                </a:solidFill>
                <a:ea typeface="Verdana" panose="020B0604030504040204" pitchFamily="34" charset="0"/>
                <a:cs typeface="Open Sans" panose="020B0606030504020204" pitchFamily="34" charset="0"/>
              </a:rPr>
              <a:t>Quality</a:t>
            </a:r>
            <a:r>
              <a:rPr lang="en-US" b="1" noProof="1">
                <a:solidFill>
                  <a:srgbClr val="9B3836"/>
                </a:solidFill>
                <a:ea typeface="Verdana" panose="020B0604030504040204" pitchFamily="34" charset="0"/>
                <a:cs typeface="Open Sans" panose="020B0606030504020204" pitchFamily="34" charset="0"/>
              </a:rPr>
              <a:t> </a:t>
            </a:r>
            <a:r>
              <a:rPr lang="en-US" b="1" noProof="1">
                <a:solidFill>
                  <a:srgbClr val="404040"/>
                </a:solidFill>
                <a:ea typeface="Verdana" panose="020B0604030504040204" pitchFamily="34" charset="0"/>
                <a:cs typeface="Open Sans" panose="020B0606030504020204" pitchFamily="34" charset="0"/>
              </a:rPr>
              <a:t>also has </a:t>
            </a:r>
            <a:r>
              <a:rPr lang="en-US" b="1" noProof="1">
                <a:solidFill>
                  <a:srgbClr val="40826D"/>
                </a:solidFill>
                <a:ea typeface="Verdana" panose="020B0604030504040204" pitchFamily="34" charset="0"/>
                <a:cs typeface="Open Sans" panose="020B0606030504020204" pitchFamily="34" charset="0"/>
              </a:rPr>
              <a:t>positive</a:t>
            </a:r>
            <a:r>
              <a:rPr lang="en-US" b="1" noProof="1">
                <a:solidFill>
                  <a:srgbClr val="9B3836"/>
                </a:solidFill>
                <a:ea typeface="Verdana" panose="020B0604030504040204" pitchFamily="34" charset="0"/>
                <a:cs typeface="Open Sans" panose="020B0606030504020204" pitchFamily="34" charset="0"/>
              </a:rPr>
              <a:t> </a:t>
            </a:r>
            <a:r>
              <a:rPr lang="en-US" b="1" noProof="1">
                <a:solidFill>
                  <a:srgbClr val="40826D"/>
                </a:solidFill>
                <a:ea typeface="Verdana" panose="020B0604030504040204" pitchFamily="34" charset="0"/>
                <a:cs typeface="Open Sans" panose="020B0606030504020204" pitchFamily="34" charset="0"/>
              </a:rPr>
              <a:t>effect</a:t>
            </a:r>
            <a:r>
              <a:rPr lang="en-US" b="1" noProof="1">
                <a:solidFill>
                  <a:srgbClr val="9B3836"/>
                </a:solidFill>
                <a:ea typeface="Verdana" panose="020B0604030504040204" pitchFamily="34" charset="0"/>
                <a:cs typeface="Open Sans" panose="020B0606030504020204" pitchFamily="34" charset="0"/>
              </a:rPr>
              <a:t> </a:t>
            </a:r>
            <a:r>
              <a:rPr lang="en-US" b="1" noProof="1">
                <a:solidFill>
                  <a:srgbClr val="404040"/>
                </a:solidFill>
                <a:ea typeface="Verdana" panose="020B0604030504040204" pitchFamily="34" charset="0"/>
                <a:cs typeface="Open Sans" panose="020B0606030504020204" pitchFamily="34" charset="0"/>
              </a:rPr>
              <a:t>on</a:t>
            </a:r>
            <a:r>
              <a:rPr lang="en-US" b="1" noProof="1">
                <a:solidFill>
                  <a:srgbClr val="9B3836"/>
                </a:solidFill>
                <a:ea typeface="Verdana" panose="020B0604030504040204" pitchFamily="34" charset="0"/>
                <a:cs typeface="Open Sans" panose="020B0606030504020204" pitchFamily="34" charset="0"/>
              </a:rPr>
              <a:t> </a:t>
            </a:r>
            <a:r>
              <a:rPr lang="en-US" b="1" noProof="1">
                <a:solidFill>
                  <a:srgbClr val="40826D"/>
                </a:solidFill>
                <a:ea typeface="Verdana" panose="020B0604030504040204" pitchFamily="34" charset="0"/>
                <a:cs typeface="Open Sans" panose="020B0606030504020204" pitchFamily="34" charset="0"/>
              </a:rPr>
              <a:t>scores</a:t>
            </a:r>
          </a:p>
        </p:txBody>
      </p:sp>
      <p:sp>
        <p:nvSpPr>
          <p:cNvPr id="309" name="Content Placeholder 35">
            <a:extLst>
              <a:ext uri="{FF2B5EF4-FFF2-40B4-BE49-F238E27FC236}">
                <a16:creationId xmlns:a16="http://schemas.microsoft.com/office/drawing/2014/main" id="{39C6654C-A9A3-27D7-EAEE-B01F9E6775FA}"/>
              </a:ext>
            </a:extLst>
          </p:cNvPr>
          <p:cNvSpPr txBox="1">
            <a:spLocks/>
          </p:cNvSpPr>
          <p:nvPr/>
        </p:nvSpPr>
        <p:spPr>
          <a:xfrm>
            <a:off x="-1817623" y="5006191"/>
            <a:ext cx="6648450" cy="39301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25000"/>
                  </a:schemeClr>
                </a:solidFill>
                <a:latin typeface="Montserrat" panose="00000500000000000000" pitchFamily="2"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Verdana" panose="020B0604030504040204" pitchFamily="34" charset="0"/>
              <a:buChar char="−"/>
              <a:defRPr sz="2400" kern="1200">
                <a:solidFill>
                  <a:schemeClr val="bg2">
                    <a:lumMod val="25000"/>
                  </a:schemeClr>
                </a:solidFill>
                <a:latin typeface="Montserrat" panose="00000500000000000000" pitchFamily="2"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defRPr/>
            </a:pPr>
            <a:endParaRPr lang="en-US" noProof="1"/>
          </a:p>
        </p:txBody>
      </p:sp>
      <p:sp>
        <p:nvSpPr>
          <p:cNvPr id="9" name="TextBox 8">
            <a:extLst>
              <a:ext uri="{FF2B5EF4-FFF2-40B4-BE49-F238E27FC236}">
                <a16:creationId xmlns:a16="http://schemas.microsoft.com/office/drawing/2014/main" id="{2A69B358-9403-B906-CED6-07CF7FD90D44}"/>
              </a:ext>
            </a:extLst>
          </p:cNvPr>
          <p:cNvSpPr txBox="1"/>
          <p:nvPr/>
        </p:nvSpPr>
        <p:spPr>
          <a:xfrm>
            <a:off x="5695450" y="6816616"/>
            <a:ext cx="1717393" cy="369332"/>
          </a:xfrm>
          <a:prstGeom prst="rect">
            <a:avLst/>
          </a:prstGeom>
          <a:noFill/>
        </p:spPr>
        <p:txBody>
          <a:bodyPr wrap="none" rtlCol="0">
            <a:spAutoFit/>
          </a:bodyPr>
          <a:lstStyle/>
          <a:p>
            <a:r>
              <a:rPr lang="en-US" dirty="0"/>
              <a:t>Neutral Frames</a:t>
            </a:r>
          </a:p>
        </p:txBody>
      </p:sp>
      <p:sp>
        <p:nvSpPr>
          <p:cNvPr id="10" name="TextBox 9">
            <a:extLst>
              <a:ext uri="{FF2B5EF4-FFF2-40B4-BE49-F238E27FC236}">
                <a16:creationId xmlns:a16="http://schemas.microsoft.com/office/drawing/2014/main" id="{C9F17F26-2F1F-AE1A-8FCA-0D7B0DD24517}"/>
              </a:ext>
            </a:extLst>
          </p:cNvPr>
          <p:cNvSpPr txBox="1"/>
          <p:nvPr/>
        </p:nvSpPr>
        <p:spPr>
          <a:xfrm>
            <a:off x="45992" y="6816616"/>
            <a:ext cx="1462965" cy="369332"/>
          </a:xfrm>
          <a:prstGeom prst="rect">
            <a:avLst/>
          </a:prstGeom>
          <a:noFill/>
        </p:spPr>
        <p:txBody>
          <a:bodyPr wrap="none" rtlCol="0">
            <a:spAutoFit/>
          </a:bodyPr>
          <a:lstStyle/>
          <a:p>
            <a:r>
              <a:rPr lang="en-US" dirty="0"/>
              <a:t>Main Frames</a:t>
            </a:r>
          </a:p>
        </p:txBody>
      </p:sp>
    </p:spTree>
    <p:extLst>
      <p:ext uri="{BB962C8B-B14F-4D97-AF65-F5344CB8AC3E}">
        <p14:creationId xmlns:p14="http://schemas.microsoft.com/office/powerpoint/2010/main" val="1228546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D161D-04E4-D671-9549-9C4EED62182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93CAF03-3F55-043C-F3FC-F9A4923F54C9}"/>
              </a:ext>
            </a:extLst>
          </p:cNvPr>
          <p:cNvSpPr>
            <a:spLocks noGrp="1"/>
          </p:cNvSpPr>
          <p:nvPr>
            <p:ph type="sldNum" sz="quarter" idx="12"/>
          </p:nvPr>
        </p:nvSpPr>
        <p:spPr/>
        <p:txBody>
          <a:bodyPr/>
          <a:lstStyle/>
          <a:p>
            <a:fld id="{28FA43E8-6E12-5244-BC34-D42229B1484F}" type="slidenum">
              <a:rPr lang="en-US" noProof="1" smtClean="0"/>
              <a:t>64</a:t>
            </a:fld>
            <a:endParaRPr lang="en-US" noProof="1"/>
          </a:p>
        </p:txBody>
      </p:sp>
      <p:sp>
        <p:nvSpPr>
          <p:cNvPr id="11" name="Content Placeholder 1">
            <a:extLst>
              <a:ext uri="{FF2B5EF4-FFF2-40B4-BE49-F238E27FC236}">
                <a16:creationId xmlns:a16="http://schemas.microsoft.com/office/drawing/2014/main" id="{99BB8FC7-1DCA-4E2F-9115-2E9B85C11F61}"/>
              </a:ext>
            </a:extLst>
          </p:cNvPr>
          <p:cNvSpPr>
            <a:spLocks noGrp="1"/>
          </p:cNvSpPr>
          <p:nvPr>
            <p:ph idx="1"/>
          </p:nvPr>
        </p:nvSpPr>
        <p:spPr>
          <a:xfrm>
            <a:off x="-2041074" y="7428662"/>
            <a:ext cx="11353801" cy="2304553"/>
          </a:xfrm>
        </p:spPr>
        <p:txBody>
          <a:bodyPr>
            <a:noAutofit/>
          </a:bodyPr>
          <a:lstStyle/>
          <a:p>
            <a:pPr marL="285750" indent="-285750"/>
            <a:r>
              <a:rPr lang="en-US" noProof="1">
                <a:solidFill>
                  <a:srgbClr val="E8E8E8">
                    <a:lumMod val="25000"/>
                  </a:srgbClr>
                </a:solidFill>
              </a:rPr>
              <a:t>Defense strategy requires 3x less frames than learning the new movie!</a:t>
            </a:r>
          </a:p>
        </p:txBody>
      </p:sp>
      <p:sp>
        <p:nvSpPr>
          <p:cNvPr id="2" name="Title 1">
            <a:extLst>
              <a:ext uri="{FF2B5EF4-FFF2-40B4-BE49-F238E27FC236}">
                <a16:creationId xmlns:a16="http://schemas.microsoft.com/office/drawing/2014/main" id="{560D4800-F95B-CA74-9C29-2A56016C0151}"/>
              </a:ext>
            </a:extLst>
          </p:cNvPr>
          <p:cNvSpPr>
            <a:spLocks noGrp="1"/>
          </p:cNvSpPr>
          <p:nvPr>
            <p:ph type="title"/>
          </p:nvPr>
        </p:nvSpPr>
        <p:spPr>
          <a:xfrm>
            <a:off x="-1828800" y="2694749"/>
            <a:ext cx="10515600" cy="1568934"/>
          </a:xfrm>
        </p:spPr>
        <p:txBody>
          <a:bodyPr/>
          <a:lstStyle/>
          <a:p>
            <a:r>
              <a:rPr lang="en-US" b="1" noProof="1">
                <a:solidFill>
                  <a:srgbClr val="40826D"/>
                </a:solidFill>
                <a:ea typeface="Verdana" panose="020B0604030504040204" pitchFamily="34" charset="0"/>
                <a:cs typeface="Open Sans" panose="020B0606030504020204" pitchFamily="34" charset="0"/>
              </a:rPr>
              <a:t>Fine-Tune is effective </a:t>
            </a:r>
            <a:r>
              <a:rPr lang="en-US" b="1" noProof="1">
                <a:solidFill>
                  <a:srgbClr val="404040"/>
                </a:solidFill>
                <a:ea typeface="Verdana" panose="020B0604030504040204" pitchFamily="34" charset="0"/>
                <a:cs typeface="Open Sans" panose="020B0606030504020204" pitchFamily="34" charset="0"/>
              </a:rPr>
              <a:t>defense strategy</a:t>
            </a:r>
          </a:p>
        </p:txBody>
      </p:sp>
      <p:graphicFrame>
        <p:nvGraphicFramePr>
          <p:cNvPr id="6" name="Chart 5">
            <a:extLst>
              <a:ext uri="{FF2B5EF4-FFF2-40B4-BE49-F238E27FC236}">
                <a16:creationId xmlns:a16="http://schemas.microsoft.com/office/drawing/2014/main" id="{0E0F7D87-9EE9-8841-A25A-3F91D4F2603D}"/>
              </a:ext>
            </a:extLst>
          </p:cNvPr>
          <p:cNvGraphicFramePr/>
          <p:nvPr>
            <p:extLst>
              <p:ext uri="{D42A27DB-BD31-4B8C-83A1-F6EECF244321}">
                <p14:modId xmlns:p14="http://schemas.microsoft.com/office/powerpoint/2010/main" val="2194194985"/>
              </p:ext>
            </p:extLst>
          </p:nvPr>
        </p:nvGraphicFramePr>
        <p:xfrm>
          <a:off x="2823847" y="3987569"/>
          <a:ext cx="5896292" cy="2743200"/>
        </p:xfrm>
        <a:graphic>
          <a:graphicData uri="http://schemas.openxmlformats.org/drawingml/2006/chart">
            <c:chart xmlns:c="http://schemas.openxmlformats.org/drawingml/2006/chart" xmlns:r="http://schemas.openxmlformats.org/officeDocument/2006/relationships" r:id="rId3"/>
          </a:graphicData>
        </a:graphic>
      </p:graphicFrame>
      <p:pic>
        <p:nvPicPr>
          <p:cNvPr id="10" name="Picture 9">
            <a:extLst>
              <a:ext uri="{FF2B5EF4-FFF2-40B4-BE49-F238E27FC236}">
                <a16:creationId xmlns:a16="http://schemas.microsoft.com/office/drawing/2014/main" id="{29A270BB-B28C-C41D-32E9-E54B43954035}"/>
              </a:ext>
            </a:extLst>
          </p:cNvPr>
          <p:cNvPicPr>
            <a:picLocks noChangeAspect="1"/>
          </p:cNvPicPr>
          <p:nvPr/>
        </p:nvPicPr>
        <p:blipFill>
          <a:blip r:embed="rId4"/>
          <a:stretch>
            <a:fillRect/>
          </a:stretch>
        </p:blipFill>
        <p:spPr>
          <a:xfrm>
            <a:off x="-2073736" y="4125626"/>
            <a:ext cx="4749800" cy="2743200"/>
          </a:xfrm>
          <a:prstGeom prst="rect">
            <a:avLst/>
          </a:prstGeom>
        </p:spPr>
      </p:pic>
    </p:spTree>
    <p:extLst>
      <p:ext uri="{BB962C8B-B14F-4D97-AF65-F5344CB8AC3E}">
        <p14:creationId xmlns:p14="http://schemas.microsoft.com/office/powerpoint/2010/main" val="1297675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5E900-E83D-15DA-9262-15F2C1C39D7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69B3FAA-1BCB-1969-11FC-5359C65FFAC3}"/>
              </a:ext>
            </a:extLst>
          </p:cNvPr>
          <p:cNvSpPr>
            <a:spLocks noGrp="1"/>
          </p:cNvSpPr>
          <p:nvPr>
            <p:ph type="sldNum" sz="quarter" idx="12"/>
          </p:nvPr>
        </p:nvSpPr>
        <p:spPr/>
        <p:txBody>
          <a:bodyPr/>
          <a:lstStyle/>
          <a:p>
            <a:fld id="{28FA43E8-6E12-5244-BC34-D42229B1484F}" type="slidenum">
              <a:rPr lang="en-US" noProof="1" smtClean="0"/>
              <a:t>65</a:t>
            </a:fld>
            <a:endParaRPr lang="en-US" noProof="1"/>
          </a:p>
        </p:txBody>
      </p:sp>
      <p:sp>
        <p:nvSpPr>
          <p:cNvPr id="11" name="Content Placeholder 1">
            <a:extLst>
              <a:ext uri="{FF2B5EF4-FFF2-40B4-BE49-F238E27FC236}">
                <a16:creationId xmlns:a16="http://schemas.microsoft.com/office/drawing/2014/main" id="{3EA85206-E618-2CBF-BB33-525D922F424A}"/>
              </a:ext>
            </a:extLst>
          </p:cNvPr>
          <p:cNvSpPr>
            <a:spLocks noGrp="1"/>
          </p:cNvSpPr>
          <p:nvPr>
            <p:ph idx="1"/>
          </p:nvPr>
        </p:nvSpPr>
        <p:spPr>
          <a:xfrm>
            <a:off x="-2041074" y="7428662"/>
            <a:ext cx="11353801" cy="1568934"/>
          </a:xfrm>
        </p:spPr>
        <p:txBody>
          <a:bodyPr>
            <a:noAutofit/>
          </a:bodyPr>
          <a:lstStyle/>
          <a:p>
            <a:pPr marL="285750" indent="-285750"/>
            <a:r>
              <a:rPr lang="en-US" noProof="1">
                <a:solidFill>
                  <a:srgbClr val="E8E8E8">
                    <a:lumMod val="25000"/>
                  </a:srgbClr>
                </a:solidFill>
              </a:rPr>
              <a:t>Defense strategy requires 3x less frames than learning the new movie!</a:t>
            </a:r>
          </a:p>
          <a:p>
            <a:pPr marL="285750" indent="-285750"/>
            <a:r>
              <a:rPr lang="en-US" dirty="0"/>
              <a:t>Movies similar to </a:t>
            </a:r>
            <a:r>
              <a:rPr lang="en-US" i="1" dirty="0"/>
              <a:t>Moana</a:t>
            </a:r>
            <a:r>
              <a:rPr lang="en-US" dirty="0"/>
              <a:t> start being classified as ‘Copyrighted Content’.</a:t>
            </a:r>
            <a:endParaRPr lang="en-US" noProof="1">
              <a:solidFill>
                <a:srgbClr val="E8E8E8">
                  <a:lumMod val="25000"/>
                </a:srgbClr>
              </a:solidFill>
            </a:endParaRPr>
          </a:p>
          <a:p>
            <a:pPr marL="285750" indent="-285750"/>
            <a:r>
              <a:rPr lang="en-US" noProof="1">
                <a:solidFill>
                  <a:srgbClr val="E8E8E8">
                    <a:lumMod val="25000"/>
                  </a:srgbClr>
                </a:solidFill>
              </a:rPr>
              <a:t>Non-animated movies keep most of their original classifications.</a:t>
            </a:r>
          </a:p>
        </p:txBody>
      </p:sp>
      <p:sp>
        <p:nvSpPr>
          <p:cNvPr id="2" name="Title 1">
            <a:extLst>
              <a:ext uri="{FF2B5EF4-FFF2-40B4-BE49-F238E27FC236}">
                <a16:creationId xmlns:a16="http://schemas.microsoft.com/office/drawing/2014/main" id="{48A55830-9E24-2386-9F3C-20F6926F8AE2}"/>
              </a:ext>
            </a:extLst>
          </p:cNvPr>
          <p:cNvSpPr>
            <a:spLocks noGrp="1"/>
          </p:cNvSpPr>
          <p:nvPr>
            <p:ph type="title"/>
          </p:nvPr>
        </p:nvSpPr>
        <p:spPr>
          <a:xfrm>
            <a:off x="-1828800" y="2694749"/>
            <a:ext cx="10515600" cy="1568934"/>
          </a:xfrm>
        </p:spPr>
        <p:txBody>
          <a:bodyPr/>
          <a:lstStyle/>
          <a:p>
            <a:r>
              <a:rPr lang="en-US" b="1" noProof="1">
                <a:solidFill>
                  <a:srgbClr val="40826D"/>
                </a:solidFill>
                <a:ea typeface="Verdana" panose="020B0604030504040204" pitchFamily="34" charset="0"/>
                <a:cs typeface="Open Sans" panose="020B0606030504020204" pitchFamily="34" charset="0"/>
              </a:rPr>
              <a:t>Fine-Tune is effective </a:t>
            </a:r>
            <a:r>
              <a:rPr lang="en-US" b="1" noProof="1">
                <a:solidFill>
                  <a:srgbClr val="404040"/>
                </a:solidFill>
                <a:ea typeface="Verdana" panose="020B0604030504040204" pitchFamily="34" charset="0"/>
                <a:cs typeface="Open Sans" panose="020B0606030504020204" pitchFamily="34" charset="0"/>
              </a:rPr>
              <a:t>defense strategy</a:t>
            </a:r>
            <a:endParaRPr lang="en-US" b="1" noProof="1">
              <a:solidFill>
                <a:srgbClr val="9B3836"/>
              </a:solidFill>
              <a:ea typeface="Verdana" panose="020B0604030504040204" pitchFamily="34" charset="0"/>
              <a:cs typeface="Open Sans" panose="020B0606030504020204" pitchFamily="34" charset="0"/>
            </a:endParaRPr>
          </a:p>
        </p:txBody>
      </p:sp>
      <p:graphicFrame>
        <p:nvGraphicFramePr>
          <p:cNvPr id="6" name="Chart 5">
            <a:extLst>
              <a:ext uri="{FF2B5EF4-FFF2-40B4-BE49-F238E27FC236}">
                <a16:creationId xmlns:a16="http://schemas.microsoft.com/office/drawing/2014/main" id="{C4DA7972-6347-3983-0C1D-68B762747A7D}"/>
              </a:ext>
            </a:extLst>
          </p:cNvPr>
          <p:cNvGraphicFramePr/>
          <p:nvPr>
            <p:extLst>
              <p:ext uri="{D42A27DB-BD31-4B8C-83A1-F6EECF244321}">
                <p14:modId xmlns:p14="http://schemas.microsoft.com/office/powerpoint/2010/main" val="1631317299"/>
              </p:ext>
            </p:extLst>
          </p:nvPr>
        </p:nvGraphicFramePr>
        <p:xfrm>
          <a:off x="2823847" y="3987569"/>
          <a:ext cx="5896292" cy="2743200"/>
        </p:xfrm>
        <a:graphic>
          <a:graphicData uri="http://schemas.openxmlformats.org/drawingml/2006/chart">
            <c:chart xmlns:c="http://schemas.openxmlformats.org/drawingml/2006/chart" xmlns:r="http://schemas.openxmlformats.org/officeDocument/2006/relationships" r:id="rId3"/>
          </a:graphicData>
        </a:graphic>
      </p:graphicFrame>
      <p:pic>
        <p:nvPicPr>
          <p:cNvPr id="10" name="Picture 9">
            <a:extLst>
              <a:ext uri="{FF2B5EF4-FFF2-40B4-BE49-F238E27FC236}">
                <a16:creationId xmlns:a16="http://schemas.microsoft.com/office/drawing/2014/main" id="{14F04E48-E053-12F6-6582-0F20C276E9D0}"/>
              </a:ext>
            </a:extLst>
          </p:cNvPr>
          <p:cNvPicPr>
            <a:picLocks noChangeAspect="1"/>
          </p:cNvPicPr>
          <p:nvPr/>
        </p:nvPicPr>
        <p:blipFill>
          <a:blip r:embed="rId4">
            <a:duotone>
              <a:schemeClr val="bg2">
                <a:shade val="45000"/>
                <a:satMod val="135000"/>
              </a:schemeClr>
              <a:prstClr val="white"/>
            </a:duotone>
          </a:blip>
          <a:stretch>
            <a:fillRect/>
          </a:stretch>
        </p:blipFill>
        <p:spPr>
          <a:xfrm>
            <a:off x="-2073736" y="4125626"/>
            <a:ext cx="4749800" cy="2743200"/>
          </a:xfrm>
          <a:prstGeom prst="rect">
            <a:avLst/>
          </a:prstGeom>
        </p:spPr>
      </p:pic>
    </p:spTree>
    <p:extLst>
      <p:ext uri="{BB962C8B-B14F-4D97-AF65-F5344CB8AC3E}">
        <p14:creationId xmlns:p14="http://schemas.microsoft.com/office/powerpoint/2010/main" val="418110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866AD-C506-84DB-ADE1-0260274E8B6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FE3DD2-56EA-4093-7B0A-521491C474BD}"/>
              </a:ext>
            </a:extLst>
          </p:cNvPr>
          <p:cNvSpPr>
            <a:spLocks noGrp="1"/>
          </p:cNvSpPr>
          <p:nvPr>
            <p:ph type="sldNum" sz="quarter" idx="12"/>
          </p:nvPr>
        </p:nvSpPr>
        <p:spPr/>
        <p:txBody>
          <a:bodyPr/>
          <a:lstStyle/>
          <a:p>
            <a:fld id="{0F7EC467-8A71-4ADE-B1D3-E7B1DD299F0C}" type="slidenum">
              <a:rPr lang="en-US" noProof="1" smtClean="0"/>
              <a:pPr/>
              <a:t>66</a:t>
            </a:fld>
            <a:endParaRPr lang="en-US" noProof="1"/>
          </a:p>
        </p:txBody>
      </p:sp>
      <p:sp>
        <p:nvSpPr>
          <p:cNvPr id="12" name="Title 1">
            <a:extLst>
              <a:ext uri="{FF2B5EF4-FFF2-40B4-BE49-F238E27FC236}">
                <a16:creationId xmlns:a16="http://schemas.microsoft.com/office/drawing/2014/main" id="{5FCD3344-C902-7E79-F063-CCCE45067CA8}"/>
              </a:ext>
            </a:extLst>
          </p:cNvPr>
          <p:cNvSpPr>
            <a:spLocks noGrp="1"/>
          </p:cNvSpPr>
          <p:nvPr>
            <p:ph type="title"/>
          </p:nvPr>
        </p:nvSpPr>
        <p:spPr>
          <a:xfrm>
            <a:off x="-1828801" y="2694749"/>
            <a:ext cx="11019503" cy="1568934"/>
          </a:xfrm>
        </p:spPr>
        <p:txBody>
          <a:bodyPr>
            <a:normAutofit/>
          </a:bodyPr>
          <a:lstStyle/>
          <a:p>
            <a:r>
              <a:rPr lang="en-US" sz="3800" b="1" noProof="1">
                <a:solidFill>
                  <a:srgbClr val="404040"/>
                </a:solidFill>
                <a:latin typeface="Aptos" panose="020B0004020202020204" pitchFamily="34" charset="0"/>
                <a:ea typeface="Verdana" panose="020B0604030504040204" pitchFamily="34" charset="0"/>
                <a:cs typeface="Open Sans" panose="020B0606030504020204" pitchFamily="34" charset="0"/>
              </a:rPr>
              <a:t>Very </a:t>
            </a:r>
            <a:r>
              <a:rPr lang="en-US" sz="3800" b="1" noProof="1">
                <a:solidFill>
                  <a:srgbClr val="40826D"/>
                </a:solidFill>
                <a:latin typeface="Aptos" panose="020B0004020202020204" pitchFamily="34" charset="0"/>
                <a:ea typeface="Verdana" panose="020B0604030504040204" pitchFamily="34" charset="0"/>
                <a:cs typeface="Open Sans" panose="020B0606030504020204" pitchFamily="34" charset="0"/>
              </a:rPr>
              <a:t>difficult</a:t>
            </a:r>
            <a:r>
              <a:rPr lang="en-US" sz="3800" b="1" noProof="1">
                <a:solidFill>
                  <a:srgbClr val="404040"/>
                </a:solidFill>
                <a:latin typeface="Aptos" panose="020B0004020202020204" pitchFamily="34" charset="0"/>
                <a:ea typeface="Verdana" panose="020B0604030504040204" pitchFamily="34" charset="0"/>
                <a:cs typeface="Open Sans" panose="020B0606030504020204" pitchFamily="34" charset="0"/>
              </a:rPr>
              <a:t> to </a:t>
            </a:r>
            <a:r>
              <a:rPr lang="en-US" sz="3800" b="1" noProof="1">
                <a:solidFill>
                  <a:srgbClr val="40826D"/>
                </a:solidFill>
                <a:latin typeface="Aptos" panose="020B0004020202020204" pitchFamily="34" charset="0"/>
                <a:ea typeface="Verdana" panose="020B0604030504040204" pitchFamily="34" charset="0"/>
                <a:cs typeface="Open Sans" panose="020B0606030504020204" pitchFamily="34" charset="0"/>
              </a:rPr>
              <a:t>guess</a:t>
            </a:r>
            <a:r>
              <a:rPr lang="en-US" sz="3800" b="1" noProof="1">
                <a:solidFill>
                  <a:srgbClr val="404040"/>
                </a:solidFill>
                <a:latin typeface="Aptos" panose="020B0004020202020204" pitchFamily="34" charset="0"/>
                <a:ea typeface="Verdana" panose="020B0604030504040204" pitchFamily="34" charset="0"/>
                <a:cs typeface="Open Sans" panose="020B0606030504020204" pitchFamily="34" charset="0"/>
              </a:rPr>
              <a:t> </a:t>
            </a:r>
            <a:r>
              <a:rPr lang="en-US" sz="3800" b="1" noProof="1">
                <a:solidFill>
                  <a:srgbClr val="40826D"/>
                </a:solidFill>
                <a:latin typeface="Aptos" panose="020B0004020202020204" pitchFamily="34" charset="0"/>
                <a:ea typeface="Verdana" panose="020B0604030504040204" pitchFamily="34" charset="0"/>
                <a:cs typeface="Open Sans" panose="020B0606030504020204" pitchFamily="34" charset="0"/>
              </a:rPr>
              <a:t>movies</a:t>
            </a:r>
            <a:r>
              <a:rPr lang="en-US" sz="3800" b="1" noProof="1">
                <a:solidFill>
                  <a:srgbClr val="404040"/>
                </a:solidFill>
                <a:latin typeface="Aptos" panose="020B0004020202020204" pitchFamily="34" charset="0"/>
                <a:ea typeface="Verdana" panose="020B0604030504040204" pitchFamily="34" charset="0"/>
                <a:cs typeface="Open Sans" panose="020B0606030504020204" pitchFamily="34" charset="0"/>
              </a:rPr>
              <a:t> </a:t>
            </a:r>
            <a:r>
              <a:rPr lang="en-US" sz="3800" b="1" noProof="1">
                <a:solidFill>
                  <a:srgbClr val="40826D"/>
                </a:solidFill>
                <a:latin typeface="Aptos" panose="020B0004020202020204" pitchFamily="34" charset="0"/>
                <a:ea typeface="Verdana" panose="020B0604030504040204" pitchFamily="34" charset="0"/>
                <a:cs typeface="Open Sans" panose="020B0606030504020204" pitchFamily="34" charset="0"/>
              </a:rPr>
              <a:t>not</a:t>
            </a:r>
            <a:r>
              <a:rPr lang="en-US" sz="3800" b="1" noProof="1">
                <a:solidFill>
                  <a:srgbClr val="404040"/>
                </a:solidFill>
                <a:latin typeface="Aptos" panose="020B0004020202020204" pitchFamily="34" charset="0"/>
                <a:ea typeface="Verdana" panose="020B0604030504040204" pitchFamily="34" charset="0"/>
                <a:cs typeface="Open Sans" panose="020B0606030504020204" pitchFamily="34" charset="0"/>
              </a:rPr>
              <a:t> previously </a:t>
            </a:r>
            <a:r>
              <a:rPr lang="en-US" sz="3800" b="1" noProof="1">
                <a:solidFill>
                  <a:srgbClr val="40826D"/>
                </a:solidFill>
                <a:latin typeface="Aptos" panose="020B0004020202020204" pitchFamily="34" charset="0"/>
                <a:ea typeface="Verdana" panose="020B0604030504040204" pitchFamily="34" charset="0"/>
                <a:cs typeface="Open Sans" panose="020B0606030504020204" pitchFamily="34" charset="0"/>
              </a:rPr>
              <a:t>seen</a:t>
            </a:r>
            <a:endParaRPr lang="en-US" sz="3800" noProof="1">
              <a:solidFill>
                <a:srgbClr val="40826D"/>
              </a:solidFill>
              <a:latin typeface="Aptos" panose="020B0004020202020204" pitchFamily="34" charset="0"/>
            </a:endParaRPr>
          </a:p>
        </p:txBody>
      </p:sp>
      <mc:AlternateContent xmlns:mc="http://schemas.openxmlformats.org/markup-compatibility/2006">
        <mc:Choice xmlns:a14="http://schemas.microsoft.com/office/drawing/2010/main" Requires="a14">
          <p:sp>
            <p:nvSpPr>
              <p:cNvPr id="9" name="Content Placeholder 1">
                <a:extLst>
                  <a:ext uri="{FF2B5EF4-FFF2-40B4-BE49-F238E27FC236}">
                    <a16:creationId xmlns:a16="http://schemas.microsoft.com/office/drawing/2014/main" id="{FE4FA90E-49F5-213B-4EF2-1CB54A8D1679}"/>
                  </a:ext>
                </a:extLst>
              </p:cNvPr>
              <p:cNvSpPr txBox="1">
                <a:spLocks/>
              </p:cNvSpPr>
              <p:nvPr/>
            </p:nvSpPr>
            <p:spPr>
              <a:xfrm>
                <a:off x="-2041074" y="7116170"/>
                <a:ext cx="11353801" cy="18814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2">
                        <a:lumMod val="25000"/>
                      </a:schemeClr>
                    </a:solidFill>
                    <a:latin typeface="Aptos" panose="020B0004020202020204" pitchFamily="34"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Verdana" panose="020B0604030504040204" pitchFamily="34" charset="0"/>
                  <a:buChar char="–"/>
                  <a:defRPr sz="2400" b="0" i="0" kern="1200">
                    <a:solidFill>
                      <a:schemeClr val="bg2">
                        <a:lumMod val="25000"/>
                      </a:schemeClr>
                    </a:solidFill>
                    <a:latin typeface="Aptos" panose="020B0004020202020204" pitchFamily="34"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747474"/>
                    </a:solidFill>
                    <a:latin typeface="Aptos" panose="020B0004020202020204" pitchFamily="34"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b="0" i="0" kern="1200">
                    <a:solidFill>
                      <a:srgbClr val="747474"/>
                    </a:solidFill>
                    <a:latin typeface="Aptos" panose="020B0004020202020204" pitchFamily="34"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b="0" i="0" kern="1200">
                    <a:solidFill>
                      <a:srgbClr val="747474"/>
                    </a:solidFill>
                    <a:latin typeface="Aptos" panose="020B0004020202020204" pitchFamily="34"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noProof="1">
                    <a:solidFill>
                      <a:srgbClr val="E8E8E8">
                        <a:lumMod val="25000"/>
                      </a:srgbClr>
                    </a:solidFill>
                  </a:rPr>
                  <a:t>Assem</a:t>
                </a:r>
                <a:r>
                  <a:rPr lang="en-US" noProof="1"/>
                  <a:t>bled test dataset with 100 neutral frames</a:t>
                </a:r>
              </a:p>
              <a:p>
                <a:pPr marL="285750" indent="-285750"/>
                <a:r>
                  <a:rPr lang="en-US" noProof="1"/>
                  <a:t>Humans' performance on recognizing movies they had seen is inline with </a:t>
                </a:r>
                <a14:m>
                  <m:oMath xmlns:m="http://schemas.openxmlformats.org/officeDocument/2006/math">
                    <m:r>
                      <a:rPr lang="pt-PT">
                        <a:latin typeface="Cambria Math" panose="02040503050406030204" pitchFamily="18" charset="0"/>
                      </a:rPr>
                      <m:t>⌊</m:t>
                    </m:r>
                  </m:oMath>
                </a14:m>
                <a:r>
                  <a:rPr lang="en-US" dirty="0"/>
                  <a:t>DIS-CO</a:t>
                </a:r>
                <a14:m>
                  <m:oMath xmlns:m="http://schemas.openxmlformats.org/officeDocument/2006/math">
                    <m:r>
                      <a:rPr lang="pt-PT">
                        <a:latin typeface="Cambria Math" panose="02040503050406030204" pitchFamily="18" charset="0"/>
                      </a:rPr>
                      <m:t>⌋</m:t>
                    </m:r>
                  </m:oMath>
                </a14:m>
                <a:r>
                  <a:rPr lang="en-US" noProof="1"/>
                  <a:t> results 19% vs 22.6%</a:t>
                </a:r>
              </a:p>
              <a:p>
                <a:pPr algn="just"/>
                <a:r>
                  <a:rPr lang="en-US" noProof="1"/>
                  <a:t>Humans show slight capability to guess films they didn’t see: ~2%</a:t>
                </a:r>
              </a:p>
            </p:txBody>
          </p:sp>
        </mc:Choice>
        <mc:Fallback>
          <p:sp>
            <p:nvSpPr>
              <p:cNvPr id="9" name="Content Placeholder 1">
                <a:extLst>
                  <a:ext uri="{FF2B5EF4-FFF2-40B4-BE49-F238E27FC236}">
                    <a16:creationId xmlns:a16="http://schemas.microsoft.com/office/drawing/2014/main" id="{FE4FA90E-49F5-213B-4EF2-1CB54A8D1679}"/>
                  </a:ext>
                </a:extLst>
              </p:cNvPr>
              <p:cNvSpPr txBox="1">
                <a:spLocks noRot="1" noChangeAspect="1" noMove="1" noResize="1" noEditPoints="1" noAdjustHandles="1" noChangeArrowheads="1" noChangeShapeType="1" noTextEdit="1"/>
              </p:cNvSpPr>
              <p:nvPr/>
            </p:nvSpPr>
            <p:spPr>
              <a:xfrm>
                <a:off x="-2041074" y="7116170"/>
                <a:ext cx="11353801" cy="1881426"/>
              </a:xfrm>
              <a:prstGeom prst="rect">
                <a:avLst/>
              </a:prstGeom>
              <a:blipFill>
                <a:blip r:embed="rId3"/>
                <a:stretch>
                  <a:fillRect l="-1006" t="-5369" b="-9396"/>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B993DAFE-6B4F-64C5-FF1E-2394CEF35E80}"/>
              </a:ext>
            </a:extLst>
          </p:cNvPr>
          <p:cNvPicPr>
            <a:picLocks noChangeAspect="1"/>
          </p:cNvPicPr>
          <p:nvPr/>
        </p:nvPicPr>
        <p:blipFill>
          <a:blip r:embed="rId4"/>
          <a:stretch>
            <a:fillRect/>
          </a:stretch>
        </p:blipFill>
        <p:spPr>
          <a:xfrm>
            <a:off x="-103909" y="3874669"/>
            <a:ext cx="7065818" cy="3113750"/>
          </a:xfrm>
          <a:prstGeom prst="rect">
            <a:avLst/>
          </a:prstGeom>
        </p:spPr>
      </p:pic>
    </p:spTree>
    <p:extLst>
      <p:ext uri="{BB962C8B-B14F-4D97-AF65-F5344CB8AC3E}">
        <p14:creationId xmlns:p14="http://schemas.microsoft.com/office/powerpoint/2010/main" val="3694315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C6F66-665E-741F-4D28-97AA8445FF8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436A8B-36A2-F55C-BFC5-2CD50CBE1A33}"/>
              </a:ext>
            </a:extLst>
          </p:cNvPr>
          <p:cNvSpPr>
            <a:spLocks noGrp="1"/>
          </p:cNvSpPr>
          <p:nvPr>
            <p:ph type="sldNum" sz="quarter" idx="12"/>
          </p:nvPr>
        </p:nvSpPr>
        <p:spPr/>
        <p:txBody>
          <a:bodyPr/>
          <a:lstStyle/>
          <a:p>
            <a:fld id="{0F7EC467-8A71-4ADE-B1D3-E7B1DD299F0C}" type="slidenum">
              <a:rPr lang="en-US" noProof="1" smtClean="0"/>
              <a:pPr/>
              <a:t>67</a:t>
            </a:fld>
            <a:endParaRPr lang="en-US" noProof="1"/>
          </a:p>
        </p:txBody>
      </p:sp>
      <p:sp>
        <p:nvSpPr>
          <p:cNvPr id="3" name="Content Placeholder 1">
            <a:extLst>
              <a:ext uri="{FF2B5EF4-FFF2-40B4-BE49-F238E27FC236}">
                <a16:creationId xmlns:a16="http://schemas.microsoft.com/office/drawing/2014/main" id="{BF300DF0-9C0A-FD0D-EE26-0E1DCE408DBF}"/>
              </a:ext>
            </a:extLst>
          </p:cNvPr>
          <p:cNvSpPr>
            <a:spLocks noGrp="1"/>
          </p:cNvSpPr>
          <p:nvPr>
            <p:ph idx="1"/>
          </p:nvPr>
        </p:nvSpPr>
        <p:spPr>
          <a:xfrm>
            <a:off x="-1828800" y="4020313"/>
            <a:ext cx="10901082" cy="5017587"/>
          </a:xfrm>
        </p:spPr>
        <p:txBody>
          <a:bodyPr>
            <a:noAutofit/>
          </a:bodyPr>
          <a:lstStyle/>
          <a:p>
            <a:r>
              <a:rPr lang="en-US" dirty="0"/>
              <a:t>DIS-CO is a training data detection method applicable to VLMs that work both at white-box or black-box settings.</a:t>
            </a:r>
          </a:p>
          <a:p>
            <a:pPr lvl="1"/>
            <a:endParaRPr lang="en-US" dirty="0">
              <a:effectLst/>
            </a:endParaRPr>
          </a:p>
          <a:p>
            <a:r>
              <a:rPr lang="en-US" dirty="0"/>
              <a:t>DIS-CO is validated in a Proof-of-Concept dataset where it effectively shows to recognize MS-COCO images.</a:t>
            </a:r>
          </a:p>
          <a:p>
            <a:pPr lvl="1"/>
            <a:endParaRPr lang="en-US" dirty="0">
              <a:effectLst/>
            </a:endParaRPr>
          </a:p>
          <a:p>
            <a:r>
              <a:rPr lang="en-US" dirty="0"/>
              <a:t>When applied to the discovery of Copyrighted Content, all tested models appear to have been trained on these materials.</a:t>
            </a:r>
          </a:p>
          <a:p>
            <a:pPr lvl="1"/>
            <a:endParaRPr lang="en-US" dirty="0">
              <a:effectLst/>
            </a:endParaRPr>
          </a:p>
          <a:p>
            <a:r>
              <a:rPr lang="en-US" dirty="0"/>
              <a:t>Insights from the Humans performing the same task support that effective recognition of a movie is associated to previous exposure.</a:t>
            </a:r>
            <a:endParaRPr lang="en-US" dirty="0">
              <a:effectLst/>
            </a:endParaRPr>
          </a:p>
        </p:txBody>
      </p:sp>
      <p:sp>
        <p:nvSpPr>
          <p:cNvPr id="12" name="Title 1">
            <a:extLst>
              <a:ext uri="{FF2B5EF4-FFF2-40B4-BE49-F238E27FC236}">
                <a16:creationId xmlns:a16="http://schemas.microsoft.com/office/drawing/2014/main" id="{D28FAD13-491E-2D6C-C081-5FD8B367F017}"/>
              </a:ext>
            </a:extLst>
          </p:cNvPr>
          <p:cNvSpPr>
            <a:spLocks noGrp="1"/>
          </p:cNvSpPr>
          <p:nvPr>
            <p:ph type="title"/>
          </p:nvPr>
        </p:nvSpPr>
        <p:spPr>
          <a:xfrm>
            <a:off x="-1828800" y="2694749"/>
            <a:ext cx="10515600" cy="1568934"/>
          </a:xfrm>
        </p:spPr>
        <p:txBody>
          <a:bodyPr>
            <a:normAutofit/>
          </a:bodyPr>
          <a:lstStyle/>
          <a:p>
            <a:r>
              <a:rPr lang="en-US" sz="4200" b="1" noProof="1">
                <a:solidFill>
                  <a:srgbClr val="9B3836"/>
                </a:solidFill>
                <a:latin typeface="Aptos" panose="020B0004020202020204" pitchFamily="34" charset="0"/>
                <a:ea typeface="Verdana" panose="020B0604030504040204" pitchFamily="34" charset="0"/>
                <a:cs typeface="Open Sans" panose="020B0606030504020204" pitchFamily="34" charset="0"/>
              </a:rPr>
              <a:t>Conclusions</a:t>
            </a:r>
            <a:endParaRPr lang="en-US" sz="4200" noProof="1">
              <a:solidFill>
                <a:srgbClr val="9B3836"/>
              </a:solidFill>
              <a:latin typeface="Aptos" panose="020B0004020202020204" pitchFamily="34" charset="0"/>
            </a:endParaRPr>
          </a:p>
        </p:txBody>
      </p:sp>
    </p:spTree>
    <p:extLst>
      <p:ext uri="{BB962C8B-B14F-4D97-AF65-F5344CB8AC3E}">
        <p14:creationId xmlns:p14="http://schemas.microsoft.com/office/powerpoint/2010/main" val="59388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589371-B932-4F64-EACC-0BFB2799FFC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4F05009-EC86-2216-845E-EE35626F3DDF}"/>
              </a:ext>
            </a:extLst>
          </p:cNvPr>
          <p:cNvSpPr>
            <a:spLocks noGrp="1"/>
          </p:cNvSpPr>
          <p:nvPr>
            <p:ph type="sldNum" sz="quarter" idx="12"/>
          </p:nvPr>
        </p:nvSpPr>
        <p:spPr/>
        <p:txBody>
          <a:bodyPr/>
          <a:lstStyle/>
          <a:p>
            <a:fld id="{28FA43E8-6E12-5244-BC34-D42229B1484F}" type="slidenum">
              <a:rPr lang="en-US" noProof="1" smtClean="0"/>
              <a:t>7</a:t>
            </a:fld>
            <a:endParaRPr lang="en-US" noProof="1"/>
          </a:p>
        </p:txBody>
      </p:sp>
      <p:sp>
        <p:nvSpPr>
          <p:cNvPr id="8" name="Title 7">
            <a:extLst>
              <a:ext uri="{FF2B5EF4-FFF2-40B4-BE49-F238E27FC236}">
                <a16:creationId xmlns:a16="http://schemas.microsoft.com/office/drawing/2014/main" id="{B5FD68C2-9A74-1697-4D28-372200DC1D8E}"/>
              </a:ext>
            </a:extLst>
          </p:cNvPr>
          <p:cNvSpPr>
            <a:spLocks noGrp="1"/>
          </p:cNvSpPr>
          <p:nvPr>
            <p:ph type="title"/>
          </p:nvPr>
        </p:nvSpPr>
        <p:spPr/>
        <p:txBody>
          <a:bodyPr/>
          <a:lstStyle/>
          <a:p>
            <a:r>
              <a:rPr lang="en-US" b="1" noProof="1">
                <a:solidFill>
                  <a:srgbClr val="9B3836"/>
                </a:solidFill>
                <a:ea typeface="Verdana" panose="020B0604030504040204" pitchFamily="34" charset="0"/>
                <a:cs typeface="Open Sans" panose="020B0606030504020204" pitchFamily="34" charset="0"/>
              </a:rPr>
              <a:t>Proposed Method: </a:t>
            </a:r>
            <a:r>
              <a:rPr lang="en-US" b="1" noProof="1">
                <a:solidFill>
                  <a:schemeClr val="tx1">
                    <a:lumMod val="75000"/>
                    <a:lumOff val="25000"/>
                  </a:schemeClr>
                </a:solidFill>
                <a:ea typeface="Verdana" panose="020B0604030504040204" pitchFamily="34" charset="0"/>
                <a:cs typeface="Open Sans" panose="020B0606030504020204" pitchFamily="34" charset="0"/>
              </a:rPr>
              <a:t>DE-COP</a:t>
            </a:r>
            <a:endParaRPr lang="en-US" noProof="1">
              <a:solidFill>
                <a:schemeClr val="tx1">
                  <a:lumMod val="75000"/>
                  <a:lumOff val="25000"/>
                </a:schemeClr>
              </a:solidFill>
            </a:endParaRPr>
          </a:p>
        </p:txBody>
      </p:sp>
      <p:sp>
        <p:nvSpPr>
          <p:cNvPr id="143" name="Rectangle: Rounded Corners 28">
            <a:extLst>
              <a:ext uri="{FF2B5EF4-FFF2-40B4-BE49-F238E27FC236}">
                <a16:creationId xmlns:a16="http://schemas.microsoft.com/office/drawing/2014/main" id="{7252DD0E-F1E9-5EBD-4E46-2D566DD7D514}"/>
              </a:ext>
            </a:extLst>
          </p:cNvPr>
          <p:cNvSpPr/>
          <p:nvPr/>
        </p:nvSpPr>
        <p:spPr>
          <a:xfrm>
            <a:off x="-1858817" y="4071444"/>
            <a:ext cx="10575635" cy="4642248"/>
          </a:xfrm>
          <a:prstGeom prst="roundRect">
            <a:avLst>
              <a:gd name="adj" fmla="val 0"/>
            </a:avLst>
          </a:prstGeom>
          <a:solidFill>
            <a:sysClr val="window" lastClr="FFFFFF">
              <a:lumMod val="95000"/>
            </a:sysClr>
          </a:solidFill>
          <a:ln w="19050" cap="flat" cmpd="sng" algn="ctr">
            <a:solidFill>
              <a:srgbClr val="156082">
                <a:shade val="15000"/>
              </a:srgbClr>
            </a:solid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144" name="Rectangle: Rounded Corners 30">
            <a:extLst>
              <a:ext uri="{FF2B5EF4-FFF2-40B4-BE49-F238E27FC236}">
                <a16:creationId xmlns:a16="http://schemas.microsoft.com/office/drawing/2014/main" id="{A5B438E2-8436-79B2-9344-81D22A984C1D}"/>
              </a:ext>
            </a:extLst>
          </p:cNvPr>
          <p:cNvSpPr/>
          <p:nvPr/>
        </p:nvSpPr>
        <p:spPr>
          <a:xfrm>
            <a:off x="-1772631" y="4158601"/>
            <a:ext cx="10415558" cy="2667989"/>
          </a:xfrm>
          <a:prstGeom prst="roundRect">
            <a:avLst>
              <a:gd name="adj" fmla="val 2674"/>
            </a:avLst>
          </a:prstGeom>
          <a:solidFill>
            <a:sysClr val="window" lastClr="FFFFFF"/>
          </a:solidFill>
          <a:ln w="12700" cap="flat" cmpd="sng" algn="ctr">
            <a:solidFill>
              <a:srgbClr val="3B3B3B"/>
            </a:solidFill>
            <a:prstDash val="solid"/>
            <a:miter lim="800000"/>
          </a:ln>
          <a:effectLst/>
        </p:spPr>
        <p:txBody>
          <a:bodyPr rtlCol="0" anchor="ctr"/>
          <a:lstStyle/>
          <a:p>
            <a:pPr algn="ctr">
              <a:defRPr/>
            </a:pPr>
            <a:endParaRPr lang="en-US" noProof="1">
              <a:solidFill>
                <a:prstClr val="white"/>
              </a:solidFill>
              <a:cs typeface="Arial"/>
              <a:sym typeface="Arial"/>
            </a:endParaRPr>
          </a:p>
        </p:txBody>
      </p:sp>
      <p:grpSp>
        <p:nvGrpSpPr>
          <p:cNvPr id="147" name="Group 146">
            <a:extLst>
              <a:ext uri="{FF2B5EF4-FFF2-40B4-BE49-F238E27FC236}">
                <a16:creationId xmlns:a16="http://schemas.microsoft.com/office/drawing/2014/main" id="{3E966A59-0EE8-471D-F89E-CDB6540E556B}"/>
              </a:ext>
            </a:extLst>
          </p:cNvPr>
          <p:cNvGrpSpPr/>
          <p:nvPr/>
        </p:nvGrpSpPr>
        <p:grpSpPr>
          <a:xfrm>
            <a:off x="-1800444" y="4848611"/>
            <a:ext cx="1561590" cy="1351088"/>
            <a:chOff x="866556" y="1885043"/>
            <a:chExt cx="1561590" cy="1351088"/>
          </a:xfrm>
        </p:grpSpPr>
        <p:pic>
          <p:nvPicPr>
            <p:cNvPr id="272" name="Graphic 271" descr="Books with solid fill">
              <a:extLst>
                <a:ext uri="{FF2B5EF4-FFF2-40B4-BE49-F238E27FC236}">
                  <a16:creationId xmlns:a16="http://schemas.microsoft.com/office/drawing/2014/main" id="{D4E9916C-86A7-5061-7DF8-224487D61C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9085" y="2123795"/>
              <a:ext cx="914400" cy="914400"/>
            </a:xfrm>
            <a:prstGeom prst="rect">
              <a:avLst/>
            </a:prstGeom>
          </p:spPr>
        </p:pic>
        <p:sp>
          <p:nvSpPr>
            <p:cNvPr id="273" name="TextBox 272">
              <a:extLst>
                <a:ext uri="{FF2B5EF4-FFF2-40B4-BE49-F238E27FC236}">
                  <a16:creationId xmlns:a16="http://schemas.microsoft.com/office/drawing/2014/main" id="{22631B7A-2418-937C-4EAF-6D5D72202D71}"/>
                </a:ext>
              </a:extLst>
            </p:cNvPr>
            <p:cNvSpPr txBox="1"/>
            <p:nvPr/>
          </p:nvSpPr>
          <p:spPr>
            <a:xfrm>
              <a:off x="924883" y="2897577"/>
              <a:ext cx="1307346" cy="338554"/>
            </a:xfrm>
            <a:prstGeom prst="rect">
              <a:avLst/>
            </a:prstGeom>
            <a:noFill/>
          </p:spPr>
          <p:txBody>
            <a:bodyPr wrap="none" rtlCol="0">
              <a:spAutoFit/>
            </a:bodyPr>
            <a:lstStyle/>
            <a:p>
              <a:pPr algn="ctr">
                <a:defRPr/>
              </a:pPr>
              <a:r>
                <a:rPr lang="en-US" sz="1600" noProof="1">
                  <a:solidFill>
                    <a:prstClr val="black"/>
                  </a:solidFill>
                  <a:latin typeface="Calibri" panose="020F0502020204030204" pitchFamily="34" charset="0"/>
                  <a:cs typeface="Calibri" panose="020F0502020204030204" pitchFamily="34" charset="0"/>
                  <a:sym typeface="Arial"/>
                </a:rPr>
                <a:t>Recent Books</a:t>
              </a:r>
            </a:p>
          </p:txBody>
        </p:sp>
        <p:sp>
          <p:nvSpPr>
            <p:cNvPr id="274" name="TextBox 273">
              <a:extLst>
                <a:ext uri="{FF2B5EF4-FFF2-40B4-BE49-F238E27FC236}">
                  <a16:creationId xmlns:a16="http://schemas.microsoft.com/office/drawing/2014/main" id="{38DEC111-E666-9269-9102-AB77D9CE087A}"/>
                </a:ext>
              </a:extLst>
            </p:cNvPr>
            <p:cNvSpPr txBox="1"/>
            <p:nvPr/>
          </p:nvSpPr>
          <p:spPr>
            <a:xfrm>
              <a:off x="866556" y="1885043"/>
              <a:ext cx="1561590" cy="338554"/>
            </a:xfrm>
            <a:prstGeom prst="rect">
              <a:avLst/>
            </a:prstGeom>
            <a:noFill/>
          </p:spPr>
          <p:txBody>
            <a:bodyPr wrap="square" rtlCol="0">
              <a:spAutoFit/>
            </a:bodyPr>
            <a:lstStyle/>
            <a:p>
              <a:pPr>
                <a:defRPr/>
              </a:pPr>
              <a:r>
                <a:rPr lang="en-US" sz="1600" b="1" noProof="1">
                  <a:solidFill>
                    <a:prstClr val="black"/>
                  </a:solidFill>
                  <a:latin typeface="Calibri" panose="020F0502020204030204" pitchFamily="34" charset="0"/>
                  <a:cs typeface="Calibri" panose="020F0502020204030204" pitchFamily="34" charset="0"/>
                  <a:sym typeface="Arial"/>
                </a:rPr>
                <a:t>Extract </a:t>
              </a:r>
              <a:r>
                <a:rPr lang="en-US" sz="1600" noProof="1">
                  <a:solidFill>
                    <a:prstClr val="black"/>
                  </a:solidFill>
                  <a:latin typeface="Calibri" panose="020F0502020204030204" pitchFamily="34" charset="0"/>
                  <a:cs typeface="Calibri" panose="020F0502020204030204" pitchFamily="34" charset="0"/>
                  <a:sym typeface="Arial"/>
                </a:rPr>
                <a:t>Passages</a:t>
              </a:r>
            </a:p>
          </p:txBody>
        </p:sp>
      </p:grpSp>
      <p:grpSp>
        <p:nvGrpSpPr>
          <p:cNvPr id="151" name="Group 150">
            <a:extLst>
              <a:ext uri="{FF2B5EF4-FFF2-40B4-BE49-F238E27FC236}">
                <a16:creationId xmlns:a16="http://schemas.microsoft.com/office/drawing/2014/main" id="{2035B373-D74B-A7F6-3801-AE103BA40D16}"/>
              </a:ext>
            </a:extLst>
          </p:cNvPr>
          <p:cNvGrpSpPr/>
          <p:nvPr/>
        </p:nvGrpSpPr>
        <p:grpSpPr>
          <a:xfrm>
            <a:off x="-588049" y="4172693"/>
            <a:ext cx="3890823" cy="2468085"/>
            <a:chOff x="2078951" y="1209124"/>
            <a:chExt cx="3890823" cy="2468085"/>
          </a:xfrm>
        </p:grpSpPr>
        <p:cxnSp>
          <p:nvCxnSpPr>
            <p:cNvPr id="225" name="Straight Arrow Connector 224">
              <a:extLst>
                <a:ext uri="{FF2B5EF4-FFF2-40B4-BE49-F238E27FC236}">
                  <a16:creationId xmlns:a16="http://schemas.microsoft.com/office/drawing/2014/main" id="{49B7185E-8A85-891F-2B64-84B303B313F2}"/>
                </a:ext>
              </a:extLst>
            </p:cNvPr>
            <p:cNvCxnSpPr>
              <a:cxnSpLocks/>
            </p:cNvCxnSpPr>
            <p:nvPr/>
          </p:nvCxnSpPr>
          <p:spPr>
            <a:xfrm>
              <a:off x="2078951" y="2572636"/>
              <a:ext cx="391712" cy="0"/>
            </a:xfrm>
            <a:prstGeom prst="straightConnector1">
              <a:avLst/>
            </a:prstGeom>
            <a:noFill/>
            <a:ln w="28575" cap="flat" cmpd="sng" algn="ctr">
              <a:solidFill>
                <a:srgbClr val="E8E8E8">
                  <a:lumMod val="10000"/>
                </a:srgbClr>
              </a:solidFill>
              <a:prstDash val="solid"/>
              <a:miter lim="800000"/>
              <a:tailEnd type="triangle"/>
            </a:ln>
            <a:effectLst/>
          </p:spPr>
        </p:cxnSp>
        <p:grpSp>
          <p:nvGrpSpPr>
            <p:cNvPr id="226" name="Group 225">
              <a:extLst>
                <a:ext uri="{FF2B5EF4-FFF2-40B4-BE49-F238E27FC236}">
                  <a16:creationId xmlns:a16="http://schemas.microsoft.com/office/drawing/2014/main" id="{65EAD5DE-8E27-9F84-8EFB-57C2E1584AFF}"/>
                </a:ext>
              </a:extLst>
            </p:cNvPr>
            <p:cNvGrpSpPr/>
            <p:nvPr/>
          </p:nvGrpSpPr>
          <p:grpSpPr>
            <a:xfrm>
              <a:off x="2501949" y="2628187"/>
              <a:ext cx="859444" cy="859444"/>
              <a:chOff x="3548623" y="1493520"/>
              <a:chExt cx="859444" cy="859444"/>
            </a:xfrm>
          </p:grpSpPr>
          <p:grpSp>
            <p:nvGrpSpPr>
              <p:cNvPr id="252" name="Group 251">
                <a:extLst>
                  <a:ext uri="{FF2B5EF4-FFF2-40B4-BE49-F238E27FC236}">
                    <a16:creationId xmlns:a16="http://schemas.microsoft.com/office/drawing/2014/main" id="{FF408EE9-B22C-297C-9230-63C857D2E5A6}"/>
                  </a:ext>
                </a:extLst>
              </p:cNvPr>
              <p:cNvGrpSpPr/>
              <p:nvPr/>
            </p:nvGrpSpPr>
            <p:grpSpPr>
              <a:xfrm>
                <a:off x="3716020" y="1579182"/>
                <a:ext cx="505460" cy="668718"/>
                <a:chOff x="3716020" y="1579182"/>
                <a:chExt cx="505460" cy="668718"/>
              </a:xfrm>
            </p:grpSpPr>
            <p:sp>
              <p:nvSpPr>
                <p:cNvPr id="254" name="Rectangle 253">
                  <a:extLst>
                    <a:ext uri="{FF2B5EF4-FFF2-40B4-BE49-F238E27FC236}">
                      <a16:creationId xmlns:a16="http://schemas.microsoft.com/office/drawing/2014/main" id="{09FF192D-C37A-0794-3AA1-8BF8C8A7F1BB}"/>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55" name="Rectangle 254">
                  <a:extLst>
                    <a:ext uri="{FF2B5EF4-FFF2-40B4-BE49-F238E27FC236}">
                      <a16:creationId xmlns:a16="http://schemas.microsoft.com/office/drawing/2014/main" id="{1577C997-9312-A1DA-89C5-B84F9EBAF13F}"/>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56" name="Rectangle 255">
                  <a:extLst>
                    <a:ext uri="{FF2B5EF4-FFF2-40B4-BE49-F238E27FC236}">
                      <a16:creationId xmlns:a16="http://schemas.microsoft.com/office/drawing/2014/main" id="{31BDA72B-6FB3-4CFD-60AA-B8634BAF7D8F}"/>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253" name="Graphic 252" descr="Document with solid fill">
                <a:extLst>
                  <a:ext uri="{FF2B5EF4-FFF2-40B4-BE49-F238E27FC236}">
                    <a16:creationId xmlns:a16="http://schemas.microsoft.com/office/drawing/2014/main" id="{33DF8475-FA2E-2123-87D5-02933BDFD16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48623" y="1493520"/>
                <a:ext cx="859444" cy="859444"/>
              </a:xfrm>
              <a:prstGeom prst="rect">
                <a:avLst/>
              </a:prstGeom>
            </p:spPr>
          </p:pic>
        </p:grpSp>
        <p:grpSp>
          <p:nvGrpSpPr>
            <p:cNvPr id="227" name="Group 226">
              <a:extLst>
                <a:ext uri="{FF2B5EF4-FFF2-40B4-BE49-F238E27FC236}">
                  <a16:creationId xmlns:a16="http://schemas.microsoft.com/office/drawing/2014/main" id="{04812EC6-1F16-0A96-7C99-E259D1B66863}"/>
                </a:ext>
              </a:extLst>
            </p:cNvPr>
            <p:cNvGrpSpPr/>
            <p:nvPr/>
          </p:nvGrpSpPr>
          <p:grpSpPr>
            <a:xfrm>
              <a:off x="2626626" y="2564225"/>
              <a:ext cx="859444" cy="859444"/>
              <a:chOff x="3548623" y="1493520"/>
              <a:chExt cx="859444" cy="859444"/>
            </a:xfrm>
          </p:grpSpPr>
          <p:grpSp>
            <p:nvGrpSpPr>
              <p:cNvPr id="247" name="Group 246">
                <a:extLst>
                  <a:ext uri="{FF2B5EF4-FFF2-40B4-BE49-F238E27FC236}">
                    <a16:creationId xmlns:a16="http://schemas.microsoft.com/office/drawing/2014/main" id="{4FDD7A27-FD8B-833B-010F-E46FE60B2B51}"/>
                  </a:ext>
                </a:extLst>
              </p:cNvPr>
              <p:cNvGrpSpPr/>
              <p:nvPr/>
            </p:nvGrpSpPr>
            <p:grpSpPr>
              <a:xfrm>
                <a:off x="3716020" y="1579182"/>
                <a:ext cx="505460" cy="668718"/>
                <a:chOff x="3716020" y="1579182"/>
                <a:chExt cx="505460" cy="668718"/>
              </a:xfrm>
            </p:grpSpPr>
            <p:sp>
              <p:nvSpPr>
                <p:cNvPr id="249" name="Rectangle 248">
                  <a:extLst>
                    <a:ext uri="{FF2B5EF4-FFF2-40B4-BE49-F238E27FC236}">
                      <a16:creationId xmlns:a16="http://schemas.microsoft.com/office/drawing/2014/main" id="{B18DA1F8-92CA-A0F8-A128-C7D87F279E5B}"/>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50" name="Rectangle 249">
                  <a:extLst>
                    <a:ext uri="{FF2B5EF4-FFF2-40B4-BE49-F238E27FC236}">
                      <a16:creationId xmlns:a16="http://schemas.microsoft.com/office/drawing/2014/main" id="{7365A076-52C6-8C2E-B21F-E6E1819B285F}"/>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51" name="Rectangle 250">
                  <a:extLst>
                    <a:ext uri="{FF2B5EF4-FFF2-40B4-BE49-F238E27FC236}">
                      <a16:creationId xmlns:a16="http://schemas.microsoft.com/office/drawing/2014/main" id="{D408AEF3-FC8C-22E0-9611-080677FF4239}"/>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248" name="Graphic 247" descr="Document with solid fill">
                <a:extLst>
                  <a:ext uri="{FF2B5EF4-FFF2-40B4-BE49-F238E27FC236}">
                    <a16:creationId xmlns:a16="http://schemas.microsoft.com/office/drawing/2014/main" id="{EF922F14-B437-FF61-7B64-5C63902BF70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48623" y="1493520"/>
                <a:ext cx="859444" cy="859444"/>
              </a:xfrm>
              <a:prstGeom prst="rect">
                <a:avLst/>
              </a:prstGeom>
            </p:spPr>
          </p:pic>
        </p:grpSp>
        <p:grpSp>
          <p:nvGrpSpPr>
            <p:cNvPr id="228" name="Group 227">
              <a:extLst>
                <a:ext uri="{FF2B5EF4-FFF2-40B4-BE49-F238E27FC236}">
                  <a16:creationId xmlns:a16="http://schemas.microsoft.com/office/drawing/2014/main" id="{6C2F88B9-719E-F546-897C-E3C6BFDBECEB}"/>
                </a:ext>
              </a:extLst>
            </p:cNvPr>
            <p:cNvGrpSpPr/>
            <p:nvPr/>
          </p:nvGrpSpPr>
          <p:grpSpPr>
            <a:xfrm>
              <a:off x="2754679" y="2500263"/>
              <a:ext cx="859444" cy="859444"/>
              <a:chOff x="3548623" y="1493520"/>
              <a:chExt cx="859444" cy="859444"/>
            </a:xfrm>
          </p:grpSpPr>
          <p:grpSp>
            <p:nvGrpSpPr>
              <p:cNvPr id="242" name="Group 241">
                <a:extLst>
                  <a:ext uri="{FF2B5EF4-FFF2-40B4-BE49-F238E27FC236}">
                    <a16:creationId xmlns:a16="http://schemas.microsoft.com/office/drawing/2014/main" id="{05E2E79F-DD5E-A5C7-CA79-AB0407396E9C}"/>
                  </a:ext>
                </a:extLst>
              </p:cNvPr>
              <p:cNvGrpSpPr/>
              <p:nvPr/>
            </p:nvGrpSpPr>
            <p:grpSpPr>
              <a:xfrm>
                <a:off x="3716020" y="1579182"/>
                <a:ext cx="505460" cy="668718"/>
                <a:chOff x="3716020" y="1579182"/>
                <a:chExt cx="505460" cy="668718"/>
              </a:xfrm>
            </p:grpSpPr>
            <p:sp>
              <p:nvSpPr>
                <p:cNvPr id="244" name="Rectangle 243">
                  <a:extLst>
                    <a:ext uri="{FF2B5EF4-FFF2-40B4-BE49-F238E27FC236}">
                      <a16:creationId xmlns:a16="http://schemas.microsoft.com/office/drawing/2014/main" id="{70E7C9C2-AFD1-DAFF-ECB9-F6FD9E23363B}"/>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45" name="Rectangle 244">
                  <a:extLst>
                    <a:ext uri="{FF2B5EF4-FFF2-40B4-BE49-F238E27FC236}">
                      <a16:creationId xmlns:a16="http://schemas.microsoft.com/office/drawing/2014/main" id="{A2EE0325-B6C7-BFAA-D644-AFCDD1A9CD05}"/>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46" name="Rectangle 245">
                  <a:extLst>
                    <a:ext uri="{FF2B5EF4-FFF2-40B4-BE49-F238E27FC236}">
                      <a16:creationId xmlns:a16="http://schemas.microsoft.com/office/drawing/2014/main" id="{FD78D344-46D0-F7BD-EB05-C9B0C9EEA13E}"/>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243" name="Graphic 242" descr="Document with solid fill">
                <a:extLst>
                  <a:ext uri="{FF2B5EF4-FFF2-40B4-BE49-F238E27FC236}">
                    <a16:creationId xmlns:a16="http://schemas.microsoft.com/office/drawing/2014/main" id="{A0AED791-7803-60A1-55DC-696B9222B6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48623" y="1493520"/>
                <a:ext cx="859444" cy="859444"/>
              </a:xfrm>
              <a:prstGeom prst="rect">
                <a:avLst/>
              </a:prstGeom>
            </p:spPr>
          </p:pic>
        </p:grpSp>
        <p:grpSp>
          <p:nvGrpSpPr>
            <p:cNvPr id="229" name="Group 228">
              <a:extLst>
                <a:ext uri="{FF2B5EF4-FFF2-40B4-BE49-F238E27FC236}">
                  <a16:creationId xmlns:a16="http://schemas.microsoft.com/office/drawing/2014/main" id="{1793F74D-535E-C07E-CC56-4B4CFF8D59B1}"/>
                </a:ext>
              </a:extLst>
            </p:cNvPr>
            <p:cNvGrpSpPr/>
            <p:nvPr/>
          </p:nvGrpSpPr>
          <p:grpSpPr>
            <a:xfrm>
              <a:off x="2814182" y="1696535"/>
              <a:ext cx="505460" cy="672263"/>
              <a:chOff x="3716020" y="1579182"/>
              <a:chExt cx="505460" cy="668718"/>
            </a:xfrm>
          </p:grpSpPr>
          <p:sp>
            <p:nvSpPr>
              <p:cNvPr id="239" name="Rectangle 238">
                <a:extLst>
                  <a:ext uri="{FF2B5EF4-FFF2-40B4-BE49-F238E27FC236}">
                    <a16:creationId xmlns:a16="http://schemas.microsoft.com/office/drawing/2014/main" id="{C3804640-4C21-D7AA-A3EE-67DCD31586D8}"/>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40" name="Rectangle 239">
                <a:extLst>
                  <a:ext uri="{FF2B5EF4-FFF2-40B4-BE49-F238E27FC236}">
                    <a16:creationId xmlns:a16="http://schemas.microsoft.com/office/drawing/2014/main" id="{76D7021A-3B24-9489-2DE2-82F2E39BECE4}"/>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41" name="Rectangle 240">
                <a:extLst>
                  <a:ext uri="{FF2B5EF4-FFF2-40B4-BE49-F238E27FC236}">
                    <a16:creationId xmlns:a16="http://schemas.microsoft.com/office/drawing/2014/main" id="{CC536E8E-2EFB-FE21-D363-8092CA9E4731}"/>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230" name="Graphic 229" descr="Document with solid fill">
              <a:extLst>
                <a:ext uri="{FF2B5EF4-FFF2-40B4-BE49-F238E27FC236}">
                  <a16:creationId xmlns:a16="http://schemas.microsoft.com/office/drawing/2014/main" id="{0344BA92-9C26-3E0C-B54B-183E040D401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46785" y="1610419"/>
              <a:ext cx="859444" cy="864000"/>
            </a:xfrm>
            <a:prstGeom prst="rect">
              <a:avLst/>
            </a:prstGeom>
          </p:spPr>
        </p:pic>
        <p:sp>
          <p:nvSpPr>
            <p:cNvPr id="231" name="Rectangle: Rounded Corners 1023">
              <a:extLst>
                <a:ext uri="{FF2B5EF4-FFF2-40B4-BE49-F238E27FC236}">
                  <a16:creationId xmlns:a16="http://schemas.microsoft.com/office/drawing/2014/main" id="{21B7EA26-A14C-C40A-2B56-8133757D6FD4}"/>
                </a:ext>
              </a:extLst>
            </p:cNvPr>
            <p:cNvSpPr/>
            <p:nvPr/>
          </p:nvSpPr>
          <p:spPr>
            <a:xfrm>
              <a:off x="2520468" y="1594931"/>
              <a:ext cx="3355299" cy="2064668"/>
            </a:xfrm>
            <a:prstGeom prst="roundRect">
              <a:avLst/>
            </a:prstGeom>
            <a:noFill/>
            <a:ln w="38100" cap="flat" cmpd="sng" algn="ctr">
              <a:solidFill>
                <a:sysClr val="windowText" lastClr="000000">
                  <a:lumMod val="50000"/>
                  <a:lumOff val="50000"/>
                </a:sysClr>
              </a:solidFill>
              <a:prstDash val="sysDash"/>
              <a:miter lim="800000"/>
            </a:ln>
            <a:effectLst/>
          </p:spPr>
          <p:txBody>
            <a:bodyPr rtlCol="0" anchor="ctr"/>
            <a:lstStyle/>
            <a:p>
              <a:pPr algn="ctr">
                <a:defRPr/>
              </a:pPr>
              <a:endParaRPr lang="en-US" noProof="1">
                <a:solidFill>
                  <a:prstClr val="white"/>
                </a:solidFill>
                <a:cs typeface="Arial"/>
                <a:sym typeface="Arial"/>
              </a:endParaRPr>
            </a:p>
          </p:txBody>
        </p:sp>
        <p:sp>
          <p:nvSpPr>
            <p:cNvPr id="232" name="TextBox 231">
              <a:extLst>
                <a:ext uri="{FF2B5EF4-FFF2-40B4-BE49-F238E27FC236}">
                  <a16:creationId xmlns:a16="http://schemas.microsoft.com/office/drawing/2014/main" id="{16A4BB55-B9CF-722F-E716-1C8A9BC443BE}"/>
                </a:ext>
              </a:extLst>
            </p:cNvPr>
            <p:cNvSpPr txBox="1"/>
            <p:nvPr/>
          </p:nvSpPr>
          <p:spPr>
            <a:xfrm>
              <a:off x="2434508" y="1209124"/>
              <a:ext cx="3194715" cy="338554"/>
            </a:xfrm>
            <a:prstGeom prst="rect">
              <a:avLst/>
            </a:prstGeom>
            <a:noFill/>
          </p:spPr>
          <p:txBody>
            <a:bodyPr wrap="square" rtlCol="0">
              <a:spAutoFit/>
            </a:bodyPr>
            <a:lstStyle/>
            <a:p>
              <a:pPr>
                <a:defRPr/>
              </a:pPr>
              <a:r>
                <a:rPr lang="en-US" sz="1600" b="1" noProof="1">
                  <a:solidFill>
                    <a:prstClr val="black"/>
                  </a:solidFill>
                  <a:latin typeface="Calibri" panose="020F0502020204030204" pitchFamily="34" charset="0"/>
                  <a:cs typeface="Calibri" panose="020F0502020204030204" pitchFamily="34" charset="0"/>
                  <a:sym typeface="Arial"/>
                </a:rPr>
                <a:t>Paraphrase </a:t>
              </a:r>
              <a:r>
                <a:rPr lang="en-US" sz="1600" noProof="1">
                  <a:solidFill>
                    <a:prstClr val="black"/>
                  </a:solidFill>
                  <a:latin typeface="Calibri" panose="020F0502020204030204" pitchFamily="34" charset="0"/>
                  <a:cs typeface="Calibri" panose="020F0502020204030204" pitchFamily="34" charset="0"/>
                  <a:sym typeface="Arial"/>
                </a:rPr>
                <a:t>Generation with</a:t>
              </a:r>
              <a:r>
                <a:rPr lang="en-US" sz="1600" b="1" noProof="1">
                  <a:solidFill>
                    <a:prstClr val="black"/>
                  </a:solidFill>
                  <a:latin typeface="Calibri" panose="020F0502020204030204" pitchFamily="34" charset="0"/>
                  <a:cs typeface="Calibri" panose="020F0502020204030204" pitchFamily="34" charset="0"/>
                  <a:sym typeface="Arial"/>
                </a:rPr>
                <a:t> </a:t>
              </a:r>
              <a:r>
                <a:rPr lang="en-US" sz="1600" noProof="1">
                  <a:solidFill>
                    <a:prstClr val="black"/>
                  </a:solidFill>
                  <a:latin typeface="Calibri" panose="020F0502020204030204" pitchFamily="34" charset="0"/>
                  <a:cs typeface="Calibri" panose="020F0502020204030204" pitchFamily="34" charset="0"/>
                  <a:sym typeface="Arial"/>
                </a:rPr>
                <a:t>Claude</a:t>
              </a:r>
            </a:p>
          </p:txBody>
        </p:sp>
        <p:sp>
          <p:nvSpPr>
            <p:cNvPr id="233" name="Rectangle: Rounded Corners 23">
              <a:extLst>
                <a:ext uri="{FF2B5EF4-FFF2-40B4-BE49-F238E27FC236}">
                  <a16:creationId xmlns:a16="http://schemas.microsoft.com/office/drawing/2014/main" id="{4ACE40DA-51A2-9622-B6D1-13EBC6BB04ED}"/>
                </a:ext>
              </a:extLst>
            </p:cNvPr>
            <p:cNvSpPr/>
            <p:nvPr/>
          </p:nvSpPr>
          <p:spPr>
            <a:xfrm>
              <a:off x="5482011" y="1470937"/>
              <a:ext cx="487763" cy="487763"/>
            </a:xfrm>
            <a:prstGeom prst="roundRect">
              <a:avLst/>
            </a:prstGeom>
            <a:solidFill>
              <a:srgbClr val="D4A27F"/>
            </a:solidFill>
            <a:ln w="19050" cap="flat" cmpd="sng" algn="ctr">
              <a:solidFill>
                <a:srgbClr val="E8E8E8">
                  <a:lumMod val="10000"/>
                </a:srgbClr>
              </a:solidFill>
              <a:prstDash val="solid"/>
              <a:miter lim="800000"/>
            </a:ln>
            <a:effectLst/>
          </p:spPr>
          <p:txBody>
            <a:bodyPr rtlCol="0" anchor="ctr"/>
            <a:lstStyle/>
            <a:p>
              <a:pPr algn="ctr">
                <a:defRPr/>
              </a:pPr>
              <a:endParaRPr lang="en-US" noProof="1">
                <a:solidFill>
                  <a:prstClr val="white"/>
                </a:solidFill>
                <a:cs typeface="Arial"/>
                <a:sym typeface="Arial"/>
              </a:endParaRPr>
            </a:p>
          </p:txBody>
        </p:sp>
        <p:grpSp>
          <p:nvGrpSpPr>
            <p:cNvPr id="234" name="Group 233">
              <a:extLst>
                <a:ext uri="{FF2B5EF4-FFF2-40B4-BE49-F238E27FC236}">
                  <a16:creationId xmlns:a16="http://schemas.microsoft.com/office/drawing/2014/main" id="{7693C9B7-0D0E-A0BD-568F-9EEC9A6D90A2}"/>
                </a:ext>
              </a:extLst>
            </p:cNvPr>
            <p:cNvGrpSpPr/>
            <p:nvPr/>
          </p:nvGrpSpPr>
          <p:grpSpPr>
            <a:xfrm>
              <a:off x="5490726" y="1541710"/>
              <a:ext cx="470335" cy="346217"/>
              <a:chOff x="3454400" y="4542761"/>
              <a:chExt cx="1488067" cy="1095376"/>
            </a:xfrm>
          </p:grpSpPr>
          <p:pic>
            <p:nvPicPr>
              <p:cNvPr id="237" name="Graphic 236">
                <a:extLst>
                  <a:ext uri="{FF2B5EF4-FFF2-40B4-BE49-F238E27FC236}">
                    <a16:creationId xmlns:a16="http://schemas.microsoft.com/office/drawing/2014/main" id="{AAAE2446-09E2-26EF-E1F2-4F2E68DFEC05}"/>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82481" r="10512"/>
              <a:stretch/>
            </p:blipFill>
            <p:spPr>
              <a:xfrm>
                <a:off x="4258976" y="4542761"/>
                <a:ext cx="683491" cy="1095375"/>
              </a:xfrm>
              <a:prstGeom prst="rect">
                <a:avLst/>
              </a:prstGeom>
            </p:spPr>
          </p:pic>
          <p:pic>
            <p:nvPicPr>
              <p:cNvPr id="238" name="Graphic 237">
                <a:extLst>
                  <a:ext uri="{FF2B5EF4-FFF2-40B4-BE49-F238E27FC236}">
                    <a16:creationId xmlns:a16="http://schemas.microsoft.com/office/drawing/2014/main" id="{DC8E46D1-5D08-FAB0-8699-AD4A1D694D7E}"/>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r="88742"/>
              <a:stretch/>
            </p:blipFill>
            <p:spPr>
              <a:xfrm>
                <a:off x="3454400" y="4542762"/>
                <a:ext cx="1098045" cy="1095375"/>
              </a:xfrm>
              <a:prstGeom prst="rect">
                <a:avLst/>
              </a:prstGeom>
            </p:spPr>
          </p:pic>
        </p:grpSp>
        <p:sp>
          <p:nvSpPr>
            <p:cNvPr id="235" name="TextBox 234">
              <a:extLst>
                <a:ext uri="{FF2B5EF4-FFF2-40B4-BE49-F238E27FC236}">
                  <a16:creationId xmlns:a16="http://schemas.microsoft.com/office/drawing/2014/main" id="{8A12DE08-7196-67B7-3DE2-F22255F7D548}"/>
                </a:ext>
              </a:extLst>
            </p:cNvPr>
            <p:cNvSpPr txBox="1"/>
            <p:nvPr/>
          </p:nvSpPr>
          <p:spPr>
            <a:xfrm>
              <a:off x="3475783" y="1698135"/>
              <a:ext cx="2337267" cy="692497"/>
            </a:xfrm>
            <a:prstGeom prst="rect">
              <a:avLst/>
            </a:prstGeom>
            <a:noFill/>
          </p:spPr>
          <p:txBody>
            <a:bodyPr wrap="square" rtlCol="0">
              <a:spAutoFit/>
            </a:bodyPr>
            <a:lstStyle/>
            <a:p>
              <a:pPr algn="just">
                <a:defRPr/>
              </a:pPr>
              <a:r>
                <a:rPr lang="en-US" sz="1300" b="1" noProof="1">
                  <a:solidFill>
                    <a:prstClr val="black"/>
                  </a:solidFill>
                  <a:cs typeface="Arial"/>
                  <a:sym typeface="Arial"/>
                </a:rPr>
                <a:t>Original Passage</a:t>
              </a:r>
            </a:p>
            <a:p>
              <a:pPr algn="just">
                <a:defRPr/>
              </a:pPr>
              <a:r>
                <a:rPr lang="en-US" sz="1300" noProof="1">
                  <a:solidFill>
                    <a:prstClr val="black"/>
                  </a:solidFill>
                  <a:cs typeface="Arial"/>
                  <a:sym typeface="Arial"/>
                </a:rPr>
                <a:t>Bilbo was very rich and very peculiar and &lt;…&gt;</a:t>
              </a:r>
            </a:p>
          </p:txBody>
        </p:sp>
        <p:sp>
          <p:nvSpPr>
            <p:cNvPr id="236" name="TextBox 235">
              <a:extLst>
                <a:ext uri="{FF2B5EF4-FFF2-40B4-BE49-F238E27FC236}">
                  <a16:creationId xmlns:a16="http://schemas.microsoft.com/office/drawing/2014/main" id="{03957F0B-73CE-9E9A-447E-71AD1860D06A}"/>
                </a:ext>
              </a:extLst>
            </p:cNvPr>
            <p:cNvSpPr txBox="1"/>
            <p:nvPr/>
          </p:nvSpPr>
          <p:spPr>
            <a:xfrm>
              <a:off x="3475782" y="2384547"/>
              <a:ext cx="2337267" cy="1292662"/>
            </a:xfrm>
            <a:prstGeom prst="rect">
              <a:avLst/>
            </a:prstGeom>
            <a:noFill/>
          </p:spPr>
          <p:txBody>
            <a:bodyPr wrap="square" rtlCol="0">
              <a:spAutoFit/>
            </a:bodyPr>
            <a:lstStyle/>
            <a:p>
              <a:pPr algn="just">
                <a:defRPr/>
              </a:pPr>
              <a:r>
                <a:rPr lang="en-US" sz="1300" b="1" noProof="1">
                  <a:solidFill>
                    <a:prstClr val="black"/>
                  </a:solidFill>
                  <a:cs typeface="Arial"/>
                  <a:sym typeface="Arial"/>
                </a:rPr>
                <a:t>P1. </a:t>
              </a:r>
              <a:r>
                <a:rPr lang="en-US" sz="1300" noProof="1">
                  <a:solidFill>
                    <a:prstClr val="black"/>
                  </a:solidFill>
                  <a:cs typeface="Arial"/>
                  <a:sym typeface="Arial"/>
                </a:rPr>
                <a:t>Bilbo was extraordinarily wealthy and odd &lt;…&gt;</a:t>
              </a:r>
            </a:p>
            <a:p>
              <a:pPr algn="just">
                <a:defRPr/>
              </a:pPr>
              <a:r>
                <a:rPr lang="en-US" sz="1300" b="1" noProof="1">
                  <a:solidFill>
                    <a:prstClr val="black"/>
                  </a:solidFill>
                  <a:cs typeface="Arial"/>
                  <a:sym typeface="Arial"/>
                </a:rPr>
                <a:t>P2. </a:t>
              </a:r>
              <a:r>
                <a:rPr lang="en-US" sz="1300" noProof="1">
                  <a:solidFill>
                    <a:prstClr val="black"/>
                  </a:solidFill>
                  <a:cs typeface="Arial"/>
                  <a:sym typeface="Arial"/>
                </a:rPr>
                <a:t>Bilbo was extraordinarily affluent and peculiar &lt;…&gt;</a:t>
              </a:r>
            </a:p>
            <a:p>
              <a:pPr algn="just">
                <a:defRPr/>
              </a:pPr>
              <a:r>
                <a:rPr lang="en-US" sz="1300" b="1" noProof="1">
                  <a:solidFill>
                    <a:prstClr val="black"/>
                  </a:solidFill>
                  <a:cs typeface="Arial"/>
                  <a:sym typeface="Arial"/>
                </a:rPr>
                <a:t>P3. </a:t>
              </a:r>
              <a:r>
                <a:rPr lang="en-US" sz="1300" noProof="1">
                  <a:solidFill>
                    <a:prstClr val="black"/>
                  </a:solidFill>
                  <a:cs typeface="Arial"/>
                  <a:sym typeface="Arial"/>
                </a:rPr>
                <a:t>Bilbo was extraordinarily wealthy and eccentric &lt;…&gt;</a:t>
              </a:r>
            </a:p>
          </p:txBody>
        </p:sp>
      </p:grpSp>
      <p:grpSp>
        <p:nvGrpSpPr>
          <p:cNvPr id="152" name="Group 151">
            <a:extLst>
              <a:ext uri="{FF2B5EF4-FFF2-40B4-BE49-F238E27FC236}">
                <a16:creationId xmlns:a16="http://schemas.microsoft.com/office/drawing/2014/main" id="{BAFEE537-CDE3-EEF7-9AC5-CFCEE182D338}"/>
              </a:ext>
            </a:extLst>
          </p:cNvPr>
          <p:cNvGrpSpPr/>
          <p:nvPr/>
        </p:nvGrpSpPr>
        <p:grpSpPr>
          <a:xfrm>
            <a:off x="3255096" y="4172693"/>
            <a:ext cx="5399574" cy="2450475"/>
            <a:chOff x="5922096" y="1209124"/>
            <a:chExt cx="5399574" cy="2450475"/>
          </a:xfrm>
        </p:grpSpPr>
        <p:cxnSp>
          <p:nvCxnSpPr>
            <p:cNvPr id="158" name="Straight Arrow Connector 157">
              <a:extLst>
                <a:ext uri="{FF2B5EF4-FFF2-40B4-BE49-F238E27FC236}">
                  <a16:creationId xmlns:a16="http://schemas.microsoft.com/office/drawing/2014/main" id="{530EE4CA-4C0C-1D9E-AB57-C976FCC583DD}"/>
                </a:ext>
              </a:extLst>
            </p:cNvPr>
            <p:cNvCxnSpPr>
              <a:cxnSpLocks/>
            </p:cNvCxnSpPr>
            <p:nvPr/>
          </p:nvCxnSpPr>
          <p:spPr>
            <a:xfrm>
              <a:off x="5922096" y="2572636"/>
              <a:ext cx="294300" cy="0"/>
            </a:xfrm>
            <a:prstGeom prst="straightConnector1">
              <a:avLst/>
            </a:prstGeom>
            <a:noFill/>
            <a:ln w="28575" cap="flat" cmpd="sng" algn="ctr">
              <a:solidFill>
                <a:srgbClr val="E8E8E8">
                  <a:lumMod val="10000"/>
                </a:srgbClr>
              </a:solidFill>
              <a:prstDash val="solid"/>
              <a:miter lim="800000"/>
              <a:tailEnd type="triangle"/>
            </a:ln>
            <a:effectLst/>
          </p:spPr>
        </p:cxnSp>
        <p:grpSp>
          <p:nvGrpSpPr>
            <p:cNvPr id="159" name="Group 158">
              <a:extLst>
                <a:ext uri="{FF2B5EF4-FFF2-40B4-BE49-F238E27FC236}">
                  <a16:creationId xmlns:a16="http://schemas.microsoft.com/office/drawing/2014/main" id="{0CF00894-5F44-710D-DE3E-4B98D0CF9032}"/>
                </a:ext>
              </a:extLst>
            </p:cNvPr>
            <p:cNvGrpSpPr/>
            <p:nvPr/>
          </p:nvGrpSpPr>
          <p:grpSpPr>
            <a:xfrm>
              <a:off x="6309233" y="1609728"/>
              <a:ext cx="859444" cy="859444"/>
              <a:chOff x="3548623" y="1493520"/>
              <a:chExt cx="859444" cy="859444"/>
            </a:xfrm>
          </p:grpSpPr>
          <p:grpSp>
            <p:nvGrpSpPr>
              <p:cNvPr id="220" name="Group 219">
                <a:extLst>
                  <a:ext uri="{FF2B5EF4-FFF2-40B4-BE49-F238E27FC236}">
                    <a16:creationId xmlns:a16="http://schemas.microsoft.com/office/drawing/2014/main" id="{3107D360-6193-42C4-2A48-0FA9891152CB}"/>
                  </a:ext>
                </a:extLst>
              </p:cNvPr>
              <p:cNvGrpSpPr/>
              <p:nvPr/>
            </p:nvGrpSpPr>
            <p:grpSpPr>
              <a:xfrm>
                <a:off x="3716020" y="1579182"/>
                <a:ext cx="505460" cy="668718"/>
                <a:chOff x="3716020" y="1579182"/>
                <a:chExt cx="505460" cy="668718"/>
              </a:xfrm>
            </p:grpSpPr>
            <p:sp>
              <p:nvSpPr>
                <p:cNvPr id="222" name="Rectangle 221">
                  <a:extLst>
                    <a:ext uri="{FF2B5EF4-FFF2-40B4-BE49-F238E27FC236}">
                      <a16:creationId xmlns:a16="http://schemas.microsoft.com/office/drawing/2014/main" id="{CA7AFF31-649A-2C02-9EA1-99DE9E1D96B6}"/>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23" name="Rectangle 222">
                  <a:extLst>
                    <a:ext uri="{FF2B5EF4-FFF2-40B4-BE49-F238E27FC236}">
                      <a16:creationId xmlns:a16="http://schemas.microsoft.com/office/drawing/2014/main" id="{73036957-A3C2-2E21-0A8E-92C65345E45F}"/>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24" name="Rectangle 223">
                  <a:extLst>
                    <a:ext uri="{FF2B5EF4-FFF2-40B4-BE49-F238E27FC236}">
                      <a16:creationId xmlns:a16="http://schemas.microsoft.com/office/drawing/2014/main" id="{8CCAF9E9-66AA-B370-D056-A0FD2D7D262A}"/>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221" name="Graphic 220" descr="Document with solid fill">
                <a:extLst>
                  <a:ext uri="{FF2B5EF4-FFF2-40B4-BE49-F238E27FC236}">
                    <a16:creationId xmlns:a16="http://schemas.microsoft.com/office/drawing/2014/main" id="{AE039683-26D3-CD47-B7F3-5501975A7CD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48623" y="1493520"/>
                <a:ext cx="859444" cy="859444"/>
              </a:xfrm>
              <a:prstGeom prst="rect">
                <a:avLst/>
              </a:prstGeom>
            </p:spPr>
          </p:pic>
        </p:grpSp>
        <p:sp>
          <p:nvSpPr>
            <p:cNvPr id="160" name="TextBox 159">
              <a:extLst>
                <a:ext uri="{FF2B5EF4-FFF2-40B4-BE49-F238E27FC236}">
                  <a16:creationId xmlns:a16="http://schemas.microsoft.com/office/drawing/2014/main" id="{B0AE58CC-D98B-AA1C-6571-C8759D5C661E}"/>
                </a:ext>
              </a:extLst>
            </p:cNvPr>
            <p:cNvSpPr txBox="1"/>
            <p:nvPr/>
          </p:nvSpPr>
          <p:spPr>
            <a:xfrm>
              <a:off x="6464213" y="1659100"/>
              <a:ext cx="320922" cy="369332"/>
            </a:xfrm>
            <a:prstGeom prst="rect">
              <a:avLst/>
            </a:prstGeom>
            <a:noFill/>
          </p:spPr>
          <p:txBody>
            <a:bodyPr wrap="none" rtlCol="0">
              <a:spAutoFit/>
            </a:bodyPr>
            <a:lstStyle/>
            <a:p>
              <a:pPr>
                <a:defRPr/>
              </a:pPr>
              <a:r>
                <a:rPr lang="en-US" noProof="1">
                  <a:solidFill>
                    <a:prstClr val="black"/>
                  </a:solidFill>
                  <a:cs typeface="Arial"/>
                  <a:sym typeface="Arial"/>
                </a:rPr>
                <a:t>A</a:t>
              </a:r>
            </a:p>
          </p:txBody>
        </p:sp>
        <p:grpSp>
          <p:nvGrpSpPr>
            <p:cNvPr id="161" name="Group 160">
              <a:extLst>
                <a:ext uri="{FF2B5EF4-FFF2-40B4-BE49-F238E27FC236}">
                  <a16:creationId xmlns:a16="http://schemas.microsoft.com/office/drawing/2014/main" id="{D83B51A9-958A-9461-26BE-F8BEF0AA5D95}"/>
                </a:ext>
              </a:extLst>
            </p:cNvPr>
            <p:cNvGrpSpPr/>
            <p:nvPr/>
          </p:nvGrpSpPr>
          <p:grpSpPr>
            <a:xfrm>
              <a:off x="6968842" y="1609728"/>
              <a:ext cx="859444" cy="859444"/>
              <a:chOff x="3548623" y="1493520"/>
              <a:chExt cx="859444" cy="859444"/>
            </a:xfrm>
          </p:grpSpPr>
          <p:grpSp>
            <p:nvGrpSpPr>
              <p:cNvPr id="215" name="Group 214">
                <a:extLst>
                  <a:ext uri="{FF2B5EF4-FFF2-40B4-BE49-F238E27FC236}">
                    <a16:creationId xmlns:a16="http://schemas.microsoft.com/office/drawing/2014/main" id="{16164F28-B7E8-F5AB-1A1C-BD9FCC8927EE}"/>
                  </a:ext>
                </a:extLst>
              </p:cNvPr>
              <p:cNvGrpSpPr/>
              <p:nvPr/>
            </p:nvGrpSpPr>
            <p:grpSpPr>
              <a:xfrm>
                <a:off x="3716020" y="1579182"/>
                <a:ext cx="505460" cy="668718"/>
                <a:chOff x="3716020" y="1579182"/>
                <a:chExt cx="505460" cy="668718"/>
              </a:xfrm>
            </p:grpSpPr>
            <p:sp>
              <p:nvSpPr>
                <p:cNvPr id="217" name="Rectangle 216">
                  <a:extLst>
                    <a:ext uri="{FF2B5EF4-FFF2-40B4-BE49-F238E27FC236}">
                      <a16:creationId xmlns:a16="http://schemas.microsoft.com/office/drawing/2014/main" id="{796458A9-1B29-DB1E-D48F-4EC61DF4C4B3}"/>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18" name="Rectangle 217">
                  <a:extLst>
                    <a:ext uri="{FF2B5EF4-FFF2-40B4-BE49-F238E27FC236}">
                      <a16:creationId xmlns:a16="http://schemas.microsoft.com/office/drawing/2014/main" id="{42988DA5-42BA-ADD8-3B01-D4812C848B86}"/>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19" name="Rectangle 218">
                  <a:extLst>
                    <a:ext uri="{FF2B5EF4-FFF2-40B4-BE49-F238E27FC236}">
                      <a16:creationId xmlns:a16="http://schemas.microsoft.com/office/drawing/2014/main" id="{2B4B47DF-E0D2-308C-B3AE-E866F1B84632}"/>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216" name="Graphic 215" descr="Document with solid fill">
                <a:extLst>
                  <a:ext uri="{FF2B5EF4-FFF2-40B4-BE49-F238E27FC236}">
                    <a16:creationId xmlns:a16="http://schemas.microsoft.com/office/drawing/2014/main" id="{3947378C-B6C4-E352-16E9-8440B535EA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48623" y="1493520"/>
                <a:ext cx="859444" cy="859444"/>
              </a:xfrm>
              <a:prstGeom prst="rect">
                <a:avLst/>
              </a:prstGeom>
            </p:spPr>
          </p:pic>
        </p:grpSp>
        <p:sp>
          <p:nvSpPr>
            <p:cNvPr id="162" name="TextBox 161">
              <a:extLst>
                <a:ext uri="{FF2B5EF4-FFF2-40B4-BE49-F238E27FC236}">
                  <a16:creationId xmlns:a16="http://schemas.microsoft.com/office/drawing/2014/main" id="{5BA08F10-5A1D-2F24-292F-D78DF21A0CDC}"/>
                </a:ext>
              </a:extLst>
            </p:cNvPr>
            <p:cNvSpPr txBox="1"/>
            <p:nvPr/>
          </p:nvSpPr>
          <p:spPr>
            <a:xfrm>
              <a:off x="7122721" y="1651816"/>
              <a:ext cx="324128" cy="369332"/>
            </a:xfrm>
            <a:prstGeom prst="rect">
              <a:avLst/>
            </a:prstGeom>
            <a:noFill/>
          </p:spPr>
          <p:txBody>
            <a:bodyPr wrap="none" rtlCol="0">
              <a:spAutoFit/>
            </a:bodyPr>
            <a:lstStyle/>
            <a:p>
              <a:pPr>
                <a:defRPr/>
              </a:pPr>
              <a:r>
                <a:rPr lang="en-US" noProof="1">
                  <a:solidFill>
                    <a:prstClr val="black"/>
                  </a:solidFill>
                  <a:cs typeface="Arial"/>
                  <a:sym typeface="Arial"/>
                </a:rPr>
                <a:t>B</a:t>
              </a:r>
            </a:p>
          </p:txBody>
        </p:sp>
        <p:grpSp>
          <p:nvGrpSpPr>
            <p:cNvPr id="163" name="Group 162">
              <a:extLst>
                <a:ext uri="{FF2B5EF4-FFF2-40B4-BE49-F238E27FC236}">
                  <a16:creationId xmlns:a16="http://schemas.microsoft.com/office/drawing/2014/main" id="{33B91EB2-0BA8-E311-1B5D-D4F48AF41BDD}"/>
                </a:ext>
              </a:extLst>
            </p:cNvPr>
            <p:cNvGrpSpPr/>
            <p:nvPr/>
          </p:nvGrpSpPr>
          <p:grpSpPr>
            <a:xfrm>
              <a:off x="7622655" y="1609728"/>
              <a:ext cx="859444" cy="859444"/>
              <a:chOff x="3548623" y="1493520"/>
              <a:chExt cx="859444" cy="859444"/>
            </a:xfrm>
          </p:grpSpPr>
          <p:grpSp>
            <p:nvGrpSpPr>
              <p:cNvPr id="210" name="Group 209">
                <a:extLst>
                  <a:ext uri="{FF2B5EF4-FFF2-40B4-BE49-F238E27FC236}">
                    <a16:creationId xmlns:a16="http://schemas.microsoft.com/office/drawing/2014/main" id="{D7CAA695-F767-FFCD-701C-FD58B81E2FDE}"/>
                  </a:ext>
                </a:extLst>
              </p:cNvPr>
              <p:cNvGrpSpPr/>
              <p:nvPr/>
            </p:nvGrpSpPr>
            <p:grpSpPr>
              <a:xfrm>
                <a:off x="3716020" y="1579182"/>
                <a:ext cx="505460" cy="668718"/>
                <a:chOff x="3716020" y="1579182"/>
                <a:chExt cx="505460" cy="668718"/>
              </a:xfrm>
            </p:grpSpPr>
            <p:sp>
              <p:nvSpPr>
                <p:cNvPr id="212" name="Rectangle 211">
                  <a:extLst>
                    <a:ext uri="{FF2B5EF4-FFF2-40B4-BE49-F238E27FC236}">
                      <a16:creationId xmlns:a16="http://schemas.microsoft.com/office/drawing/2014/main" id="{78273B3E-B152-BE14-DEE3-659DD2A96CFC}"/>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13" name="Rectangle 212">
                  <a:extLst>
                    <a:ext uri="{FF2B5EF4-FFF2-40B4-BE49-F238E27FC236}">
                      <a16:creationId xmlns:a16="http://schemas.microsoft.com/office/drawing/2014/main" id="{71121F5E-FD9F-F04E-2C4E-2D0577595389}"/>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14" name="Rectangle 213">
                  <a:extLst>
                    <a:ext uri="{FF2B5EF4-FFF2-40B4-BE49-F238E27FC236}">
                      <a16:creationId xmlns:a16="http://schemas.microsoft.com/office/drawing/2014/main" id="{C51997E6-277F-6FD4-AFF8-162006F94676}"/>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211" name="Graphic 210" descr="Document with solid fill">
                <a:extLst>
                  <a:ext uri="{FF2B5EF4-FFF2-40B4-BE49-F238E27FC236}">
                    <a16:creationId xmlns:a16="http://schemas.microsoft.com/office/drawing/2014/main" id="{DE5EF1B0-F23E-EECC-953D-8ABB4A2297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48623" y="1493520"/>
                <a:ext cx="859444" cy="859444"/>
              </a:xfrm>
              <a:prstGeom prst="rect">
                <a:avLst/>
              </a:prstGeom>
            </p:spPr>
          </p:pic>
        </p:grpSp>
        <p:sp>
          <p:nvSpPr>
            <p:cNvPr id="164" name="TextBox 163">
              <a:extLst>
                <a:ext uri="{FF2B5EF4-FFF2-40B4-BE49-F238E27FC236}">
                  <a16:creationId xmlns:a16="http://schemas.microsoft.com/office/drawing/2014/main" id="{D72CD223-1EC6-3061-47AF-BC91268AE403}"/>
                </a:ext>
              </a:extLst>
            </p:cNvPr>
            <p:cNvSpPr txBox="1"/>
            <p:nvPr/>
          </p:nvSpPr>
          <p:spPr>
            <a:xfrm>
              <a:off x="7776534" y="1651816"/>
              <a:ext cx="344966" cy="369332"/>
            </a:xfrm>
            <a:prstGeom prst="rect">
              <a:avLst/>
            </a:prstGeom>
            <a:noFill/>
          </p:spPr>
          <p:txBody>
            <a:bodyPr wrap="none" rtlCol="0">
              <a:spAutoFit/>
            </a:bodyPr>
            <a:lstStyle/>
            <a:p>
              <a:pPr>
                <a:defRPr/>
              </a:pPr>
              <a:r>
                <a:rPr lang="en-US" noProof="1">
                  <a:solidFill>
                    <a:prstClr val="black"/>
                  </a:solidFill>
                  <a:cs typeface="Arial"/>
                  <a:sym typeface="Arial"/>
                </a:rPr>
                <a:t>C</a:t>
              </a:r>
            </a:p>
          </p:txBody>
        </p:sp>
        <p:grpSp>
          <p:nvGrpSpPr>
            <p:cNvPr id="165" name="Group 164">
              <a:extLst>
                <a:ext uri="{FF2B5EF4-FFF2-40B4-BE49-F238E27FC236}">
                  <a16:creationId xmlns:a16="http://schemas.microsoft.com/office/drawing/2014/main" id="{273F91D6-4ADF-77F9-6EDD-7A2EBB1E4E79}"/>
                </a:ext>
              </a:extLst>
            </p:cNvPr>
            <p:cNvGrpSpPr/>
            <p:nvPr/>
          </p:nvGrpSpPr>
          <p:grpSpPr>
            <a:xfrm>
              <a:off x="8275928" y="1609728"/>
              <a:ext cx="859444" cy="859444"/>
              <a:chOff x="3548623" y="1493520"/>
              <a:chExt cx="859444" cy="859444"/>
            </a:xfrm>
          </p:grpSpPr>
          <p:grpSp>
            <p:nvGrpSpPr>
              <p:cNvPr id="205" name="Group 204">
                <a:extLst>
                  <a:ext uri="{FF2B5EF4-FFF2-40B4-BE49-F238E27FC236}">
                    <a16:creationId xmlns:a16="http://schemas.microsoft.com/office/drawing/2014/main" id="{C0C36309-1272-4426-E16D-71F280BB5AB3}"/>
                  </a:ext>
                </a:extLst>
              </p:cNvPr>
              <p:cNvGrpSpPr/>
              <p:nvPr/>
            </p:nvGrpSpPr>
            <p:grpSpPr>
              <a:xfrm>
                <a:off x="3716020" y="1579182"/>
                <a:ext cx="505460" cy="668718"/>
                <a:chOff x="3716020" y="1579182"/>
                <a:chExt cx="505460" cy="668718"/>
              </a:xfrm>
            </p:grpSpPr>
            <p:sp>
              <p:nvSpPr>
                <p:cNvPr id="207" name="Rectangle 206">
                  <a:extLst>
                    <a:ext uri="{FF2B5EF4-FFF2-40B4-BE49-F238E27FC236}">
                      <a16:creationId xmlns:a16="http://schemas.microsoft.com/office/drawing/2014/main" id="{A8C93998-C69B-A468-EB2C-A1B4ACF47383}"/>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08" name="Rectangle 207">
                  <a:extLst>
                    <a:ext uri="{FF2B5EF4-FFF2-40B4-BE49-F238E27FC236}">
                      <a16:creationId xmlns:a16="http://schemas.microsoft.com/office/drawing/2014/main" id="{A62BA841-4C92-6866-F7D4-A7DD4D581381}"/>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09" name="Rectangle 208">
                  <a:extLst>
                    <a:ext uri="{FF2B5EF4-FFF2-40B4-BE49-F238E27FC236}">
                      <a16:creationId xmlns:a16="http://schemas.microsoft.com/office/drawing/2014/main" id="{D5ED54E3-E047-1A3F-821D-DEA587110CAC}"/>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206" name="Graphic 205" descr="Document with solid fill">
                <a:extLst>
                  <a:ext uri="{FF2B5EF4-FFF2-40B4-BE49-F238E27FC236}">
                    <a16:creationId xmlns:a16="http://schemas.microsoft.com/office/drawing/2014/main" id="{1CEA8441-309F-DF9E-96AB-3EDC24EAD7C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48623" y="1493520"/>
                <a:ext cx="859444" cy="859444"/>
              </a:xfrm>
              <a:prstGeom prst="rect">
                <a:avLst/>
              </a:prstGeom>
            </p:spPr>
          </p:pic>
        </p:grpSp>
        <p:sp>
          <p:nvSpPr>
            <p:cNvPr id="166" name="TextBox 165">
              <a:extLst>
                <a:ext uri="{FF2B5EF4-FFF2-40B4-BE49-F238E27FC236}">
                  <a16:creationId xmlns:a16="http://schemas.microsoft.com/office/drawing/2014/main" id="{A6AA9529-F12A-8759-87C5-DA44D881FB9F}"/>
                </a:ext>
              </a:extLst>
            </p:cNvPr>
            <p:cNvSpPr txBox="1"/>
            <p:nvPr/>
          </p:nvSpPr>
          <p:spPr>
            <a:xfrm>
              <a:off x="8429807" y="1651816"/>
              <a:ext cx="343364" cy="369332"/>
            </a:xfrm>
            <a:prstGeom prst="rect">
              <a:avLst/>
            </a:prstGeom>
            <a:noFill/>
          </p:spPr>
          <p:txBody>
            <a:bodyPr wrap="none" rtlCol="0">
              <a:spAutoFit/>
            </a:bodyPr>
            <a:lstStyle/>
            <a:p>
              <a:pPr>
                <a:defRPr/>
              </a:pPr>
              <a:r>
                <a:rPr lang="en-US" noProof="1">
                  <a:solidFill>
                    <a:prstClr val="black"/>
                  </a:solidFill>
                  <a:cs typeface="Arial"/>
                  <a:sym typeface="Arial"/>
                </a:rPr>
                <a:t>D</a:t>
              </a:r>
            </a:p>
          </p:txBody>
        </p:sp>
        <p:grpSp>
          <p:nvGrpSpPr>
            <p:cNvPr id="167" name="Group 166">
              <a:extLst>
                <a:ext uri="{FF2B5EF4-FFF2-40B4-BE49-F238E27FC236}">
                  <a16:creationId xmlns:a16="http://schemas.microsoft.com/office/drawing/2014/main" id="{7CB3543A-0EAF-3CC4-C901-DD70DC509B64}"/>
                </a:ext>
              </a:extLst>
            </p:cNvPr>
            <p:cNvGrpSpPr/>
            <p:nvPr/>
          </p:nvGrpSpPr>
          <p:grpSpPr>
            <a:xfrm>
              <a:off x="6309233" y="2779669"/>
              <a:ext cx="859444" cy="859444"/>
              <a:chOff x="3548623" y="1493520"/>
              <a:chExt cx="859444" cy="859444"/>
            </a:xfrm>
          </p:grpSpPr>
          <p:grpSp>
            <p:nvGrpSpPr>
              <p:cNvPr id="200" name="Group 199">
                <a:extLst>
                  <a:ext uri="{FF2B5EF4-FFF2-40B4-BE49-F238E27FC236}">
                    <a16:creationId xmlns:a16="http://schemas.microsoft.com/office/drawing/2014/main" id="{89D95E99-2D9F-FDD9-7EB4-5D7499935FFA}"/>
                  </a:ext>
                </a:extLst>
              </p:cNvPr>
              <p:cNvGrpSpPr/>
              <p:nvPr/>
            </p:nvGrpSpPr>
            <p:grpSpPr>
              <a:xfrm>
                <a:off x="3716020" y="1579182"/>
                <a:ext cx="505460" cy="668718"/>
                <a:chOff x="3716020" y="1579182"/>
                <a:chExt cx="505460" cy="668718"/>
              </a:xfrm>
            </p:grpSpPr>
            <p:sp>
              <p:nvSpPr>
                <p:cNvPr id="202" name="Rectangle 201">
                  <a:extLst>
                    <a:ext uri="{FF2B5EF4-FFF2-40B4-BE49-F238E27FC236}">
                      <a16:creationId xmlns:a16="http://schemas.microsoft.com/office/drawing/2014/main" id="{6C2B22A6-7379-6CE6-F531-7706AC330005}"/>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03" name="Rectangle 202">
                  <a:extLst>
                    <a:ext uri="{FF2B5EF4-FFF2-40B4-BE49-F238E27FC236}">
                      <a16:creationId xmlns:a16="http://schemas.microsoft.com/office/drawing/2014/main" id="{6D631D7D-A3E4-8532-11B9-489B47AA24DB}"/>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04" name="Rectangle 203">
                  <a:extLst>
                    <a:ext uri="{FF2B5EF4-FFF2-40B4-BE49-F238E27FC236}">
                      <a16:creationId xmlns:a16="http://schemas.microsoft.com/office/drawing/2014/main" id="{ED7880C2-AE04-9DB1-EE23-71CB267AA7AF}"/>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201" name="Graphic 200" descr="Document with solid fill">
                <a:extLst>
                  <a:ext uri="{FF2B5EF4-FFF2-40B4-BE49-F238E27FC236}">
                    <a16:creationId xmlns:a16="http://schemas.microsoft.com/office/drawing/2014/main" id="{A979835F-435A-59ED-D4B8-55694DC1DD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48623" y="1493520"/>
                <a:ext cx="859444" cy="859444"/>
              </a:xfrm>
              <a:prstGeom prst="rect">
                <a:avLst/>
              </a:prstGeom>
            </p:spPr>
          </p:pic>
        </p:grpSp>
        <p:sp>
          <p:nvSpPr>
            <p:cNvPr id="168" name="TextBox 167">
              <a:extLst>
                <a:ext uri="{FF2B5EF4-FFF2-40B4-BE49-F238E27FC236}">
                  <a16:creationId xmlns:a16="http://schemas.microsoft.com/office/drawing/2014/main" id="{BACA62DC-3638-7CB0-151D-1C6508B506E4}"/>
                </a:ext>
              </a:extLst>
            </p:cNvPr>
            <p:cNvSpPr txBox="1"/>
            <p:nvPr/>
          </p:nvSpPr>
          <p:spPr>
            <a:xfrm>
              <a:off x="6464213" y="2829041"/>
              <a:ext cx="320922" cy="369332"/>
            </a:xfrm>
            <a:prstGeom prst="rect">
              <a:avLst/>
            </a:prstGeom>
            <a:noFill/>
          </p:spPr>
          <p:txBody>
            <a:bodyPr wrap="none" rtlCol="0">
              <a:spAutoFit/>
            </a:bodyPr>
            <a:lstStyle/>
            <a:p>
              <a:pPr>
                <a:defRPr/>
              </a:pPr>
              <a:r>
                <a:rPr lang="en-US" noProof="1">
                  <a:solidFill>
                    <a:prstClr val="black"/>
                  </a:solidFill>
                  <a:cs typeface="Arial"/>
                  <a:sym typeface="Arial"/>
                </a:rPr>
                <a:t>A</a:t>
              </a:r>
            </a:p>
          </p:txBody>
        </p:sp>
        <p:grpSp>
          <p:nvGrpSpPr>
            <p:cNvPr id="169" name="Group 168">
              <a:extLst>
                <a:ext uri="{FF2B5EF4-FFF2-40B4-BE49-F238E27FC236}">
                  <a16:creationId xmlns:a16="http://schemas.microsoft.com/office/drawing/2014/main" id="{2D99A961-8C18-DEC5-99AA-C73FBAB828B5}"/>
                </a:ext>
              </a:extLst>
            </p:cNvPr>
            <p:cNvGrpSpPr/>
            <p:nvPr/>
          </p:nvGrpSpPr>
          <p:grpSpPr>
            <a:xfrm>
              <a:off x="6968842" y="2779669"/>
              <a:ext cx="859444" cy="859444"/>
              <a:chOff x="3548623" y="1493520"/>
              <a:chExt cx="859444" cy="859444"/>
            </a:xfrm>
          </p:grpSpPr>
          <p:grpSp>
            <p:nvGrpSpPr>
              <p:cNvPr id="195" name="Group 194">
                <a:extLst>
                  <a:ext uri="{FF2B5EF4-FFF2-40B4-BE49-F238E27FC236}">
                    <a16:creationId xmlns:a16="http://schemas.microsoft.com/office/drawing/2014/main" id="{D18BB8AF-23CC-F766-A0F1-D05C2984725C}"/>
                  </a:ext>
                </a:extLst>
              </p:cNvPr>
              <p:cNvGrpSpPr/>
              <p:nvPr/>
            </p:nvGrpSpPr>
            <p:grpSpPr>
              <a:xfrm>
                <a:off x="3716020" y="1579182"/>
                <a:ext cx="505460" cy="668718"/>
                <a:chOff x="3716020" y="1579182"/>
                <a:chExt cx="505460" cy="668718"/>
              </a:xfrm>
            </p:grpSpPr>
            <p:sp>
              <p:nvSpPr>
                <p:cNvPr id="197" name="Rectangle 196">
                  <a:extLst>
                    <a:ext uri="{FF2B5EF4-FFF2-40B4-BE49-F238E27FC236}">
                      <a16:creationId xmlns:a16="http://schemas.microsoft.com/office/drawing/2014/main" id="{29B41815-DAB8-9617-4F88-FA459FCE32C1}"/>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198" name="Rectangle 197">
                  <a:extLst>
                    <a:ext uri="{FF2B5EF4-FFF2-40B4-BE49-F238E27FC236}">
                      <a16:creationId xmlns:a16="http://schemas.microsoft.com/office/drawing/2014/main" id="{AEFE6D29-3162-640C-7EE9-EDE7A0C36AA9}"/>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199" name="Rectangle 198">
                  <a:extLst>
                    <a:ext uri="{FF2B5EF4-FFF2-40B4-BE49-F238E27FC236}">
                      <a16:creationId xmlns:a16="http://schemas.microsoft.com/office/drawing/2014/main" id="{B35E93E3-8CFE-3407-5D83-57C44E9BBE37}"/>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196" name="Graphic 195" descr="Document with solid fill">
                <a:extLst>
                  <a:ext uri="{FF2B5EF4-FFF2-40B4-BE49-F238E27FC236}">
                    <a16:creationId xmlns:a16="http://schemas.microsoft.com/office/drawing/2014/main" id="{7908CFD5-72D7-03DB-F3DE-5D70103A9DA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48623" y="1493520"/>
                <a:ext cx="859444" cy="859444"/>
              </a:xfrm>
              <a:prstGeom prst="rect">
                <a:avLst/>
              </a:prstGeom>
            </p:spPr>
          </p:pic>
        </p:grpSp>
        <p:sp>
          <p:nvSpPr>
            <p:cNvPr id="170" name="TextBox 169">
              <a:extLst>
                <a:ext uri="{FF2B5EF4-FFF2-40B4-BE49-F238E27FC236}">
                  <a16:creationId xmlns:a16="http://schemas.microsoft.com/office/drawing/2014/main" id="{1291BB07-198E-C18E-6AF9-4DCAF8A2701E}"/>
                </a:ext>
              </a:extLst>
            </p:cNvPr>
            <p:cNvSpPr txBox="1"/>
            <p:nvPr/>
          </p:nvSpPr>
          <p:spPr>
            <a:xfrm>
              <a:off x="7122721" y="2821757"/>
              <a:ext cx="324128" cy="369332"/>
            </a:xfrm>
            <a:prstGeom prst="rect">
              <a:avLst/>
            </a:prstGeom>
            <a:noFill/>
          </p:spPr>
          <p:txBody>
            <a:bodyPr wrap="none" rtlCol="0">
              <a:spAutoFit/>
            </a:bodyPr>
            <a:lstStyle/>
            <a:p>
              <a:pPr>
                <a:defRPr/>
              </a:pPr>
              <a:r>
                <a:rPr lang="en-US" noProof="1">
                  <a:solidFill>
                    <a:prstClr val="black"/>
                  </a:solidFill>
                  <a:cs typeface="Arial"/>
                  <a:sym typeface="Arial"/>
                </a:rPr>
                <a:t>B</a:t>
              </a:r>
            </a:p>
          </p:txBody>
        </p:sp>
        <p:grpSp>
          <p:nvGrpSpPr>
            <p:cNvPr id="171" name="Group 170">
              <a:extLst>
                <a:ext uri="{FF2B5EF4-FFF2-40B4-BE49-F238E27FC236}">
                  <a16:creationId xmlns:a16="http://schemas.microsoft.com/office/drawing/2014/main" id="{1ABC363E-8935-EA71-6447-086B746617E8}"/>
                </a:ext>
              </a:extLst>
            </p:cNvPr>
            <p:cNvGrpSpPr/>
            <p:nvPr/>
          </p:nvGrpSpPr>
          <p:grpSpPr>
            <a:xfrm>
              <a:off x="7622655" y="2779669"/>
              <a:ext cx="859444" cy="859444"/>
              <a:chOff x="3548623" y="1493520"/>
              <a:chExt cx="859444" cy="859444"/>
            </a:xfrm>
          </p:grpSpPr>
          <p:grpSp>
            <p:nvGrpSpPr>
              <p:cNvPr id="190" name="Group 189">
                <a:extLst>
                  <a:ext uri="{FF2B5EF4-FFF2-40B4-BE49-F238E27FC236}">
                    <a16:creationId xmlns:a16="http://schemas.microsoft.com/office/drawing/2014/main" id="{E08821C2-DB8D-AC8E-D19B-B1EB8A1F45CE}"/>
                  </a:ext>
                </a:extLst>
              </p:cNvPr>
              <p:cNvGrpSpPr/>
              <p:nvPr/>
            </p:nvGrpSpPr>
            <p:grpSpPr>
              <a:xfrm>
                <a:off x="3716020" y="1579182"/>
                <a:ext cx="505460" cy="668718"/>
                <a:chOff x="3716020" y="1579182"/>
                <a:chExt cx="505460" cy="668718"/>
              </a:xfrm>
            </p:grpSpPr>
            <p:sp>
              <p:nvSpPr>
                <p:cNvPr id="192" name="Rectangle 191">
                  <a:extLst>
                    <a:ext uri="{FF2B5EF4-FFF2-40B4-BE49-F238E27FC236}">
                      <a16:creationId xmlns:a16="http://schemas.microsoft.com/office/drawing/2014/main" id="{FE9E2054-1575-A0A1-D9A6-6299D149E876}"/>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193" name="Rectangle 192">
                  <a:extLst>
                    <a:ext uri="{FF2B5EF4-FFF2-40B4-BE49-F238E27FC236}">
                      <a16:creationId xmlns:a16="http://schemas.microsoft.com/office/drawing/2014/main" id="{FB31A9F5-B4A2-8F91-3759-74CC04BBA351}"/>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194" name="Rectangle 193">
                  <a:extLst>
                    <a:ext uri="{FF2B5EF4-FFF2-40B4-BE49-F238E27FC236}">
                      <a16:creationId xmlns:a16="http://schemas.microsoft.com/office/drawing/2014/main" id="{A1954472-580D-41C0-1054-23578593A628}"/>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191" name="Graphic 190" descr="Document with solid fill">
                <a:extLst>
                  <a:ext uri="{FF2B5EF4-FFF2-40B4-BE49-F238E27FC236}">
                    <a16:creationId xmlns:a16="http://schemas.microsoft.com/office/drawing/2014/main" id="{E858F166-499A-3F8C-BBDE-ADB3CF5CB7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48623" y="1493520"/>
                <a:ext cx="859444" cy="859444"/>
              </a:xfrm>
              <a:prstGeom prst="rect">
                <a:avLst/>
              </a:prstGeom>
            </p:spPr>
          </p:pic>
        </p:grpSp>
        <p:sp>
          <p:nvSpPr>
            <p:cNvPr id="172" name="TextBox 171">
              <a:extLst>
                <a:ext uri="{FF2B5EF4-FFF2-40B4-BE49-F238E27FC236}">
                  <a16:creationId xmlns:a16="http://schemas.microsoft.com/office/drawing/2014/main" id="{27E33BC5-550D-5AE0-3079-255E5394742C}"/>
                </a:ext>
              </a:extLst>
            </p:cNvPr>
            <p:cNvSpPr txBox="1"/>
            <p:nvPr/>
          </p:nvSpPr>
          <p:spPr>
            <a:xfrm>
              <a:off x="7776534" y="2821757"/>
              <a:ext cx="344966" cy="369332"/>
            </a:xfrm>
            <a:prstGeom prst="rect">
              <a:avLst/>
            </a:prstGeom>
            <a:noFill/>
          </p:spPr>
          <p:txBody>
            <a:bodyPr wrap="none" rtlCol="0">
              <a:spAutoFit/>
            </a:bodyPr>
            <a:lstStyle/>
            <a:p>
              <a:pPr>
                <a:defRPr/>
              </a:pPr>
              <a:r>
                <a:rPr lang="en-US" noProof="1">
                  <a:solidFill>
                    <a:prstClr val="black"/>
                  </a:solidFill>
                  <a:cs typeface="Arial"/>
                  <a:sym typeface="Arial"/>
                </a:rPr>
                <a:t>C</a:t>
              </a:r>
            </a:p>
          </p:txBody>
        </p:sp>
        <p:grpSp>
          <p:nvGrpSpPr>
            <p:cNvPr id="173" name="Group 172">
              <a:extLst>
                <a:ext uri="{FF2B5EF4-FFF2-40B4-BE49-F238E27FC236}">
                  <a16:creationId xmlns:a16="http://schemas.microsoft.com/office/drawing/2014/main" id="{C0C020EF-2266-B2BB-BCFA-701F12DBDF9E}"/>
                </a:ext>
              </a:extLst>
            </p:cNvPr>
            <p:cNvGrpSpPr/>
            <p:nvPr/>
          </p:nvGrpSpPr>
          <p:grpSpPr>
            <a:xfrm>
              <a:off x="8275928" y="2779669"/>
              <a:ext cx="859444" cy="859444"/>
              <a:chOff x="3548623" y="1493520"/>
              <a:chExt cx="859444" cy="859444"/>
            </a:xfrm>
          </p:grpSpPr>
          <p:grpSp>
            <p:nvGrpSpPr>
              <p:cNvPr id="185" name="Group 184">
                <a:extLst>
                  <a:ext uri="{FF2B5EF4-FFF2-40B4-BE49-F238E27FC236}">
                    <a16:creationId xmlns:a16="http://schemas.microsoft.com/office/drawing/2014/main" id="{076F17F2-C145-E231-439F-0518269C13EB}"/>
                  </a:ext>
                </a:extLst>
              </p:cNvPr>
              <p:cNvGrpSpPr/>
              <p:nvPr/>
            </p:nvGrpSpPr>
            <p:grpSpPr>
              <a:xfrm>
                <a:off x="3716020" y="1579182"/>
                <a:ext cx="505460" cy="668718"/>
                <a:chOff x="3716020" y="1579182"/>
                <a:chExt cx="505460" cy="668718"/>
              </a:xfrm>
            </p:grpSpPr>
            <p:sp>
              <p:nvSpPr>
                <p:cNvPr id="187" name="Rectangle 186">
                  <a:extLst>
                    <a:ext uri="{FF2B5EF4-FFF2-40B4-BE49-F238E27FC236}">
                      <a16:creationId xmlns:a16="http://schemas.microsoft.com/office/drawing/2014/main" id="{27A9E722-6494-C69E-2018-FF2691CDC390}"/>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188" name="Rectangle 187">
                  <a:extLst>
                    <a:ext uri="{FF2B5EF4-FFF2-40B4-BE49-F238E27FC236}">
                      <a16:creationId xmlns:a16="http://schemas.microsoft.com/office/drawing/2014/main" id="{B61ED84B-6CBC-472B-60E3-1E8594D5F256}"/>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189" name="Rectangle 188">
                  <a:extLst>
                    <a:ext uri="{FF2B5EF4-FFF2-40B4-BE49-F238E27FC236}">
                      <a16:creationId xmlns:a16="http://schemas.microsoft.com/office/drawing/2014/main" id="{696A137E-0E38-5C85-ABBA-291B529712F8}"/>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186" name="Graphic 185" descr="Document with solid fill">
                <a:extLst>
                  <a:ext uri="{FF2B5EF4-FFF2-40B4-BE49-F238E27FC236}">
                    <a16:creationId xmlns:a16="http://schemas.microsoft.com/office/drawing/2014/main" id="{34FEA7AD-56B4-A8A7-570C-A6FF5194AE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48623" y="1493520"/>
                <a:ext cx="859444" cy="859444"/>
              </a:xfrm>
              <a:prstGeom prst="rect">
                <a:avLst/>
              </a:prstGeom>
            </p:spPr>
          </p:pic>
        </p:grpSp>
        <p:sp>
          <p:nvSpPr>
            <p:cNvPr id="174" name="TextBox 173">
              <a:extLst>
                <a:ext uri="{FF2B5EF4-FFF2-40B4-BE49-F238E27FC236}">
                  <a16:creationId xmlns:a16="http://schemas.microsoft.com/office/drawing/2014/main" id="{0D188839-1E82-F1C5-C89D-6CE6C0CB368A}"/>
                </a:ext>
              </a:extLst>
            </p:cNvPr>
            <p:cNvSpPr txBox="1"/>
            <p:nvPr/>
          </p:nvSpPr>
          <p:spPr>
            <a:xfrm>
              <a:off x="8429807" y="2821757"/>
              <a:ext cx="343364" cy="369332"/>
            </a:xfrm>
            <a:prstGeom prst="rect">
              <a:avLst/>
            </a:prstGeom>
            <a:noFill/>
          </p:spPr>
          <p:txBody>
            <a:bodyPr wrap="none" rtlCol="0">
              <a:spAutoFit/>
            </a:bodyPr>
            <a:lstStyle/>
            <a:p>
              <a:pPr>
                <a:defRPr/>
              </a:pPr>
              <a:r>
                <a:rPr lang="en-US" noProof="1">
                  <a:solidFill>
                    <a:prstClr val="black"/>
                  </a:solidFill>
                  <a:cs typeface="Arial"/>
                  <a:sym typeface="Arial"/>
                </a:rPr>
                <a:t>D</a:t>
              </a:r>
            </a:p>
          </p:txBody>
        </p:sp>
        <p:sp>
          <p:nvSpPr>
            <p:cNvPr id="175" name="TextBox 174">
              <a:extLst>
                <a:ext uri="{FF2B5EF4-FFF2-40B4-BE49-F238E27FC236}">
                  <a16:creationId xmlns:a16="http://schemas.microsoft.com/office/drawing/2014/main" id="{E84D794B-501D-F1AF-E654-734D2CE6D90F}"/>
                </a:ext>
              </a:extLst>
            </p:cNvPr>
            <p:cNvSpPr txBox="1"/>
            <p:nvPr/>
          </p:nvSpPr>
          <p:spPr>
            <a:xfrm>
              <a:off x="7410919" y="2508333"/>
              <a:ext cx="461665" cy="281487"/>
            </a:xfrm>
            <a:prstGeom prst="rect">
              <a:avLst/>
            </a:prstGeom>
            <a:noFill/>
          </p:spPr>
          <p:txBody>
            <a:bodyPr vert="vert270" wrap="none" rtlCol="0" anchor="ctr">
              <a:spAutoFit/>
            </a:bodyPr>
            <a:lstStyle/>
            <a:p>
              <a:pPr algn="ctr">
                <a:defRPr/>
              </a:pPr>
              <a:r>
                <a:rPr lang="en-US" noProof="1">
                  <a:solidFill>
                    <a:prstClr val="black"/>
                  </a:solidFill>
                  <a:cs typeface="Arial"/>
                  <a:sym typeface="Arial"/>
                </a:rPr>
                <a:t>…</a:t>
              </a:r>
            </a:p>
          </p:txBody>
        </p:sp>
        <p:sp>
          <p:nvSpPr>
            <p:cNvPr id="176" name="Rectangle: Rounded Corners 1625">
              <a:extLst>
                <a:ext uri="{FF2B5EF4-FFF2-40B4-BE49-F238E27FC236}">
                  <a16:creationId xmlns:a16="http://schemas.microsoft.com/office/drawing/2014/main" id="{5096E40A-A3DE-011E-8B89-B6CBD0BC38C7}"/>
                </a:ext>
              </a:extLst>
            </p:cNvPr>
            <p:cNvSpPr/>
            <p:nvPr/>
          </p:nvSpPr>
          <p:spPr>
            <a:xfrm>
              <a:off x="9641358" y="1901903"/>
              <a:ext cx="1147972" cy="916162"/>
            </a:xfrm>
            <a:prstGeom prst="roundRect">
              <a:avLst/>
            </a:prstGeom>
            <a:solidFill>
              <a:srgbClr val="E8E8E8">
                <a:lumMod val="10000"/>
              </a:srgbClr>
            </a:solidFill>
            <a:ln w="19050" cap="flat" cmpd="sng" algn="ctr">
              <a:solidFill>
                <a:srgbClr val="E8E8E8">
                  <a:lumMod val="10000"/>
                </a:srgbClr>
              </a:solidFill>
              <a:prstDash val="solid"/>
              <a:miter lim="800000"/>
            </a:ln>
            <a:effectLst/>
          </p:spPr>
          <p:txBody>
            <a:bodyPr rtlCol="0" anchor="ctr"/>
            <a:lstStyle/>
            <a:p>
              <a:pPr algn="ctr">
                <a:defRPr/>
              </a:pPr>
              <a:endParaRPr lang="en-US" sz="1600" noProof="1">
                <a:solidFill>
                  <a:prstClr val="white"/>
                </a:solidFill>
                <a:cs typeface="Arial"/>
                <a:sym typeface="Arial"/>
              </a:endParaRPr>
            </a:p>
          </p:txBody>
        </p:sp>
        <p:pic>
          <p:nvPicPr>
            <p:cNvPr id="177" name="Graphic 176">
              <a:extLst>
                <a:ext uri="{FF2B5EF4-FFF2-40B4-BE49-F238E27FC236}">
                  <a16:creationId xmlns:a16="http://schemas.microsoft.com/office/drawing/2014/main" id="{87612A19-B21D-16EE-75E5-8685170D0ECB}"/>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r="72708"/>
            <a:stretch/>
          </p:blipFill>
          <p:spPr>
            <a:xfrm>
              <a:off x="9870946" y="1974809"/>
              <a:ext cx="688797" cy="684419"/>
            </a:xfrm>
            <a:prstGeom prst="rect">
              <a:avLst/>
            </a:prstGeom>
          </p:spPr>
        </p:pic>
        <p:sp>
          <p:nvSpPr>
            <p:cNvPr id="178" name="TextBox 177">
              <a:extLst>
                <a:ext uri="{FF2B5EF4-FFF2-40B4-BE49-F238E27FC236}">
                  <a16:creationId xmlns:a16="http://schemas.microsoft.com/office/drawing/2014/main" id="{999D19E0-2D93-9F6F-A5C1-F457D3573F8D}"/>
                </a:ext>
              </a:extLst>
            </p:cNvPr>
            <p:cNvSpPr txBox="1"/>
            <p:nvPr/>
          </p:nvSpPr>
          <p:spPr>
            <a:xfrm>
              <a:off x="6330001" y="1209124"/>
              <a:ext cx="2831288" cy="338554"/>
            </a:xfrm>
            <a:prstGeom prst="rect">
              <a:avLst/>
            </a:prstGeom>
            <a:noFill/>
          </p:spPr>
          <p:txBody>
            <a:bodyPr wrap="none" rtlCol="0">
              <a:spAutoFit/>
            </a:bodyPr>
            <a:lstStyle/>
            <a:p>
              <a:pPr>
                <a:defRPr/>
              </a:pPr>
              <a:r>
                <a:rPr lang="en-US" sz="1600" noProof="1">
                  <a:solidFill>
                    <a:prstClr val="black"/>
                  </a:solidFill>
                  <a:latin typeface="Calibri" panose="020F0502020204030204" pitchFamily="34" charset="0"/>
                  <a:cs typeface="Calibri" panose="020F0502020204030204" pitchFamily="34" charset="0"/>
                  <a:sym typeface="Arial"/>
                </a:rPr>
                <a:t>Build</a:t>
              </a:r>
              <a:r>
                <a:rPr lang="en-US" sz="1600" b="1" noProof="1">
                  <a:solidFill>
                    <a:prstClr val="black"/>
                  </a:solidFill>
                  <a:latin typeface="Calibri" panose="020F0502020204030204" pitchFamily="34" charset="0"/>
                  <a:cs typeface="Calibri" panose="020F0502020204030204" pitchFamily="34" charset="0"/>
                  <a:sym typeface="Arial"/>
                </a:rPr>
                <a:t> </a:t>
              </a:r>
              <a:r>
                <a:rPr lang="en-US" sz="1600" noProof="1">
                  <a:solidFill>
                    <a:prstClr val="black"/>
                  </a:solidFill>
                  <a:latin typeface="Calibri" panose="020F0502020204030204" pitchFamily="34" charset="0"/>
                  <a:cs typeface="Calibri" panose="020F0502020204030204" pitchFamily="34" charset="0"/>
                  <a:sym typeface="Arial"/>
                </a:rPr>
                <a:t>Recent</a:t>
              </a:r>
              <a:r>
                <a:rPr lang="en-US" sz="1600" b="1" noProof="1">
                  <a:solidFill>
                    <a:prstClr val="black"/>
                  </a:solidFill>
                  <a:latin typeface="Calibri" panose="020F0502020204030204" pitchFamily="34" charset="0"/>
                  <a:cs typeface="Calibri" panose="020F0502020204030204" pitchFamily="34" charset="0"/>
                  <a:sym typeface="Arial"/>
                </a:rPr>
                <a:t> </a:t>
              </a:r>
              <a:r>
                <a:rPr lang="en-US" sz="1600" noProof="1">
                  <a:solidFill>
                    <a:prstClr val="black"/>
                  </a:solidFill>
                  <a:latin typeface="Calibri" panose="020F0502020204030204" pitchFamily="34" charset="0"/>
                  <a:cs typeface="Calibri" panose="020F0502020204030204" pitchFamily="34" charset="0"/>
                  <a:sym typeface="Arial"/>
                </a:rPr>
                <a:t>Books</a:t>
              </a:r>
              <a:r>
                <a:rPr lang="en-US" sz="1600" b="1" noProof="1">
                  <a:solidFill>
                    <a:prstClr val="black"/>
                  </a:solidFill>
                  <a:latin typeface="Calibri" panose="020F0502020204030204" pitchFamily="34" charset="0"/>
                  <a:cs typeface="Calibri" panose="020F0502020204030204" pitchFamily="34" charset="0"/>
                  <a:sym typeface="Arial"/>
                </a:rPr>
                <a:t> QA Dataset</a:t>
              </a:r>
            </a:p>
          </p:txBody>
        </p:sp>
        <p:sp>
          <p:nvSpPr>
            <p:cNvPr id="179" name="TextBox 178">
              <a:extLst>
                <a:ext uri="{FF2B5EF4-FFF2-40B4-BE49-F238E27FC236}">
                  <a16:creationId xmlns:a16="http://schemas.microsoft.com/office/drawing/2014/main" id="{CA80001C-32DE-1396-0ADA-6B8F21844A3E}"/>
                </a:ext>
              </a:extLst>
            </p:cNvPr>
            <p:cNvSpPr txBox="1"/>
            <p:nvPr/>
          </p:nvSpPr>
          <p:spPr>
            <a:xfrm>
              <a:off x="9195466" y="1209124"/>
              <a:ext cx="2126204" cy="584775"/>
            </a:xfrm>
            <a:prstGeom prst="rect">
              <a:avLst/>
            </a:prstGeom>
            <a:noFill/>
          </p:spPr>
          <p:txBody>
            <a:bodyPr wrap="square">
              <a:spAutoFit/>
            </a:bodyPr>
            <a:lstStyle/>
            <a:p>
              <a:pPr algn="ctr">
                <a:defRPr/>
              </a:pPr>
              <a:r>
                <a:rPr lang="en-US" sz="1600" b="1" noProof="1">
                  <a:solidFill>
                    <a:prstClr val="black"/>
                  </a:solidFill>
                  <a:latin typeface="Calibri" panose="020F0502020204030204" pitchFamily="34" charset="0"/>
                  <a:cs typeface="Calibri" panose="020F0502020204030204" pitchFamily="34" charset="0"/>
                  <a:sym typeface="Arial"/>
                </a:rPr>
                <a:t>Baseline Performance </a:t>
              </a:r>
              <a:r>
                <a:rPr lang="en-US" sz="1600" noProof="1">
                  <a:solidFill>
                    <a:prstClr val="black"/>
                  </a:solidFill>
                  <a:latin typeface="Calibri" panose="020F0502020204030204" pitchFamily="34" charset="0"/>
                  <a:cs typeface="Calibri" panose="020F0502020204030204" pitchFamily="34" charset="0"/>
                  <a:sym typeface="Arial"/>
                </a:rPr>
                <a:t>on Clean Data</a:t>
              </a:r>
            </a:p>
          </p:txBody>
        </p:sp>
        <p:sp>
          <p:nvSpPr>
            <p:cNvPr id="180" name="Callout: Bent Line 1900">
              <a:extLst>
                <a:ext uri="{FF2B5EF4-FFF2-40B4-BE49-F238E27FC236}">
                  <a16:creationId xmlns:a16="http://schemas.microsoft.com/office/drawing/2014/main" id="{7E5FCB21-6572-ABF1-E2D0-D28E7D96500A}"/>
                </a:ext>
              </a:extLst>
            </p:cNvPr>
            <p:cNvSpPr/>
            <p:nvPr/>
          </p:nvSpPr>
          <p:spPr>
            <a:xfrm>
              <a:off x="9240189" y="3017391"/>
              <a:ext cx="1947895" cy="642208"/>
            </a:xfrm>
            <a:prstGeom prst="borderCallout2">
              <a:avLst>
                <a:gd name="adj1" fmla="val -3025"/>
                <a:gd name="adj2" fmla="val 50075"/>
                <a:gd name="adj3" fmla="val -18613"/>
                <a:gd name="adj4" fmla="val 47251"/>
                <a:gd name="adj5" fmla="val -45079"/>
                <a:gd name="adj6" fmla="val 47066"/>
              </a:avLst>
            </a:prstGeom>
            <a:noFill/>
            <a:ln w="19050" cap="flat" cmpd="sng" algn="ctr">
              <a:solidFill>
                <a:srgbClr val="156082">
                  <a:shade val="15000"/>
                </a:srgbClr>
              </a:solidFill>
              <a:prstDash val="solid"/>
              <a:miter lim="800000"/>
              <a:tailEnd type="triangle"/>
            </a:ln>
            <a:effectLst/>
          </p:spPr>
          <p:txBody>
            <a:bodyPr rtlCol="0" anchor="ctr"/>
            <a:lstStyle/>
            <a:p>
              <a:pPr algn="ctr">
                <a:defRPr/>
              </a:pPr>
              <a:r>
                <a:rPr lang="en-US" sz="1400" noProof="1">
                  <a:solidFill>
                    <a:srgbClr val="0D0D0D"/>
                  </a:solidFill>
                  <a:cs typeface="Arial"/>
                  <a:sym typeface="Arial"/>
                </a:rPr>
                <a:t>Which Passage is True Verbatim from </a:t>
              </a:r>
            </a:p>
            <a:p>
              <a:pPr algn="ctr">
                <a:defRPr/>
              </a:pPr>
              <a:r>
                <a:rPr lang="en-US" sz="1200" b="1" i="1" noProof="1">
                  <a:solidFill>
                    <a:srgbClr val="0D0D0D"/>
                  </a:solidFill>
                  <a:cs typeface="Arial"/>
                  <a:sym typeface="Arial"/>
                </a:rPr>
                <a:t>The Lord of The Rings</a:t>
              </a:r>
              <a:r>
                <a:rPr lang="en-US" sz="1600" noProof="1">
                  <a:solidFill>
                    <a:srgbClr val="0D0D0D"/>
                  </a:solidFill>
                  <a:cs typeface="Arial"/>
                  <a:sym typeface="Arial"/>
                </a:rPr>
                <a:t>?</a:t>
              </a:r>
            </a:p>
          </p:txBody>
        </p:sp>
        <p:sp>
          <p:nvSpPr>
            <p:cNvPr id="181" name="TextBox 180">
              <a:extLst>
                <a:ext uri="{FF2B5EF4-FFF2-40B4-BE49-F238E27FC236}">
                  <a16:creationId xmlns:a16="http://schemas.microsoft.com/office/drawing/2014/main" id="{AFD0F18B-B9D3-6725-2177-F840257C955B}"/>
                </a:ext>
              </a:extLst>
            </p:cNvPr>
            <p:cNvSpPr txBox="1"/>
            <p:nvPr/>
          </p:nvSpPr>
          <p:spPr>
            <a:xfrm>
              <a:off x="9805785" y="2602319"/>
              <a:ext cx="817516" cy="276999"/>
            </a:xfrm>
            <a:prstGeom prst="rect">
              <a:avLst/>
            </a:prstGeom>
            <a:noFill/>
          </p:spPr>
          <p:txBody>
            <a:bodyPr wrap="square">
              <a:spAutoFit/>
            </a:bodyPr>
            <a:lstStyle/>
            <a:p>
              <a:pPr algn="ctr">
                <a:defRPr/>
              </a:pPr>
              <a:r>
                <a:rPr lang="en-US" sz="1200" noProof="1">
                  <a:solidFill>
                    <a:prstClr val="white"/>
                  </a:solidFill>
                  <a:latin typeface="Aptos Display" panose="02110004020202020204"/>
                  <a:cs typeface="Calibri" panose="020F0502020204030204" pitchFamily="34" charset="0"/>
                  <a:sym typeface="Arial"/>
                </a:rPr>
                <a:t>ChatGPT</a:t>
              </a:r>
              <a:endParaRPr lang="en-US" sz="1200" noProof="1">
                <a:solidFill>
                  <a:prstClr val="white"/>
                </a:solidFill>
                <a:latin typeface="Aptos Display" panose="02110004020202020204"/>
                <a:cs typeface="Arial"/>
                <a:sym typeface="Arial"/>
              </a:endParaRPr>
            </a:p>
          </p:txBody>
        </p:sp>
        <p:cxnSp>
          <p:nvCxnSpPr>
            <p:cNvPr id="182" name="Straight Arrow Connector 181">
              <a:extLst>
                <a:ext uri="{FF2B5EF4-FFF2-40B4-BE49-F238E27FC236}">
                  <a16:creationId xmlns:a16="http://schemas.microsoft.com/office/drawing/2014/main" id="{1B64C1B1-A754-B8A0-5F90-D2454AC53407}"/>
                </a:ext>
              </a:extLst>
            </p:cNvPr>
            <p:cNvCxnSpPr>
              <a:cxnSpLocks/>
            </p:cNvCxnSpPr>
            <p:nvPr/>
          </p:nvCxnSpPr>
          <p:spPr>
            <a:xfrm rot="16200000">
              <a:off x="10147435" y="1806968"/>
              <a:ext cx="137294" cy="0"/>
            </a:xfrm>
            <a:prstGeom prst="straightConnector1">
              <a:avLst/>
            </a:prstGeom>
            <a:noFill/>
            <a:ln w="12700" cap="flat" cmpd="sng" algn="ctr">
              <a:solidFill>
                <a:srgbClr val="E8E8E8">
                  <a:lumMod val="10000"/>
                </a:srgbClr>
              </a:solidFill>
              <a:prstDash val="solid"/>
              <a:miter lim="800000"/>
              <a:tailEnd type="triangle"/>
            </a:ln>
            <a:effectLst/>
          </p:spPr>
        </p:cxnSp>
        <p:cxnSp>
          <p:nvCxnSpPr>
            <p:cNvPr id="183" name="Straight Arrow Connector 182">
              <a:extLst>
                <a:ext uri="{FF2B5EF4-FFF2-40B4-BE49-F238E27FC236}">
                  <a16:creationId xmlns:a16="http://schemas.microsoft.com/office/drawing/2014/main" id="{53B9DCBF-73F1-9077-F0EC-8A915F5FCCA3}"/>
                </a:ext>
              </a:extLst>
            </p:cNvPr>
            <p:cNvCxnSpPr>
              <a:cxnSpLocks/>
            </p:cNvCxnSpPr>
            <p:nvPr/>
          </p:nvCxnSpPr>
          <p:spPr>
            <a:xfrm>
              <a:off x="9210706" y="2369444"/>
              <a:ext cx="391712" cy="0"/>
            </a:xfrm>
            <a:prstGeom prst="straightConnector1">
              <a:avLst/>
            </a:prstGeom>
            <a:noFill/>
            <a:ln w="28575" cap="flat" cmpd="sng" algn="ctr">
              <a:solidFill>
                <a:srgbClr val="E8E8E8">
                  <a:lumMod val="10000"/>
                </a:srgbClr>
              </a:solidFill>
              <a:prstDash val="solid"/>
              <a:miter lim="800000"/>
              <a:tailEnd type="triangle"/>
            </a:ln>
            <a:effectLst/>
          </p:spPr>
        </p:cxnSp>
        <p:sp>
          <p:nvSpPr>
            <p:cNvPr id="184" name="Rectangle: Rounded Corners 16">
              <a:extLst>
                <a:ext uri="{FF2B5EF4-FFF2-40B4-BE49-F238E27FC236}">
                  <a16:creationId xmlns:a16="http://schemas.microsoft.com/office/drawing/2014/main" id="{CE261A37-A8D9-68CC-1AD5-8D7C6558E252}"/>
                </a:ext>
              </a:extLst>
            </p:cNvPr>
            <p:cNvSpPr/>
            <p:nvPr/>
          </p:nvSpPr>
          <p:spPr>
            <a:xfrm>
              <a:off x="6277904" y="1594931"/>
              <a:ext cx="2840442" cy="2064668"/>
            </a:xfrm>
            <a:prstGeom prst="roundRect">
              <a:avLst/>
            </a:prstGeom>
            <a:noFill/>
            <a:ln w="38100" cap="flat" cmpd="sng" algn="ctr">
              <a:solidFill>
                <a:sysClr val="windowText" lastClr="000000">
                  <a:lumMod val="50000"/>
                  <a:lumOff val="50000"/>
                </a:sysClr>
              </a:solidFill>
              <a:prstDash val="sysDash"/>
              <a:miter lim="800000"/>
            </a:ln>
            <a:effectLst/>
          </p:spPr>
          <p:txBody>
            <a:bodyPr rtlCol="0" anchor="ctr"/>
            <a:lstStyle/>
            <a:p>
              <a:pPr algn="ctr">
                <a:defRPr/>
              </a:pPr>
              <a:endParaRPr lang="en-US" noProof="1">
                <a:solidFill>
                  <a:prstClr val="white"/>
                </a:solidFill>
                <a:cs typeface="Arial"/>
                <a:sym typeface="Arial"/>
              </a:endParaRPr>
            </a:p>
          </p:txBody>
        </p:sp>
      </p:grpSp>
      <p:sp>
        <p:nvSpPr>
          <p:cNvPr id="275" name="Rectangle: Rounded Corners 30">
            <a:extLst>
              <a:ext uri="{FF2B5EF4-FFF2-40B4-BE49-F238E27FC236}">
                <a16:creationId xmlns:a16="http://schemas.microsoft.com/office/drawing/2014/main" id="{EF7F4843-AC1B-E080-3894-FEAF03049A09}"/>
              </a:ext>
            </a:extLst>
          </p:cNvPr>
          <p:cNvSpPr/>
          <p:nvPr/>
        </p:nvSpPr>
        <p:spPr>
          <a:xfrm>
            <a:off x="-1763089" y="4155348"/>
            <a:ext cx="10415558" cy="2667989"/>
          </a:xfrm>
          <a:prstGeom prst="roundRect">
            <a:avLst>
              <a:gd name="adj" fmla="val 2674"/>
            </a:avLst>
          </a:prstGeom>
          <a:solidFill>
            <a:srgbClr val="FFFFFF">
              <a:alpha val="80000"/>
            </a:srgbClr>
          </a:solidFill>
          <a:ln w="12700" cap="flat" cmpd="sng" algn="ctr">
            <a:solidFill>
              <a:srgbClr val="3B3B3B"/>
            </a:solid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 name="Rectangle: Rounded Corners 31">
            <a:extLst>
              <a:ext uri="{FF2B5EF4-FFF2-40B4-BE49-F238E27FC236}">
                <a16:creationId xmlns:a16="http://schemas.microsoft.com/office/drawing/2014/main" id="{9F950A0C-DD7D-608E-140B-00D2CEB6B0C6}"/>
              </a:ext>
            </a:extLst>
          </p:cNvPr>
          <p:cNvSpPr/>
          <p:nvPr/>
        </p:nvSpPr>
        <p:spPr>
          <a:xfrm>
            <a:off x="-1772630" y="6967485"/>
            <a:ext cx="10415558" cy="1667671"/>
          </a:xfrm>
          <a:prstGeom prst="roundRect">
            <a:avLst>
              <a:gd name="adj" fmla="val 2674"/>
            </a:avLst>
          </a:prstGeom>
          <a:solidFill>
            <a:sysClr val="window" lastClr="FFFFFF"/>
          </a:solidFill>
          <a:ln w="12700" cap="flat" cmpd="sng" algn="ctr">
            <a:solidFill>
              <a:srgbClr val="3B3B3B"/>
            </a:solidFill>
            <a:prstDash val="solid"/>
            <a:miter lim="800000"/>
          </a:ln>
          <a:effectLst/>
        </p:spPr>
        <p:txBody>
          <a:bodyPr rtlCol="0" anchor="ctr"/>
          <a:lstStyle/>
          <a:p>
            <a:pPr algn="ctr">
              <a:defRPr/>
            </a:pPr>
            <a:endParaRPr lang="en-US" noProof="1">
              <a:solidFill>
                <a:prstClr val="white"/>
              </a:solidFill>
              <a:cs typeface="Arial"/>
              <a:sym typeface="Arial"/>
            </a:endParaRPr>
          </a:p>
        </p:txBody>
      </p:sp>
      <p:grpSp>
        <p:nvGrpSpPr>
          <p:cNvPr id="3" name="Group 2">
            <a:extLst>
              <a:ext uri="{FF2B5EF4-FFF2-40B4-BE49-F238E27FC236}">
                <a16:creationId xmlns:a16="http://schemas.microsoft.com/office/drawing/2014/main" id="{DE91A5ED-1132-5D6D-E12B-613D39C79F94}"/>
              </a:ext>
            </a:extLst>
          </p:cNvPr>
          <p:cNvGrpSpPr/>
          <p:nvPr/>
        </p:nvGrpSpPr>
        <p:grpSpPr>
          <a:xfrm>
            <a:off x="-1608770" y="7171229"/>
            <a:ext cx="1005840" cy="1005840"/>
            <a:chOff x="10234107" y="4858767"/>
            <a:chExt cx="914400" cy="914400"/>
          </a:xfrm>
        </p:grpSpPr>
        <p:sp>
          <p:nvSpPr>
            <p:cNvPr id="5" name="Rectangle: Rounded Corners 1913">
              <a:extLst>
                <a:ext uri="{FF2B5EF4-FFF2-40B4-BE49-F238E27FC236}">
                  <a16:creationId xmlns:a16="http://schemas.microsoft.com/office/drawing/2014/main" id="{924DA31F-C12D-528B-852C-6BEECB7FEA09}"/>
                </a:ext>
              </a:extLst>
            </p:cNvPr>
            <p:cNvSpPr/>
            <p:nvPr/>
          </p:nvSpPr>
          <p:spPr>
            <a:xfrm>
              <a:off x="10501815" y="4944998"/>
              <a:ext cx="457200" cy="745068"/>
            </a:xfrm>
            <a:prstGeom prst="roundRect">
              <a:avLst>
                <a:gd name="adj" fmla="val 7003"/>
              </a:avLst>
            </a:prstGeom>
            <a:solidFill>
              <a:srgbClr val="8B0000"/>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6" name="Rectangle 5">
              <a:extLst>
                <a:ext uri="{FF2B5EF4-FFF2-40B4-BE49-F238E27FC236}">
                  <a16:creationId xmlns:a16="http://schemas.microsoft.com/office/drawing/2014/main" id="{62D9AFB0-22A9-0E84-71D6-CBEC052BB880}"/>
                </a:ext>
              </a:extLst>
            </p:cNvPr>
            <p:cNvSpPr/>
            <p:nvPr/>
          </p:nvSpPr>
          <p:spPr>
            <a:xfrm>
              <a:off x="10421805" y="4944998"/>
              <a:ext cx="80010" cy="745068"/>
            </a:xfrm>
            <a:prstGeom prst="rect">
              <a:avLst/>
            </a:prstGeom>
            <a:solidFill>
              <a:srgbClr val="C00000"/>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pic>
          <p:nvPicPr>
            <p:cNvPr id="7" name="Graphic 6" descr="Closed book outline">
              <a:extLst>
                <a:ext uri="{FF2B5EF4-FFF2-40B4-BE49-F238E27FC236}">
                  <a16:creationId xmlns:a16="http://schemas.microsoft.com/office/drawing/2014/main" id="{9C9DA42E-67AA-FC6A-DA73-3B91E8B3BD7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234107" y="4858767"/>
              <a:ext cx="914400" cy="914400"/>
            </a:xfrm>
            <a:prstGeom prst="rect">
              <a:avLst/>
            </a:prstGeom>
          </p:spPr>
        </p:pic>
        <p:sp>
          <p:nvSpPr>
            <p:cNvPr id="9" name="Rectangle 8">
              <a:extLst>
                <a:ext uri="{FF2B5EF4-FFF2-40B4-BE49-F238E27FC236}">
                  <a16:creationId xmlns:a16="http://schemas.microsoft.com/office/drawing/2014/main" id="{D25BB430-65B2-E256-29B4-005D4F9192F4}"/>
                </a:ext>
              </a:extLst>
            </p:cNvPr>
            <p:cNvSpPr/>
            <p:nvPr/>
          </p:nvSpPr>
          <p:spPr>
            <a:xfrm>
              <a:off x="10567436" y="5152608"/>
              <a:ext cx="323123" cy="236220"/>
            </a:xfrm>
            <a:prstGeom prst="rect">
              <a:avLst/>
            </a:prstGeom>
            <a:solidFill>
              <a:srgbClr val="8B0000"/>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10" name="TextBox 9">
              <a:extLst>
                <a:ext uri="{FF2B5EF4-FFF2-40B4-BE49-F238E27FC236}">
                  <a16:creationId xmlns:a16="http://schemas.microsoft.com/office/drawing/2014/main" id="{61269ECF-3719-C6A3-6519-F9423D76C5D4}"/>
                </a:ext>
              </a:extLst>
            </p:cNvPr>
            <p:cNvSpPr txBox="1"/>
            <p:nvPr/>
          </p:nvSpPr>
          <p:spPr>
            <a:xfrm>
              <a:off x="10436141" y="5123681"/>
              <a:ext cx="585711" cy="419695"/>
            </a:xfrm>
            <a:prstGeom prst="rect">
              <a:avLst/>
            </a:prstGeom>
            <a:noFill/>
          </p:spPr>
          <p:txBody>
            <a:bodyPr wrap="square" rtlCol="0">
              <a:spAutoFit/>
            </a:bodyPr>
            <a:lstStyle/>
            <a:p>
              <a:pPr algn="ctr">
                <a:defRPr/>
              </a:pPr>
              <a:r>
                <a:rPr lang="en-US" sz="2400" b="1" noProof="1">
                  <a:solidFill>
                    <a:prstClr val="white"/>
                  </a:solidFill>
                  <a:cs typeface="Arial"/>
                  <a:sym typeface="Arial"/>
                </a:rPr>
                <a:t>X</a:t>
              </a:r>
              <a:endParaRPr lang="en-US" sz="1100" b="1" noProof="1">
                <a:solidFill>
                  <a:prstClr val="white"/>
                </a:solidFill>
                <a:cs typeface="Arial"/>
                <a:sym typeface="Arial"/>
              </a:endParaRPr>
            </a:p>
          </p:txBody>
        </p:sp>
      </p:grpSp>
      <p:sp>
        <p:nvSpPr>
          <p:cNvPr id="11" name="TextBox 10">
            <a:extLst>
              <a:ext uri="{FF2B5EF4-FFF2-40B4-BE49-F238E27FC236}">
                <a16:creationId xmlns:a16="http://schemas.microsoft.com/office/drawing/2014/main" id="{C8498E9F-80FC-E4E7-CAB5-3C1601B682D7}"/>
              </a:ext>
            </a:extLst>
          </p:cNvPr>
          <p:cNvSpPr txBox="1"/>
          <p:nvPr/>
        </p:nvSpPr>
        <p:spPr>
          <a:xfrm>
            <a:off x="-1732106" y="8062078"/>
            <a:ext cx="1301958" cy="338554"/>
          </a:xfrm>
          <a:prstGeom prst="rect">
            <a:avLst/>
          </a:prstGeom>
          <a:noFill/>
        </p:spPr>
        <p:txBody>
          <a:bodyPr wrap="none" rtlCol="0">
            <a:spAutoFit/>
          </a:bodyPr>
          <a:lstStyle/>
          <a:p>
            <a:pPr algn="ctr">
              <a:defRPr/>
            </a:pPr>
            <a:r>
              <a:rPr lang="en-US" sz="1600" noProof="1">
                <a:solidFill>
                  <a:prstClr val="black"/>
                </a:solidFill>
                <a:latin typeface="Calibri" panose="020F0502020204030204" pitchFamily="34" charset="0"/>
                <a:cs typeface="Calibri" panose="020F0502020204030204" pitchFamily="34" charset="0"/>
                <a:sym typeface="Arial"/>
              </a:rPr>
              <a:t>Suspect Book</a:t>
            </a:r>
          </a:p>
        </p:txBody>
      </p:sp>
      <p:sp>
        <p:nvSpPr>
          <p:cNvPr id="12" name="Rectangle: Rounded Corners 34">
            <a:extLst>
              <a:ext uri="{FF2B5EF4-FFF2-40B4-BE49-F238E27FC236}">
                <a16:creationId xmlns:a16="http://schemas.microsoft.com/office/drawing/2014/main" id="{6CA9D859-6BF8-E0A3-BF93-FB240778943A}"/>
              </a:ext>
            </a:extLst>
          </p:cNvPr>
          <p:cNvSpPr/>
          <p:nvPr/>
        </p:nvSpPr>
        <p:spPr>
          <a:xfrm>
            <a:off x="-218881" y="7198224"/>
            <a:ext cx="2360589" cy="1115253"/>
          </a:xfrm>
          <a:prstGeom prst="roundRect">
            <a:avLst/>
          </a:prstGeom>
          <a:noFill/>
          <a:ln w="38100" cap="flat" cmpd="sng" algn="ctr">
            <a:solidFill>
              <a:sysClr val="windowText" lastClr="000000">
                <a:lumMod val="50000"/>
                <a:lumOff val="50000"/>
              </a:sysClr>
            </a:solidFill>
            <a:prstDash val="sysDash"/>
            <a:miter lim="800000"/>
          </a:ln>
          <a:effectLst/>
        </p:spPr>
        <p:txBody>
          <a:bodyPr rtlCol="0" anchor="ctr"/>
          <a:lstStyle/>
          <a:p>
            <a:pPr>
              <a:defRPr/>
            </a:pPr>
            <a:r>
              <a:rPr lang="en-US" sz="1600" noProof="1">
                <a:solidFill>
                  <a:prstClr val="black">
                    <a:lumMod val="95000"/>
                    <a:lumOff val="5000"/>
                  </a:prstClr>
                </a:solidFill>
                <a:latin typeface="Calibri" panose="020F0502020204030204" pitchFamily="34" charset="0"/>
                <a:cs typeface="Calibri" panose="020F0502020204030204" pitchFamily="34" charset="0"/>
                <a:sym typeface="Arial"/>
              </a:rPr>
              <a:t>1. Extract Passages</a:t>
            </a:r>
          </a:p>
          <a:p>
            <a:pPr>
              <a:defRPr/>
            </a:pPr>
            <a:r>
              <a:rPr lang="en-US" sz="1600" noProof="1">
                <a:solidFill>
                  <a:prstClr val="black">
                    <a:lumMod val="95000"/>
                    <a:lumOff val="5000"/>
                  </a:prstClr>
                </a:solidFill>
                <a:latin typeface="Calibri" panose="020F0502020204030204" pitchFamily="34" charset="0"/>
                <a:cs typeface="Calibri" panose="020F0502020204030204" pitchFamily="34" charset="0"/>
                <a:sym typeface="Arial"/>
              </a:rPr>
              <a:t>2. Generate Paraphrases</a:t>
            </a:r>
          </a:p>
          <a:p>
            <a:pPr>
              <a:defRPr/>
            </a:pPr>
            <a:r>
              <a:rPr lang="en-US" sz="1600" noProof="1">
                <a:solidFill>
                  <a:prstClr val="black">
                    <a:lumMod val="95000"/>
                    <a:lumOff val="5000"/>
                  </a:prstClr>
                </a:solidFill>
                <a:latin typeface="Calibri" panose="020F0502020204030204" pitchFamily="34" charset="0"/>
                <a:cs typeface="Calibri" panose="020F0502020204030204" pitchFamily="34" charset="0"/>
                <a:sym typeface="Arial"/>
              </a:rPr>
              <a:t>3. Build QA Test Set</a:t>
            </a:r>
          </a:p>
          <a:p>
            <a:pPr>
              <a:defRPr/>
            </a:pPr>
            <a:r>
              <a:rPr lang="en-US" sz="1600" noProof="1">
                <a:solidFill>
                  <a:prstClr val="black">
                    <a:lumMod val="95000"/>
                    <a:lumOff val="5000"/>
                  </a:prstClr>
                </a:solidFill>
                <a:latin typeface="Calibri" panose="020F0502020204030204" pitchFamily="34" charset="0"/>
                <a:cs typeface="Calibri" panose="020F0502020204030204" pitchFamily="34" charset="0"/>
                <a:sym typeface="Arial"/>
              </a:rPr>
              <a:t>4. Evaluate</a:t>
            </a:r>
          </a:p>
        </p:txBody>
      </p:sp>
      <p:cxnSp>
        <p:nvCxnSpPr>
          <p:cNvPr id="13" name="Straight Arrow Connector 12">
            <a:extLst>
              <a:ext uri="{FF2B5EF4-FFF2-40B4-BE49-F238E27FC236}">
                <a16:creationId xmlns:a16="http://schemas.microsoft.com/office/drawing/2014/main" id="{F73D3357-ED7B-C4DC-8FB5-1DE2D5F372FD}"/>
              </a:ext>
            </a:extLst>
          </p:cNvPr>
          <p:cNvCxnSpPr>
            <a:cxnSpLocks/>
          </p:cNvCxnSpPr>
          <p:nvPr/>
        </p:nvCxnSpPr>
        <p:spPr>
          <a:xfrm>
            <a:off x="-652704" y="7649488"/>
            <a:ext cx="391712" cy="0"/>
          </a:xfrm>
          <a:prstGeom prst="straightConnector1">
            <a:avLst/>
          </a:prstGeom>
          <a:noFill/>
          <a:ln w="28575" cap="flat" cmpd="sng" algn="ctr">
            <a:solidFill>
              <a:srgbClr val="E8E8E8">
                <a:lumMod val="10000"/>
              </a:srgbClr>
            </a:solidFill>
            <a:prstDash val="solid"/>
            <a:miter lim="800000"/>
            <a:tailEnd type="triangle"/>
          </a:ln>
          <a:effectLst/>
        </p:spPr>
      </p:cxnSp>
      <p:grpSp>
        <p:nvGrpSpPr>
          <p:cNvPr id="14" name="Group 13">
            <a:extLst>
              <a:ext uri="{FF2B5EF4-FFF2-40B4-BE49-F238E27FC236}">
                <a16:creationId xmlns:a16="http://schemas.microsoft.com/office/drawing/2014/main" id="{70D6A2FB-9CD9-693F-A37D-457FD5A69A94}"/>
              </a:ext>
            </a:extLst>
          </p:cNvPr>
          <p:cNvGrpSpPr/>
          <p:nvPr/>
        </p:nvGrpSpPr>
        <p:grpSpPr>
          <a:xfrm>
            <a:off x="6242330" y="7188987"/>
            <a:ext cx="2313538" cy="1227930"/>
            <a:chOff x="8909330" y="4225419"/>
            <a:chExt cx="2313538" cy="1227930"/>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C50019-7F43-E4A8-E0CD-0D2ED3FED3F3}"/>
                    </a:ext>
                  </a:extLst>
                </p:cNvPr>
                <p:cNvSpPr txBox="1"/>
                <p:nvPr/>
              </p:nvSpPr>
              <p:spPr>
                <a:xfrm>
                  <a:off x="9513418" y="4225419"/>
                  <a:ext cx="1031373" cy="369332"/>
                </a:xfrm>
                <a:prstGeom prst="rect">
                  <a:avLst/>
                </a:prstGeom>
                <a:noFill/>
              </p:spPr>
              <p:txBody>
                <a:bodyPr wrap="none" rtlCol="0">
                  <a:spAutoFit/>
                </a:bodyPr>
                <a:lstStyle/>
                <a:p>
                  <a:pPr>
                    <a:defRPr/>
                  </a:pPr>
                  <a:r>
                    <a:rPr lang="en-US" noProof="1">
                      <a:solidFill>
                        <a:prstClr val="black"/>
                      </a:solidFill>
                      <a:cs typeface="Arial"/>
                      <a:sym typeface="Arial"/>
                    </a:rPr>
                    <a:t>Large </a:t>
                  </a:r>
                  <a14:m>
                    <m:oMath xmlns:m="http://schemas.openxmlformats.org/officeDocument/2006/math">
                      <m:r>
                        <m:rPr>
                          <m:sty m:val="p"/>
                        </m:rPr>
                        <a:rPr lang="en-US" noProof="1" dirty="0">
                          <a:solidFill>
                            <a:prstClr val="black"/>
                          </a:solidFill>
                          <a:latin typeface="Cambria Math" panose="02040503050406030204" pitchFamily="18" charset="0"/>
                          <a:sym typeface="Arial"/>
                        </a:rPr>
                        <m:t>Δ</m:t>
                      </m:r>
                    </m:oMath>
                  </a14:m>
                  <a:r>
                    <a:rPr lang="en-US" noProof="1">
                      <a:solidFill>
                        <a:prstClr val="black"/>
                      </a:solidFill>
                      <a:cs typeface="Arial"/>
                      <a:sym typeface="Arial"/>
                    </a:rPr>
                    <a:t>?</a:t>
                  </a:r>
                </a:p>
              </p:txBody>
            </p:sp>
          </mc:Choice>
          <mc:Fallback xmlns="">
            <p:sp>
              <p:nvSpPr>
                <p:cNvPr id="293" name="TextBox 292">
                  <a:extLst>
                    <a:ext uri="{FF2B5EF4-FFF2-40B4-BE49-F238E27FC236}">
                      <a16:creationId xmlns:a16="http://schemas.microsoft.com/office/drawing/2014/main" id="{B0C00BD9-4966-2F2E-F70E-6EC31E14353E}"/>
                    </a:ext>
                  </a:extLst>
                </p:cNvPr>
                <p:cNvSpPr txBox="1">
                  <a:spLocks noRot="1" noChangeAspect="1" noMove="1" noResize="1" noEditPoints="1" noAdjustHandles="1" noChangeArrowheads="1" noChangeShapeType="1" noTextEdit="1"/>
                </p:cNvSpPr>
                <p:nvPr/>
              </p:nvSpPr>
              <p:spPr>
                <a:xfrm>
                  <a:off x="9513418" y="4225419"/>
                  <a:ext cx="1031373" cy="369332"/>
                </a:xfrm>
                <a:prstGeom prst="rect">
                  <a:avLst/>
                </a:prstGeom>
                <a:blipFill>
                  <a:blip r:embed="rId16"/>
                  <a:stretch>
                    <a:fillRect l="-6098" t="-10345" r="-3659" b="-31034"/>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42579C70-A0D6-BD39-9EFD-602799BBDCA3}"/>
                </a:ext>
              </a:extLst>
            </p:cNvPr>
            <p:cNvSpPr txBox="1"/>
            <p:nvPr/>
          </p:nvSpPr>
          <p:spPr>
            <a:xfrm>
              <a:off x="8960191" y="4807018"/>
              <a:ext cx="2137829" cy="646331"/>
            </a:xfrm>
            <a:prstGeom prst="rect">
              <a:avLst/>
            </a:prstGeom>
            <a:noFill/>
          </p:spPr>
          <p:txBody>
            <a:bodyPr wrap="none" rtlCol="0">
              <a:spAutoFit/>
            </a:bodyPr>
            <a:lstStyle/>
            <a:p>
              <a:pPr algn="ctr">
                <a:defRPr/>
              </a:pPr>
              <a:r>
                <a:rPr lang="en-US" b="1" noProof="1">
                  <a:solidFill>
                    <a:prstClr val="black"/>
                  </a:solidFill>
                  <a:cs typeface="Arial"/>
                  <a:sym typeface="Arial"/>
                </a:rPr>
                <a:t>Suspect Book was </a:t>
              </a:r>
            </a:p>
            <a:p>
              <a:pPr algn="ctr">
                <a:defRPr/>
              </a:pPr>
              <a:r>
                <a:rPr lang="en-US" b="1" noProof="1">
                  <a:solidFill>
                    <a:prstClr val="black"/>
                  </a:solidFill>
                  <a:cs typeface="Arial"/>
                  <a:sym typeface="Arial"/>
                </a:rPr>
                <a:t>In Pretraining Data</a:t>
              </a:r>
            </a:p>
          </p:txBody>
        </p:sp>
        <p:cxnSp>
          <p:nvCxnSpPr>
            <p:cNvPr id="17" name="Straight Arrow Connector 16">
              <a:extLst>
                <a:ext uri="{FF2B5EF4-FFF2-40B4-BE49-F238E27FC236}">
                  <a16:creationId xmlns:a16="http://schemas.microsoft.com/office/drawing/2014/main" id="{DDB66DB0-B87B-A39A-BE5E-2029B2A834C0}"/>
                </a:ext>
              </a:extLst>
            </p:cNvPr>
            <p:cNvCxnSpPr>
              <a:cxnSpLocks/>
            </p:cNvCxnSpPr>
            <p:nvPr/>
          </p:nvCxnSpPr>
          <p:spPr>
            <a:xfrm>
              <a:off x="10029105" y="4572977"/>
              <a:ext cx="0" cy="262371"/>
            </a:xfrm>
            <a:prstGeom prst="straightConnector1">
              <a:avLst/>
            </a:prstGeom>
            <a:noFill/>
            <a:ln w="19050" cap="flat" cmpd="sng" algn="ctr">
              <a:solidFill>
                <a:srgbClr val="171717"/>
              </a:solidFill>
              <a:prstDash val="solid"/>
              <a:miter lim="800000"/>
              <a:tailEnd type="triangle"/>
            </a:ln>
            <a:effectLst/>
          </p:spPr>
        </p:cxnSp>
        <p:sp>
          <p:nvSpPr>
            <p:cNvPr id="18" name="Rectangle: Rounded Corners 1440">
              <a:extLst>
                <a:ext uri="{FF2B5EF4-FFF2-40B4-BE49-F238E27FC236}">
                  <a16:creationId xmlns:a16="http://schemas.microsoft.com/office/drawing/2014/main" id="{EE38115A-B00E-AE59-627A-4CC6602434D1}"/>
                </a:ext>
              </a:extLst>
            </p:cNvPr>
            <p:cNvSpPr/>
            <p:nvPr/>
          </p:nvSpPr>
          <p:spPr>
            <a:xfrm>
              <a:off x="8909330" y="4229217"/>
              <a:ext cx="2313538" cy="1217068"/>
            </a:xfrm>
            <a:prstGeom prst="roundRect">
              <a:avLst/>
            </a:prstGeom>
            <a:noFill/>
            <a:ln w="38100" cap="flat" cmpd="sng" algn="ctr">
              <a:solidFill>
                <a:sysClr val="windowText" lastClr="000000">
                  <a:lumMod val="50000"/>
                  <a:lumOff val="50000"/>
                </a:sysClr>
              </a:solidFill>
              <a:prstDash val="sysDash"/>
              <a:miter lim="800000"/>
            </a:ln>
            <a:effectLst/>
          </p:spPr>
          <p:txBody>
            <a:bodyPr rtlCol="0" anchor="ctr"/>
            <a:lstStyle/>
            <a:p>
              <a:pPr>
                <a:defRPr/>
              </a:pPr>
              <a:endParaRPr lang="en-US" sz="1600" noProof="1">
                <a:solidFill>
                  <a:prstClr val="black">
                    <a:lumMod val="95000"/>
                    <a:lumOff val="5000"/>
                  </a:prstClr>
                </a:solidFill>
                <a:latin typeface="Calibri" panose="020F0502020204030204" pitchFamily="34" charset="0"/>
                <a:cs typeface="Calibri" panose="020F0502020204030204" pitchFamily="34" charset="0"/>
                <a:sym typeface="Arial"/>
              </a:endParaRPr>
            </a:p>
          </p:txBody>
        </p:sp>
      </p:grpSp>
      <p:cxnSp>
        <p:nvCxnSpPr>
          <p:cNvPr id="19" name="Straight Arrow Connector 18">
            <a:extLst>
              <a:ext uri="{FF2B5EF4-FFF2-40B4-BE49-F238E27FC236}">
                <a16:creationId xmlns:a16="http://schemas.microsoft.com/office/drawing/2014/main" id="{0D285DA8-EFF2-2B46-27BA-949077E307B2}"/>
              </a:ext>
            </a:extLst>
          </p:cNvPr>
          <p:cNvCxnSpPr>
            <a:cxnSpLocks/>
          </p:cNvCxnSpPr>
          <p:nvPr/>
        </p:nvCxnSpPr>
        <p:spPr>
          <a:xfrm>
            <a:off x="5955000" y="7649488"/>
            <a:ext cx="221112" cy="0"/>
          </a:xfrm>
          <a:prstGeom prst="straightConnector1">
            <a:avLst/>
          </a:prstGeom>
          <a:noFill/>
          <a:ln w="28575" cap="flat" cmpd="sng" algn="ctr">
            <a:solidFill>
              <a:srgbClr val="E8E8E8">
                <a:lumMod val="10000"/>
              </a:srgbClr>
            </a:solidFill>
            <a:prstDash val="solid"/>
            <a:miter lim="800000"/>
            <a:tailEnd type="triangle"/>
          </a:ln>
          <a:effectLst/>
        </p:spPr>
      </p:cxnSp>
      <p:cxnSp>
        <p:nvCxnSpPr>
          <p:cNvPr id="20" name="Straight Arrow Connector 19">
            <a:extLst>
              <a:ext uri="{FF2B5EF4-FFF2-40B4-BE49-F238E27FC236}">
                <a16:creationId xmlns:a16="http://schemas.microsoft.com/office/drawing/2014/main" id="{B1739EEA-4601-09EF-9BE0-02CBDCF25656}"/>
              </a:ext>
            </a:extLst>
          </p:cNvPr>
          <p:cNvCxnSpPr>
            <a:cxnSpLocks/>
          </p:cNvCxnSpPr>
          <p:nvPr/>
        </p:nvCxnSpPr>
        <p:spPr>
          <a:xfrm>
            <a:off x="2190416" y="7649488"/>
            <a:ext cx="294299" cy="0"/>
          </a:xfrm>
          <a:prstGeom prst="straightConnector1">
            <a:avLst/>
          </a:prstGeom>
          <a:noFill/>
          <a:ln w="28575" cap="flat" cmpd="sng" algn="ctr">
            <a:solidFill>
              <a:srgbClr val="E8E8E8">
                <a:lumMod val="10000"/>
              </a:srgbClr>
            </a:solidFill>
            <a:prstDash val="solid"/>
            <a:miter lim="800000"/>
            <a:tailEnd type="triangle"/>
          </a:ln>
          <a:effectLst/>
        </p:spPr>
      </p:cxnSp>
      <p:graphicFrame>
        <p:nvGraphicFramePr>
          <p:cNvPr id="21" name="Chart 20">
            <a:extLst>
              <a:ext uri="{FF2B5EF4-FFF2-40B4-BE49-F238E27FC236}">
                <a16:creationId xmlns:a16="http://schemas.microsoft.com/office/drawing/2014/main" id="{DC605522-A4A3-320B-C7A9-67D61ADCDD64}"/>
              </a:ext>
            </a:extLst>
          </p:cNvPr>
          <p:cNvGraphicFramePr/>
          <p:nvPr>
            <p:extLst>
              <p:ext uri="{D42A27DB-BD31-4B8C-83A1-F6EECF244321}">
                <p14:modId xmlns:p14="http://schemas.microsoft.com/office/powerpoint/2010/main" val="575114974"/>
              </p:ext>
            </p:extLst>
          </p:nvPr>
        </p:nvGraphicFramePr>
        <p:xfrm>
          <a:off x="2315267" y="7009319"/>
          <a:ext cx="3744000" cy="1584000"/>
        </p:xfrm>
        <a:graphic>
          <a:graphicData uri="http://schemas.openxmlformats.org/drawingml/2006/chart">
            <c:chart xmlns:c="http://schemas.openxmlformats.org/drawingml/2006/chart" xmlns:r="http://schemas.openxmlformats.org/officeDocument/2006/relationships" r:id="rId17"/>
          </a:graphicData>
        </a:graphic>
      </p:graphicFrame>
      <p:cxnSp>
        <p:nvCxnSpPr>
          <p:cNvPr id="22" name="Straight Arrow Connector 21">
            <a:extLst>
              <a:ext uri="{FF2B5EF4-FFF2-40B4-BE49-F238E27FC236}">
                <a16:creationId xmlns:a16="http://schemas.microsoft.com/office/drawing/2014/main" id="{5C6669FB-0F28-6FE2-B318-B3536B504B66}"/>
              </a:ext>
            </a:extLst>
          </p:cNvPr>
          <p:cNvCxnSpPr>
            <a:cxnSpLocks/>
          </p:cNvCxnSpPr>
          <p:nvPr/>
        </p:nvCxnSpPr>
        <p:spPr>
          <a:xfrm flipV="1">
            <a:off x="5230055" y="7273388"/>
            <a:ext cx="74" cy="485369"/>
          </a:xfrm>
          <a:prstGeom prst="straightConnector1">
            <a:avLst/>
          </a:prstGeom>
          <a:noFill/>
          <a:ln w="19050" cap="flat" cmpd="sng" algn="ctr">
            <a:solidFill>
              <a:sysClr val="windowText" lastClr="000000"/>
            </a:solidFill>
            <a:prstDash val="solid"/>
            <a:miter lim="800000"/>
            <a:headEnd type="triangle"/>
            <a:tailEnd type="triangle"/>
          </a:ln>
          <a:effectLst/>
        </p:spPr>
      </p:cxn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BBA83083-ECFC-1224-803B-1CB85A52309B}"/>
                  </a:ext>
                </a:extLst>
              </p:cNvPr>
              <p:cNvSpPr txBox="1"/>
              <p:nvPr/>
            </p:nvSpPr>
            <p:spPr>
              <a:xfrm>
                <a:off x="5047245" y="6993142"/>
                <a:ext cx="369011" cy="369332"/>
              </a:xfrm>
              <a:prstGeom prst="rect">
                <a:avLst/>
              </a:prstGeom>
              <a:noFill/>
            </p:spPr>
            <p:txBody>
              <a:bodyPr wrap="none" rtlCol="0">
                <a:spAutoFit/>
              </a:bodyPr>
              <a:lstStyle/>
              <a:p>
                <a:pPr>
                  <a:defRPr/>
                </a:pPr>
                <a14:m>
                  <m:oMathPara xmlns:m="http://schemas.openxmlformats.org/officeDocument/2006/math">
                    <m:oMathParaPr>
                      <m:jc m:val="centerGroup"/>
                    </m:oMathParaPr>
                    <m:oMath xmlns:m="http://schemas.openxmlformats.org/officeDocument/2006/math">
                      <m:r>
                        <m:rPr>
                          <m:sty m:val="p"/>
                        </m:rPr>
                        <a:rPr lang="en-US" kern="0" noProof="1" dirty="0">
                          <a:solidFill>
                            <a:prstClr val="black"/>
                          </a:solidFill>
                          <a:latin typeface="Cambria Math" panose="02040503050406030204" pitchFamily="18" charset="0"/>
                          <a:sym typeface="Arial"/>
                        </a:rPr>
                        <m:t>Δ</m:t>
                      </m:r>
                    </m:oMath>
                  </m:oMathPara>
                </a14:m>
                <a:endParaRPr lang="en-US" kern="0" noProof="1">
                  <a:solidFill>
                    <a:prstClr val="black"/>
                  </a:solidFill>
                  <a:cs typeface="Arial"/>
                  <a:sym typeface="Arial"/>
                </a:endParaRPr>
              </a:p>
            </p:txBody>
          </p:sp>
        </mc:Choice>
        <mc:Fallback>
          <p:sp>
            <p:nvSpPr>
              <p:cNvPr id="23" name="TextBox 22">
                <a:extLst>
                  <a:ext uri="{FF2B5EF4-FFF2-40B4-BE49-F238E27FC236}">
                    <a16:creationId xmlns:a16="http://schemas.microsoft.com/office/drawing/2014/main" id="{BBA83083-ECFC-1224-803B-1CB85A52309B}"/>
                  </a:ext>
                </a:extLst>
              </p:cNvPr>
              <p:cNvSpPr txBox="1">
                <a:spLocks noRot="1" noChangeAspect="1" noMove="1" noResize="1" noEditPoints="1" noAdjustHandles="1" noChangeArrowheads="1" noChangeShapeType="1" noTextEdit="1"/>
              </p:cNvSpPr>
              <p:nvPr/>
            </p:nvSpPr>
            <p:spPr>
              <a:xfrm>
                <a:off x="5047245" y="6993142"/>
                <a:ext cx="369011" cy="369332"/>
              </a:xfrm>
              <a:prstGeom prst="rect">
                <a:avLst/>
              </a:prstGeom>
              <a:blipFill>
                <a:blip r:embed="rId1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73354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06FC7F4-D2EC-6E85-926F-6EABE86C8C14}"/>
              </a:ext>
            </a:extLst>
          </p:cNvPr>
          <p:cNvSpPr>
            <a:spLocks noGrp="1"/>
          </p:cNvSpPr>
          <p:nvPr>
            <p:ph type="sldNum" sz="quarter" idx="12"/>
          </p:nvPr>
        </p:nvSpPr>
        <p:spPr/>
        <p:txBody>
          <a:bodyPr/>
          <a:lstStyle/>
          <a:p>
            <a:fld id="{96652B35-718D-4E28-AFEB-B694A3B357E8}" type="slidenum">
              <a:rPr lang="en-US" noProof="1" smtClean="0"/>
              <a:pPr/>
              <a:t>8</a:t>
            </a:fld>
            <a:endParaRPr lang="en-US" sz="2000" noProof="1"/>
          </a:p>
        </p:txBody>
      </p:sp>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0B0731A4-87D5-E79E-3F6E-07BDD99B43CB}"/>
                  </a:ext>
                </a:extLst>
              </p:cNvPr>
              <p:cNvSpPr>
                <a:spLocks noGrp="1"/>
              </p:cNvSpPr>
              <p:nvPr>
                <p:ph idx="1"/>
              </p:nvPr>
            </p:nvSpPr>
            <p:spPr>
              <a:xfrm>
                <a:off x="-1828800" y="4020313"/>
                <a:ext cx="10901082" cy="5017587"/>
              </a:xfrm>
            </p:spPr>
            <p:txBody>
              <a:bodyPr>
                <a:noAutofit/>
              </a:bodyPr>
              <a:lstStyle/>
              <a:p>
                <a:r>
                  <a:rPr lang="en-US" sz="3600" noProof="1"/>
                  <a:t>BookTection:165 Books</a:t>
                </a:r>
              </a:p>
              <a:p>
                <a:pPr lvl="1"/>
                <a:r>
                  <a:rPr lang="en-US" sz="3200" noProof="1"/>
                  <a:t>60 published in 2023 (Definitively non-member data)</a:t>
                </a:r>
              </a:p>
              <a:p>
                <a:pPr lvl="1"/>
                <a:r>
                  <a:rPr lang="en-US" sz="3200" noProof="1"/>
                  <a:t>105 published before 2022 (Possible member data)</a:t>
                </a:r>
              </a:p>
              <a:p>
                <a:pPr marL="1371600" lvl="3" indent="0">
                  <a:buNone/>
                </a:pPr>
                <a:endParaRPr lang="en-US" sz="1200" noProof="1"/>
              </a:p>
              <a:p>
                <a:r>
                  <a:rPr lang="en-US" sz="3600" noProof="1"/>
                  <a:t>Member data majority from </a:t>
                </a:r>
                <a:r>
                  <a:rPr lang="en-US" sz="3600" noProof="1">
                    <a:hlinkClick r:id="rId3"/>
                  </a:rPr>
                  <a:t>Best-Selling Books Page</a:t>
                </a:r>
                <a:endParaRPr lang="en-US" sz="3600" noProof="1"/>
              </a:p>
              <a:p>
                <a:pPr lvl="1"/>
                <a:r>
                  <a:rPr lang="en-US" sz="3200" noProof="1"/>
                  <a:t>Increases confidence of being training data</a:t>
                </a:r>
              </a:p>
              <a:p>
                <a:pPr lvl="2"/>
                <a:endParaRPr lang="en-US" sz="1200" noProof="1"/>
              </a:p>
              <a:p>
                <a:pPr algn="just">
                  <a:defRPr/>
                </a:pPr>
                <a14:m>
                  <m:oMath xmlns:m="http://schemas.openxmlformats.org/officeDocument/2006/math">
                    <m:r>
                      <a:rPr lang="en-US" sz="3600" noProof="1" dirty="0">
                        <a:latin typeface="Cambria Math" panose="02040503050406030204" pitchFamily="18" charset="0"/>
                      </a:rPr>
                      <m:t>≈</m:t>
                    </m:r>
                  </m:oMath>
                </a14:m>
                <a:r>
                  <a:rPr lang="en-US" sz="3600" noProof="1"/>
                  <a:t>30 passages extracted from each book.</a:t>
                </a:r>
              </a:p>
              <a:p>
                <a:pPr lvl="2" algn="just">
                  <a:defRPr/>
                </a:pPr>
                <a:endParaRPr lang="en-US" sz="1200" noProof="1"/>
              </a:p>
              <a:p>
                <a:pPr algn="just">
                  <a:defRPr/>
                </a:pPr>
                <a:r>
                  <a:rPr lang="en-US" sz="3600" noProof="1"/>
                  <a:t>Each passage is paraphrased 3 times with Claude 2.0</a:t>
                </a:r>
              </a:p>
            </p:txBody>
          </p:sp>
        </mc:Choice>
        <mc:Fallback>
          <p:sp>
            <p:nvSpPr>
              <p:cNvPr id="2" name="Content Placeholder 1">
                <a:extLst>
                  <a:ext uri="{FF2B5EF4-FFF2-40B4-BE49-F238E27FC236}">
                    <a16:creationId xmlns:a16="http://schemas.microsoft.com/office/drawing/2014/main" id="{0B0731A4-87D5-E79E-3F6E-07BDD99B43CB}"/>
                  </a:ext>
                </a:extLst>
              </p:cNvPr>
              <p:cNvSpPr>
                <a:spLocks noGrp="1" noRot="1" noChangeAspect="1" noMove="1" noResize="1" noEditPoints="1" noAdjustHandles="1" noChangeArrowheads="1" noChangeShapeType="1" noTextEdit="1"/>
              </p:cNvSpPr>
              <p:nvPr>
                <p:ph idx="1"/>
              </p:nvPr>
            </p:nvSpPr>
            <p:spPr>
              <a:xfrm>
                <a:off x="-1828800" y="4020313"/>
                <a:ext cx="10901082" cy="5017587"/>
              </a:xfrm>
              <a:blipFill>
                <a:blip r:embed="rId4"/>
                <a:stretch>
                  <a:fillRect l="-1513" t="-2778" r="-815"/>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C3EECE29-609A-A272-595F-CE07D65507C2}"/>
              </a:ext>
            </a:extLst>
          </p:cNvPr>
          <p:cNvSpPr>
            <a:spLocks noGrp="1"/>
          </p:cNvSpPr>
          <p:nvPr>
            <p:ph type="title"/>
          </p:nvPr>
        </p:nvSpPr>
        <p:spPr/>
        <p:txBody>
          <a:bodyPr>
            <a:normAutofit/>
          </a:bodyPr>
          <a:lstStyle/>
          <a:p>
            <a:r>
              <a:rPr lang="en-US" b="1" noProof="1">
                <a:solidFill>
                  <a:srgbClr val="9B3836"/>
                </a:solidFill>
                <a:ea typeface="Verdana" panose="020B0604030504040204" pitchFamily="34" charset="0"/>
                <a:cs typeface="Open Sans" panose="020B0606030504020204" pitchFamily="34" charset="0"/>
              </a:rPr>
              <a:t>Dataset for Copyright Content Detection</a:t>
            </a:r>
          </a:p>
        </p:txBody>
      </p:sp>
    </p:spTree>
    <p:extLst>
      <p:ext uri="{BB962C8B-B14F-4D97-AF65-F5344CB8AC3E}">
        <p14:creationId xmlns:p14="http://schemas.microsoft.com/office/powerpoint/2010/main" val="2714385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01AF6D-3AF8-3D9B-7C11-916E59E0904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F840944-E80E-949A-FF48-98AF96B6282D}"/>
              </a:ext>
            </a:extLst>
          </p:cNvPr>
          <p:cNvSpPr>
            <a:spLocks noGrp="1"/>
          </p:cNvSpPr>
          <p:nvPr>
            <p:ph type="sldNum" sz="quarter" idx="12"/>
          </p:nvPr>
        </p:nvSpPr>
        <p:spPr/>
        <p:txBody>
          <a:bodyPr/>
          <a:lstStyle/>
          <a:p>
            <a:fld id="{28FA43E8-6E12-5244-BC34-D42229B1484F}" type="slidenum">
              <a:rPr lang="en-US" noProof="1" smtClean="0"/>
              <a:t>9</a:t>
            </a:fld>
            <a:endParaRPr lang="en-US" noProof="1"/>
          </a:p>
        </p:txBody>
      </p:sp>
      <p:sp>
        <p:nvSpPr>
          <p:cNvPr id="3" name="Content Placeholder 35">
            <a:extLst>
              <a:ext uri="{FF2B5EF4-FFF2-40B4-BE49-F238E27FC236}">
                <a16:creationId xmlns:a16="http://schemas.microsoft.com/office/drawing/2014/main" id="{CE60410A-43B4-C2F0-6BF4-BF4260D497D4}"/>
              </a:ext>
            </a:extLst>
          </p:cNvPr>
          <p:cNvSpPr>
            <a:spLocks noGrp="1"/>
          </p:cNvSpPr>
          <p:nvPr>
            <p:ph idx="1"/>
          </p:nvPr>
        </p:nvSpPr>
        <p:spPr/>
        <p:txBody>
          <a:bodyPr>
            <a:noAutofit/>
          </a:bodyPr>
          <a:lstStyle/>
          <a:p>
            <a:pPr algn="just">
              <a:defRPr/>
            </a:pPr>
            <a:r>
              <a:rPr lang="en-US" sz="3000" noProof="1"/>
              <a:t>We aim to evaluate how good can the model ‘separate’ training and non-training documents.</a:t>
            </a:r>
          </a:p>
        </p:txBody>
      </p:sp>
      <p:sp>
        <p:nvSpPr>
          <p:cNvPr id="2" name="Title 1">
            <a:extLst>
              <a:ext uri="{FF2B5EF4-FFF2-40B4-BE49-F238E27FC236}">
                <a16:creationId xmlns:a16="http://schemas.microsoft.com/office/drawing/2014/main" id="{2BE562FD-8429-F7C2-0B9C-C5C11C127176}"/>
              </a:ext>
            </a:extLst>
          </p:cNvPr>
          <p:cNvSpPr>
            <a:spLocks noGrp="1"/>
          </p:cNvSpPr>
          <p:nvPr>
            <p:ph type="title"/>
          </p:nvPr>
        </p:nvSpPr>
        <p:spPr/>
        <p:txBody>
          <a:bodyPr/>
          <a:lstStyle/>
          <a:p>
            <a:r>
              <a:rPr lang="en-US" b="1" noProof="1">
                <a:solidFill>
                  <a:srgbClr val="9B3836"/>
                </a:solidFill>
                <a:ea typeface="Verdana" panose="020B0604030504040204" pitchFamily="34" charset="0"/>
                <a:cs typeface="Open Sans" panose="020B0606030504020204" pitchFamily="34" charset="0"/>
              </a:rPr>
              <a:t>Experiments: </a:t>
            </a:r>
            <a:r>
              <a:rPr lang="en-US" b="1" noProof="1">
                <a:solidFill>
                  <a:schemeClr val="tx1">
                    <a:lumMod val="75000"/>
                    <a:lumOff val="25000"/>
                  </a:schemeClr>
                </a:solidFill>
                <a:ea typeface="Verdana" panose="020B0604030504040204" pitchFamily="34" charset="0"/>
                <a:cs typeface="Open Sans" panose="020B0606030504020204" pitchFamily="34" charset="0"/>
              </a:rPr>
              <a:t>Setup</a:t>
            </a:r>
            <a:endParaRPr lang="en-US" noProof="1">
              <a:solidFill>
                <a:schemeClr val="tx1">
                  <a:lumMod val="75000"/>
                  <a:lumOff val="25000"/>
                </a:schemeClr>
              </a:solidFill>
              <a:latin typeface="Aptos" panose="020B0004020202020204" pitchFamily="34" charset="0"/>
            </a:endParaRPr>
          </a:p>
        </p:txBody>
      </p:sp>
      <p:grpSp>
        <p:nvGrpSpPr>
          <p:cNvPr id="231" name="Group 230">
            <a:extLst>
              <a:ext uri="{FF2B5EF4-FFF2-40B4-BE49-F238E27FC236}">
                <a16:creationId xmlns:a16="http://schemas.microsoft.com/office/drawing/2014/main" id="{4A029C08-242C-0BC8-A173-500151AA13AE}"/>
              </a:ext>
            </a:extLst>
          </p:cNvPr>
          <p:cNvGrpSpPr/>
          <p:nvPr/>
        </p:nvGrpSpPr>
        <p:grpSpPr>
          <a:xfrm>
            <a:off x="4906800" y="5107791"/>
            <a:ext cx="3780000" cy="3780000"/>
            <a:chOff x="7573800" y="2440791"/>
            <a:chExt cx="3780000" cy="3780000"/>
          </a:xfrm>
        </p:grpSpPr>
        <p:sp>
          <p:nvSpPr>
            <p:cNvPr id="12" name="Rectangle 11">
              <a:extLst>
                <a:ext uri="{FF2B5EF4-FFF2-40B4-BE49-F238E27FC236}">
                  <a16:creationId xmlns:a16="http://schemas.microsoft.com/office/drawing/2014/main" id="{B768B9AF-6C35-8CEF-22F2-699FC1FB0299}"/>
                </a:ext>
              </a:extLst>
            </p:cNvPr>
            <p:cNvSpPr/>
            <p:nvPr/>
          </p:nvSpPr>
          <p:spPr>
            <a:xfrm>
              <a:off x="7573800" y="2440791"/>
              <a:ext cx="3780000" cy="378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4" name="Freeform: Shape 13">
              <a:extLst>
                <a:ext uri="{FF2B5EF4-FFF2-40B4-BE49-F238E27FC236}">
                  <a16:creationId xmlns:a16="http://schemas.microsoft.com/office/drawing/2014/main" id="{B62CD007-7ED1-29B0-E110-3DAE9DB7CDE9}"/>
                </a:ext>
              </a:extLst>
            </p:cNvPr>
            <p:cNvSpPr/>
            <p:nvPr/>
          </p:nvSpPr>
          <p:spPr>
            <a:xfrm>
              <a:off x="8187560" y="2560046"/>
              <a:ext cx="1506930" cy="3301955"/>
            </a:xfrm>
            <a:custGeom>
              <a:avLst/>
              <a:gdLst>
                <a:gd name="connsiteX0" fmla="*/ 0 w 1506930"/>
                <a:gd name="connsiteY0" fmla="*/ 3301956 h 3301955"/>
                <a:gd name="connsiteX1" fmla="*/ 1506930 w 1506930"/>
                <a:gd name="connsiteY1" fmla="*/ 3301956 h 3301955"/>
                <a:gd name="connsiteX2" fmla="*/ 1506930 w 1506930"/>
                <a:gd name="connsiteY2" fmla="*/ 0 h 3301955"/>
                <a:gd name="connsiteX3" fmla="*/ 0 w 1506930"/>
                <a:gd name="connsiteY3" fmla="*/ 0 h 3301955"/>
              </a:gdLst>
              <a:ahLst/>
              <a:cxnLst>
                <a:cxn ang="0">
                  <a:pos x="connsiteX0" y="connsiteY0"/>
                </a:cxn>
                <a:cxn ang="0">
                  <a:pos x="connsiteX1" y="connsiteY1"/>
                </a:cxn>
                <a:cxn ang="0">
                  <a:pos x="connsiteX2" y="connsiteY2"/>
                </a:cxn>
                <a:cxn ang="0">
                  <a:pos x="connsiteX3" y="connsiteY3"/>
                </a:cxn>
              </a:cxnLst>
              <a:rect l="l" t="t" r="r" b="b"/>
              <a:pathLst>
                <a:path w="1506930" h="3301955">
                  <a:moveTo>
                    <a:pt x="0" y="3301956"/>
                  </a:moveTo>
                  <a:lnTo>
                    <a:pt x="1506930" y="3301956"/>
                  </a:lnTo>
                  <a:lnTo>
                    <a:pt x="1506930" y="0"/>
                  </a:lnTo>
                  <a:lnTo>
                    <a:pt x="0" y="0"/>
                  </a:lnTo>
                  <a:close/>
                </a:path>
              </a:pathLst>
            </a:custGeom>
            <a:solidFill>
              <a:srgbClr val="D9F2D0"/>
            </a:solidFill>
            <a:ln w="12689" cap="flat">
              <a:noFill/>
              <a:prstDash val="solid"/>
              <a:miter/>
            </a:ln>
          </p:spPr>
          <p:txBody>
            <a:bodyPr rtlCol="0" anchor="ctr"/>
            <a:lstStyle/>
            <a:p>
              <a:endParaRPr lang="en-US" noProof="1"/>
            </a:p>
          </p:txBody>
        </p:sp>
        <p:sp>
          <p:nvSpPr>
            <p:cNvPr id="16" name="Freeform: Shape 15">
              <a:extLst>
                <a:ext uri="{FF2B5EF4-FFF2-40B4-BE49-F238E27FC236}">
                  <a16:creationId xmlns:a16="http://schemas.microsoft.com/office/drawing/2014/main" id="{5FFF9F53-4DBD-1DBC-0E35-D11ACB70E066}"/>
                </a:ext>
              </a:extLst>
            </p:cNvPr>
            <p:cNvSpPr/>
            <p:nvPr/>
          </p:nvSpPr>
          <p:spPr>
            <a:xfrm>
              <a:off x="8187560" y="3610673"/>
              <a:ext cx="1506930" cy="12700"/>
            </a:xfrm>
            <a:custGeom>
              <a:avLst/>
              <a:gdLst>
                <a:gd name="connsiteX0" fmla="*/ 0 w 1506930"/>
                <a:gd name="connsiteY0" fmla="*/ 0 h 12700"/>
                <a:gd name="connsiteX1" fmla="*/ 1506930 w 1506930"/>
                <a:gd name="connsiteY1" fmla="*/ 0 h 12700"/>
              </a:gdLst>
              <a:ahLst/>
              <a:cxnLst>
                <a:cxn ang="0">
                  <a:pos x="connsiteX0" y="connsiteY0"/>
                </a:cxn>
                <a:cxn ang="0">
                  <a:pos x="connsiteX1" y="connsiteY1"/>
                </a:cxn>
              </a:cxnLst>
              <a:rect l="l" t="t" r="r" b="b"/>
              <a:pathLst>
                <a:path w="1506930" h="12700">
                  <a:moveTo>
                    <a:pt x="0" y="0"/>
                  </a:moveTo>
                  <a:lnTo>
                    <a:pt x="1506930" y="0"/>
                  </a:lnTo>
                </a:path>
              </a:pathLst>
            </a:custGeom>
            <a:noFill/>
            <a:ln w="6770" cap="flat">
              <a:solidFill>
                <a:srgbClr val="FFFFFF"/>
              </a:solidFill>
              <a:prstDash val="solid"/>
              <a:round/>
            </a:ln>
          </p:spPr>
          <p:txBody>
            <a:bodyPr rtlCol="0" anchor="ctr"/>
            <a:lstStyle/>
            <a:p>
              <a:endParaRPr lang="en-US" noProof="1"/>
            </a:p>
          </p:txBody>
        </p:sp>
        <p:sp>
          <p:nvSpPr>
            <p:cNvPr id="17" name="Freeform: Shape 16">
              <a:extLst>
                <a:ext uri="{FF2B5EF4-FFF2-40B4-BE49-F238E27FC236}">
                  <a16:creationId xmlns:a16="http://schemas.microsoft.com/office/drawing/2014/main" id="{C8FB9C6C-6F6C-70DA-C28C-40674EE99C2E}"/>
                </a:ext>
              </a:extLst>
            </p:cNvPr>
            <p:cNvSpPr/>
            <p:nvPr/>
          </p:nvSpPr>
          <p:spPr>
            <a:xfrm>
              <a:off x="8187560" y="3010301"/>
              <a:ext cx="1506930" cy="12700"/>
            </a:xfrm>
            <a:custGeom>
              <a:avLst/>
              <a:gdLst>
                <a:gd name="connsiteX0" fmla="*/ 0 w 1506930"/>
                <a:gd name="connsiteY0" fmla="*/ 0 h 12700"/>
                <a:gd name="connsiteX1" fmla="*/ 1506930 w 1506930"/>
                <a:gd name="connsiteY1" fmla="*/ 0 h 12700"/>
              </a:gdLst>
              <a:ahLst/>
              <a:cxnLst>
                <a:cxn ang="0">
                  <a:pos x="connsiteX0" y="connsiteY0"/>
                </a:cxn>
                <a:cxn ang="0">
                  <a:pos x="connsiteX1" y="connsiteY1"/>
                </a:cxn>
              </a:cxnLst>
              <a:rect l="l" t="t" r="r" b="b"/>
              <a:pathLst>
                <a:path w="1506930" h="12700">
                  <a:moveTo>
                    <a:pt x="0" y="0"/>
                  </a:moveTo>
                  <a:lnTo>
                    <a:pt x="1506930" y="0"/>
                  </a:lnTo>
                </a:path>
              </a:pathLst>
            </a:custGeom>
            <a:noFill/>
            <a:ln w="6770" cap="flat">
              <a:solidFill>
                <a:srgbClr val="FFFFFF"/>
              </a:solidFill>
              <a:prstDash val="solid"/>
              <a:round/>
            </a:ln>
          </p:spPr>
          <p:txBody>
            <a:bodyPr rtlCol="0" anchor="ctr"/>
            <a:lstStyle/>
            <a:p>
              <a:endParaRPr lang="en-US" noProof="1"/>
            </a:p>
          </p:txBody>
        </p:sp>
        <p:sp>
          <p:nvSpPr>
            <p:cNvPr id="18" name="Freeform: Shape 17">
              <a:extLst>
                <a:ext uri="{FF2B5EF4-FFF2-40B4-BE49-F238E27FC236}">
                  <a16:creationId xmlns:a16="http://schemas.microsoft.com/office/drawing/2014/main" id="{5A3A9978-16FC-02E2-2420-697370759633}"/>
                </a:ext>
              </a:extLst>
            </p:cNvPr>
            <p:cNvSpPr/>
            <p:nvPr/>
          </p:nvSpPr>
          <p:spPr>
            <a:xfrm>
              <a:off x="8187560" y="5711876"/>
              <a:ext cx="1506930" cy="12700"/>
            </a:xfrm>
            <a:custGeom>
              <a:avLst/>
              <a:gdLst>
                <a:gd name="connsiteX0" fmla="*/ 0 w 1506930"/>
                <a:gd name="connsiteY0" fmla="*/ 0 h 12700"/>
                <a:gd name="connsiteX1" fmla="*/ 1506930 w 1506930"/>
                <a:gd name="connsiteY1" fmla="*/ 0 h 12700"/>
              </a:gdLst>
              <a:ahLst/>
              <a:cxnLst>
                <a:cxn ang="0">
                  <a:pos x="connsiteX0" y="connsiteY0"/>
                </a:cxn>
                <a:cxn ang="0">
                  <a:pos x="connsiteX1" y="connsiteY1"/>
                </a:cxn>
              </a:cxnLst>
              <a:rect l="l" t="t" r="r" b="b"/>
              <a:pathLst>
                <a:path w="1506930" h="12700">
                  <a:moveTo>
                    <a:pt x="0" y="0"/>
                  </a:moveTo>
                  <a:lnTo>
                    <a:pt x="1506930" y="0"/>
                  </a:lnTo>
                </a:path>
              </a:pathLst>
            </a:custGeom>
            <a:noFill/>
            <a:ln w="13539" cap="flat">
              <a:solidFill>
                <a:srgbClr val="FFFFFF"/>
              </a:solidFill>
              <a:prstDash val="solid"/>
              <a:round/>
            </a:ln>
          </p:spPr>
          <p:txBody>
            <a:bodyPr rtlCol="0" anchor="ctr"/>
            <a:lstStyle/>
            <a:p>
              <a:endParaRPr lang="en-US" noProof="1"/>
            </a:p>
          </p:txBody>
        </p:sp>
        <p:sp>
          <p:nvSpPr>
            <p:cNvPr id="19" name="Freeform: Shape 18">
              <a:extLst>
                <a:ext uri="{FF2B5EF4-FFF2-40B4-BE49-F238E27FC236}">
                  <a16:creationId xmlns:a16="http://schemas.microsoft.com/office/drawing/2014/main" id="{4224B804-6C82-AEA8-C966-64BF2D2F029F}"/>
                </a:ext>
              </a:extLst>
            </p:cNvPr>
            <p:cNvSpPr/>
            <p:nvPr/>
          </p:nvSpPr>
          <p:spPr>
            <a:xfrm>
              <a:off x="8187560" y="3310487"/>
              <a:ext cx="1506930" cy="12700"/>
            </a:xfrm>
            <a:custGeom>
              <a:avLst/>
              <a:gdLst>
                <a:gd name="connsiteX0" fmla="*/ 0 w 1506930"/>
                <a:gd name="connsiteY0" fmla="*/ 0 h 12700"/>
                <a:gd name="connsiteX1" fmla="*/ 1506930 w 1506930"/>
                <a:gd name="connsiteY1" fmla="*/ 0 h 12700"/>
              </a:gdLst>
              <a:ahLst/>
              <a:cxnLst>
                <a:cxn ang="0">
                  <a:pos x="connsiteX0" y="connsiteY0"/>
                </a:cxn>
                <a:cxn ang="0">
                  <a:pos x="connsiteX1" y="connsiteY1"/>
                </a:cxn>
              </a:cxnLst>
              <a:rect l="l" t="t" r="r" b="b"/>
              <a:pathLst>
                <a:path w="1506930" h="12700">
                  <a:moveTo>
                    <a:pt x="0" y="0"/>
                  </a:moveTo>
                  <a:lnTo>
                    <a:pt x="1506930" y="0"/>
                  </a:lnTo>
                </a:path>
              </a:pathLst>
            </a:custGeom>
            <a:noFill/>
            <a:ln w="13539" cap="flat">
              <a:solidFill>
                <a:srgbClr val="FFFFFF"/>
              </a:solidFill>
              <a:prstDash val="solid"/>
              <a:round/>
            </a:ln>
          </p:spPr>
          <p:txBody>
            <a:bodyPr rtlCol="0" anchor="ctr"/>
            <a:lstStyle/>
            <a:p>
              <a:endParaRPr lang="en-US" noProof="1"/>
            </a:p>
          </p:txBody>
        </p:sp>
        <p:sp>
          <p:nvSpPr>
            <p:cNvPr id="20" name="Freeform: Shape 19">
              <a:extLst>
                <a:ext uri="{FF2B5EF4-FFF2-40B4-BE49-F238E27FC236}">
                  <a16:creationId xmlns:a16="http://schemas.microsoft.com/office/drawing/2014/main" id="{3A65CE2E-4265-A52C-0EFC-933F7BEA3D47}"/>
                </a:ext>
              </a:extLst>
            </p:cNvPr>
            <p:cNvSpPr/>
            <p:nvPr/>
          </p:nvSpPr>
          <p:spPr>
            <a:xfrm>
              <a:off x="8187560" y="2710115"/>
              <a:ext cx="1506930" cy="12700"/>
            </a:xfrm>
            <a:custGeom>
              <a:avLst/>
              <a:gdLst>
                <a:gd name="connsiteX0" fmla="*/ 0 w 1506930"/>
                <a:gd name="connsiteY0" fmla="*/ 0 h 12700"/>
                <a:gd name="connsiteX1" fmla="*/ 1506930 w 1506930"/>
                <a:gd name="connsiteY1" fmla="*/ 0 h 12700"/>
              </a:gdLst>
              <a:ahLst/>
              <a:cxnLst>
                <a:cxn ang="0">
                  <a:pos x="connsiteX0" y="connsiteY0"/>
                </a:cxn>
                <a:cxn ang="0">
                  <a:pos x="connsiteX1" y="connsiteY1"/>
                </a:cxn>
              </a:cxnLst>
              <a:rect l="l" t="t" r="r" b="b"/>
              <a:pathLst>
                <a:path w="1506930" h="12700">
                  <a:moveTo>
                    <a:pt x="0" y="0"/>
                  </a:moveTo>
                  <a:lnTo>
                    <a:pt x="1506930" y="0"/>
                  </a:lnTo>
                </a:path>
              </a:pathLst>
            </a:custGeom>
            <a:noFill/>
            <a:ln w="13539" cap="flat">
              <a:solidFill>
                <a:srgbClr val="FFFFFF"/>
              </a:solidFill>
              <a:prstDash val="solid"/>
              <a:round/>
            </a:ln>
          </p:spPr>
          <p:txBody>
            <a:bodyPr rtlCol="0" anchor="ctr"/>
            <a:lstStyle/>
            <a:p>
              <a:endParaRPr lang="en-US" noProof="1"/>
            </a:p>
          </p:txBody>
        </p:sp>
        <p:sp>
          <p:nvSpPr>
            <p:cNvPr id="21" name="Freeform: Shape 20">
              <a:extLst>
                <a:ext uri="{FF2B5EF4-FFF2-40B4-BE49-F238E27FC236}">
                  <a16:creationId xmlns:a16="http://schemas.microsoft.com/office/drawing/2014/main" id="{917888B0-BFDB-6CE1-C8AF-F8A9C63460B7}"/>
                </a:ext>
              </a:extLst>
            </p:cNvPr>
            <p:cNvSpPr/>
            <p:nvPr/>
          </p:nvSpPr>
          <p:spPr>
            <a:xfrm>
              <a:off x="8941023" y="2560046"/>
              <a:ext cx="12689" cy="3301955"/>
            </a:xfrm>
            <a:custGeom>
              <a:avLst/>
              <a:gdLst>
                <a:gd name="connsiteX0" fmla="*/ 0 w 12689"/>
                <a:gd name="connsiteY0" fmla="*/ 3301956 h 3301955"/>
                <a:gd name="connsiteX1" fmla="*/ 0 w 12689"/>
                <a:gd name="connsiteY1" fmla="*/ 0 h 3301955"/>
              </a:gdLst>
              <a:ahLst/>
              <a:cxnLst>
                <a:cxn ang="0">
                  <a:pos x="connsiteX0" y="connsiteY0"/>
                </a:cxn>
                <a:cxn ang="0">
                  <a:pos x="connsiteX1" y="connsiteY1"/>
                </a:cxn>
              </a:cxnLst>
              <a:rect l="l" t="t" r="r" b="b"/>
              <a:pathLst>
                <a:path w="12689" h="3301955">
                  <a:moveTo>
                    <a:pt x="0" y="3301956"/>
                  </a:moveTo>
                  <a:lnTo>
                    <a:pt x="0" y="0"/>
                  </a:lnTo>
                </a:path>
              </a:pathLst>
            </a:custGeom>
            <a:noFill/>
            <a:ln w="13539" cap="flat">
              <a:solidFill>
                <a:srgbClr val="FFFFFF"/>
              </a:solidFill>
              <a:prstDash val="solid"/>
              <a:round/>
            </a:ln>
          </p:spPr>
          <p:txBody>
            <a:bodyPr rtlCol="0" anchor="ctr"/>
            <a:lstStyle/>
            <a:p>
              <a:endParaRPr lang="en-US" noProof="1"/>
            </a:p>
          </p:txBody>
        </p:sp>
        <p:sp>
          <p:nvSpPr>
            <p:cNvPr id="22" name="Freeform: Shape 21">
              <a:extLst>
                <a:ext uri="{FF2B5EF4-FFF2-40B4-BE49-F238E27FC236}">
                  <a16:creationId xmlns:a16="http://schemas.microsoft.com/office/drawing/2014/main" id="{28921BC2-52A7-5D6E-AF0D-5A82E1A2B9B4}"/>
                </a:ext>
              </a:extLst>
            </p:cNvPr>
            <p:cNvSpPr/>
            <p:nvPr/>
          </p:nvSpPr>
          <p:spPr>
            <a:xfrm>
              <a:off x="9764040" y="2560046"/>
              <a:ext cx="1506935" cy="3301955"/>
            </a:xfrm>
            <a:custGeom>
              <a:avLst/>
              <a:gdLst>
                <a:gd name="connsiteX0" fmla="*/ 0 w 1506935"/>
                <a:gd name="connsiteY0" fmla="*/ 3301956 h 3301955"/>
                <a:gd name="connsiteX1" fmla="*/ 1506935 w 1506935"/>
                <a:gd name="connsiteY1" fmla="*/ 3301956 h 3301955"/>
                <a:gd name="connsiteX2" fmla="*/ 1506935 w 1506935"/>
                <a:gd name="connsiteY2" fmla="*/ 0 h 3301955"/>
                <a:gd name="connsiteX3" fmla="*/ 0 w 1506935"/>
                <a:gd name="connsiteY3" fmla="*/ 0 h 3301955"/>
              </a:gdLst>
              <a:ahLst/>
              <a:cxnLst>
                <a:cxn ang="0">
                  <a:pos x="connsiteX0" y="connsiteY0"/>
                </a:cxn>
                <a:cxn ang="0">
                  <a:pos x="connsiteX1" y="connsiteY1"/>
                </a:cxn>
                <a:cxn ang="0">
                  <a:pos x="connsiteX2" y="connsiteY2"/>
                </a:cxn>
                <a:cxn ang="0">
                  <a:pos x="connsiteX3" y="connsiteY3"/>
                </a:cxn>
              </a:cxnLst>
              <a:rect l="l" t="t" r="r" b="b"/>
              <a:pathLst>
                <a:path w="1506935" h="3301955">
                  <a:moveTo>
                    <a:pt x="0" y="3301956"/>
                  </a:moveTo>
                  <a:lnTo>
                    <a:pt x="1506935" y="3301956"/>
                  </a:lnTo>
                  <a:lnTo>
                    <a:pt x="1506935" y="0"/>
                  </a:lnTo>
                  <a:lnTo>
                    <a:pt x="0" y="0"/>
                  </a:lnTo>
                  <a:close/>
                </a:path>
              </a:pathLst>
            </a:custGeom>
            <a:solidFill>
              <a:srgbClr val="FFD6CC"/>
            </a:solidFill>
            <a:ln w="12689" cap="flat">
              <a:noFill/>
              <a:prstDash val="solid"/>
              <a:miter/>
            </a:ln>
          </p:spPr>
          <p:txBody>
            <a:bodyPr rtlCol="0" anchor="ctr"/>
            <a:lstStyle/>
            <a:p>
              <a:endParaRPr lang="en-US" noProof="1"/>
            </a:p>
          </p:txBody>
        </p:sp>
        <p:sp>
          <p:nvSpPr>
            <p:cNvPr id="24" name="Freeform: Shape 23">
              <a:extLst>
                <a:ext uri="{FF2B5EF4-FFF2-40B4-BE49-F238E27FC236}">
                  <a16:creationId xmlns:a16="http://schemas.microsoft.com/office/drawing/2014/main" id="{D1EDE1B2-DF28-A94C-2095-5F7AC3787327}"/>
                </a:ext>
              </a:extLst>
            </p:cNvPr>
            <p:cNvSpPr/>
            <p:nvPr/>
          </p:nvSpPr>
          <p:spPr>
            <a:xfrm>
              <a:off x="9764040" y="5411699"/>
              <a:ext cx="1506935" cy="12700"/>
            </a:xfrm>
            <a:custGeom>
              <a:avLst/>
              <a:gdLst>
                <a:gd name="connsiteX0" fmla="*/ 0 w 1506935"/>
                <a:gd name="connsiteY0" fmla="*/ 0 h 12700"/>
                <a:gd name="connsiteX1" fmla="*/ 1506935 w 1506935"/>
                <a:gd name="connsiteY1" fmla="*/ 0 h 12700"/>
              </a:gdLst>
              <a:ahLst/>
              <a:cxnLst>
                <a:cxn ang="0">
                  <a:pos x="connsiteX0" y="connsiteY0"/>
                </a:cxn>
                <a:cxn ang="0">
                  <a:pos x="connsiteX1" y="connsiteY1"/>
                </a:cxn>
              </a:cxnLst>
              <a:rect l="l" t="t" r="r" b="b"/>
              <a:pathLst>
                <a:path w="1506935" h="12700">
                  <a:moveTo>
                    <a:pt x="0" y="0"/>
                  </a:moveTo>
                  <a:lnTo>
                    <a:pt x="1506935" y="0"/>
                  </a:lnTo>
                </a:path>
              </a:pathLst>
            </a:custGeom>
            <a:noFill/>
            <a:ln w="6770" cap="flat">
              <a:solidFill>
                <a:srgbClr val="FFFFFF"/>
              </a:solidFill>
              <a:prstDash val="solid"/>
              <a:round/>
            </a:ln>
          </p:spPr>
          <p:txBody>
            <a:bodyPr rtlCol="0" anchor="ctr"/>
            <a:lstStyle/>
            <a:p>
              <a:endParaRPr lang="en-US" noProof="1"/>
            </a:p>
          </p:txBody>
        </p:sp>
        <p:sp>
          <p:nvSpPr>
            <p:cNvPr id="25" name="Freeform: Shape 24">
              <a:extLst>
                <a:ext uri="{FF2B5EF4-FFF2-40B4-BE49-F238E27FC236}">
                  <a16:creationId xmlns:a16="http://schemas.microsoft.com/office/drawing/2014/main" id="{B561EB6C-9B40-8E1A-0354-5E5127C77C41}"/>
                </a:ext>
              </a:extLst>
            </p:cNvPr>
            <p:cNvSpPr/>
            <p:nvPr/>
          </p:nvSpPr>
          <p:spPr>
            <a:xfrm>
              <a:off x="9764040" y="4811370"/>
              <a:ext cx="1506935" cy="12700"/>
            </a:xfrm>
            <a:custGeom>
              <a:avLst/>
              <a:gdLst>
                <a:gd name="connsiteX0" fmla="*/ 0 w 1506935"/>
                <a:gd name="connsiteY0" fmla="*/ 0 h 12700"/>
                <a:gd name="connsiteX1" fmla="*/ 1506935 w 1506935"/>
                <a:gd name="connsiteY1" fmla="*/ 0 h 12700"/>
              </a:gdLst>
              <a:ahLst/>
              <a:cxnLst>
                <a:cxn ang="0">
                  <a:pos x="connsiteX0" y="connsiteY0"/>
                </a:cxn>
                <a:cxn ang="0">
                  <a:pos x="connsiteX1" y="connsiteY1"/>
                </a:cxn>
              </a:cxnLst>
              <a:rect l="l" t="t" r="r" b="b"/>
              <a:pathLst>
                <a:path w="1506935" h="12700">
                  <a:moveTo>
                    <a:pt x="0" y="0"/>
                  </a:moveTo>
                  <a:lnTo>
                    <a:pt x="1506935" y="0"/>
                  </a:lnTo>
                </a:path>
              </a:pathLst>
            </a:custGeom>
            <a:noFill/>
            <a:ln w="6770" cap="flat">
              <a:solidFill>
                <a:srgbClr val="FFFFFF"/>
              </a:solidFill>
              <a:prstDash val="solid"/>
              <a:round/>
            </a:ln>
          </p:spPr>
          <p:txBody>
            <a:bodyPr rtlCol="0" anchor="ctr"/>
            <a:lstStyle/>
            <a:p>
              <a:endParaRPr lang="en-US" noProof="1"/>
            </a:p>
          </p:txBody>
        </p:sp>
        <p:sp>
          <p:nvSpPr>
            <p:cNvPr id="26" name="Freeform: Shape 25">
              <a:extLst>
                <a:ext uri="{FF2B5EF4-FFF2-40B4-BE49-F238E27FC236}">
                  <a16:creationId xmlns:a16="http://schemas.microsoft.com/office/drawing/2014/main" id="{EC0618BD-BF23-487A-3C4D-6C2FA65D69C3}"/>
                </a:ext>
              </a:extLst>
            </p:cNvPr>
            <p:cNvSpPr/>
            <p:nvPr/>
          </p:nvSpPr>
          <p:spPr>
            <a:xfrm>
              <a:off x="9764040" y="4211002"/>
              <a:ext cx="1506935" cy="12700"/>
            </a:xfrm>
            <a:custGeom>
              <a:avLst/>
              <a:gdLst>
                <a:gd name="connsiteX0" fmla="*/ 0 w 1506935"/>
                <a:gd name="connsiteY0" fmla="*/ 0 h 12700"/>
                <a:gd name="connsiteX1" fmla="*/ 1506935 w 1506935"/>
                <a:gd name="connsiteY1" fmla="*/ 0 h 12700"/>
              </a:gdLst>
              <a:ahLst/>
              <a:cxnLst>
                <a:cxn ang="0">
                  <a:pos x="connsiteX0" y="connsiteY0"/>
                </a:cxn>
                <a:cxn ang="0">
                  <a:pos x="connsiteX1" y="connsiteY1"/>
                </a:cxn>
              </a:cxnLst>
              <a:rect l="l" t="t" r="r" b="b"/>
              <a:pathLst>
                <a:path w="1506935" h="12700">
                  <a:moveTo>
                    <a:pt x="0" y="0"/>
                  </a:moveTo>
                  <a:lnTo>
                    <a:pt x="1506935" y="0"/>
                  </a:lnTo>
                </a:path>
              </a:pathLst>
            </a:custGeom>
            <a:noFill/>
            <a:ln w="6770" cap="flat">
              <a:solidFill>
                <a:srgbClr val="FFFFFF"/>
              </a:solidFill>
              <a:prstDash val="solid"/>
              <a:round/>
            </a:ln>
          </p:spPr>
          <p:txBody>
            <a:bodyPr rtlCol="0" anchor="ctr"/>
            <a:lstStyle/>
            <a:p>
              <a:endParaRPr lang="en-US" noProof="1"/>
            </a:p>
          </p:txBody>
        </p:sp>
        <p:sp>
          <p:nvSpPr>
            <p:cNvPr id="27" name="Freeform: Shape 26">
              <a:extLst>
                <a:ext uri="{FF2B5EF4-FFF2-40B4-BE49-F238E27FC236}">
                  <a16:creationId xmlns:a16="http://schemas.microsoft.com/office/drawing/2014/main" id="{46AC007D-AEAD-AE3B-5345-B72CB5FBC3B0}"/>
                </a:ext>
              </a:extLst>
            </p:cNvPr>
            <p:cNvSpPr/>
            <p:nvPr/>
          </p:nvSpPr>
          <p:spPr>
            <a:xfrm>
              <a:off x="9764040" y="3610673"/>
              <a:ext cx="1506935" cy="12700"/>
            </a:xfrm>
            <a:custGeom>
              <a:avLst/>
              <a:gdLst>
                <a:gd name="connsiteX0" fmla="*/ 0 w 1506935"/>
                <a:gd name="connsiteY0" fmla="*/ 0 h 12700"/>
                <a:gd name="connsiteX1" fmla="*/ 1506935 w 1506935"/>
                <a:gd name="connsiteY1" fmla="*/ 0 h 12700"/>
              </a:gdLst>
              <a:ahLst/>
              <a:cxnLst>
                <a:cxn ang="0">
                  <a:pos x="connsiteX0" y="connsiteY0"/>
                </a:cxn>
                <a:cxn ang="0">
                  <a:pos x="connsiteX1" y="connsiteY1"/>
                </a:cxn>
              </a:cxnLst>
              <a:rect l="l" t="t" r="r" b="b"/>
              <a:pathLst>
                <a:path w="1506935" h="12700">
                  <a:moveTo>
                    <a:pt x="0" y="0"/>
                  </a:moveTo>
                  <a:lnTo>
                    <a:pt x="1506935" y="0"/>
                  </a:lnTo>
                </a:path>
              </a:pathLst>
            </a:custGeom>
            <a:noFill/>
            <a:ln w="6770" cap="flat">
              <a:solidFill>
                <a:srgbClr val="FFFFFF"/>
              </a:solidFill>
              <a:prstDash val="solid"/>
              <a:round/>
            </a:ln>
          </p:spPr>
          <p:txBody>
            <a:bodyPr rtlCol="0" anchor="ctr"/>
            <a:lstStyle/>
            <a:p>
              <a:endParaRPr lang="en-US" noProof="1"/>
            </a:p>
          </p:txBody>
        </p:sp>
        <p:sp>
          <p:nvSpPr>
            <p:cNvPr id="28" name="Freeform: Shape 27">
              <a:extLst>
                <a:ext uri="{FF2B5EF4-FFF2-40B4-BE49-F238E27FC236}">
                  <a16:creationId xmlns:a16="http://schemas.microsoft.com/office/drawing/2014/main" id="{224DD7B3-68F1-EDFA-3814-1BB0767209EF}"/>
                </a:ext>
              </a:extLst>
            </p:cNvPr>
            <p:cNvSpPr/>
            <p:nvPr/>
          </p:nvSpPr>
          <p:spPr>
            <a:xfrm>
              <a:off x="9764040" y="3010301"/>
              <a:ext cx="1506935" cy="12700"/>
            </a:xfrm>
            <a:custGeom>
              <a:avLst/>
              <a:gdLst>
                <a:gd name="connsiteX0" fmla="*/ 0 w 1506935"/>
                <a:gd name="connsiteY0" fmla="*/ 0 h 12700"/>
                <a:gd name="connsiteX1" fmla="*/ 1506935 w 1506935"/>
                <a:gd name="connsiteY1" fmla="*/ 0 h 12700"/>
              </a:gdLst>
              <a:ahLst/>
              <a:cxnLst>
                <a:cxn ang="0">
                  <a:pos x="connsiteX0" y="connsiteY0"/>
                </a:cxn>
                <a:cxn ang="0">
                  <a:pos x="connsiteX1" y="connsiteY1"/>
                </a:cxn>
              </a:cxnLst>
              <a:rect l="l" t="t" r="r" b="b"/>
              <a:pathLst>
                <a:path w="1506935" h="12700">
                  <a:moveTo>
                    <a:pt x="0" y="0"/>
                  </a:moveTo>
                  <a:lnTo>
                    <a:pt x="1506935" y="0"/>
                  </a:lnTo>
                </a:path>
              </a:pathLst>
            </a:custGeom>
            <a:noFill/>
            <a:ln w="6770" cap="flat">
              <a:solidFill>
                <a:srgbClr val="FFFFFF"/>
              </a:solidFill>
              <a:prstDash val="solid"/>
              <a:round/>
            </a:ln>
          </p:spPr>
          <p:txBody>
            <a:bodyPr rtlCol="0" anchor="ctr"/>
            <a:lstStyle/>
            <a:p>
              <a:endParaRPr lang="en-US" noProof="1"/>
            </a:p>
          </p:txBody>
        </p:sp>
        <p:sp>
          <p:nvSpPr>
            <p:cNvPr id="29" name="Freeform: Shape 28">
              <a:extLst>
                <a:ext uri="{FF2B5EF4-FFF2-40B4-BE49-F238E27FC236}">
                  <a16:creationId xmlns:a16="http://schemas.microsoft.com/office/drawing/2014/main" id="{FC6775BF-4603-AB1D-5863-DAF8184B3151}"/>
                </a:ext>
              </a:extLst>
            </p:cNvPr>
            <p:cNvSpPr/>
            <p:nvPr/>
          </p:nvSpPr>
          <p:spPr>
            <a:xfrm>
              <a:off x="9764040" y="5711876"/>
              <a:ext cx="1506935" cy="12700"/>
            </a:xfrm>
            <a:custGeom>
              <a:avLst/>
              <a:gdLst>
                <a:gd name="connsiteX0" fmla="*/ 0 w 1506935"/>
                <a:gd name="connsiteY0" fmla="*/ 0 h 12700"/>
                <a:gd name="connsiteX1" fmla="*/ 1506935 w 1506935"/>
                <a:gd name="connsiteY1" fmla="*/ 0 h 12700"/>
              </a:gdLst>
              <a:ahLst/>
              <a:cxnLst>
                <a:cxn ang="0">
                  <a:pos x="connsiteX0" y="connsiteY0"/>
                </a:cxn>
                <a:cxn ang="0">
                  <a:pos x="connsiteX1" y="connsiteY1"/>
                </a:cxn>
              </a:cxnLst>
              <a:rect l="l" t="t" r="r" b="b"/>
              <a:pathLst>
                <a:path w="1506935" h="12700">
                  <a:moveTo>
                    <a:pt x="0" y="0"/>
                  </a:moveTo>
                  <a:lnTo>
                    <a:pt x="1506935" y="0"/>
                  </a:lnTo>
                </a:path>
              </a:pathLst>
            </a:custGeom>
            <a:noFill/>
            <a:ln w="13539" cap="flat">
              <a:solidFill>
                <a:srgbClr val="FFFFFF"/>
              </a:solidFill>
              <a:prstDash val="solid"/>
              <a:round/>
            </a:ln>
          </p:spPr>
          <p:txBody>
            <a:bodyPr rtlCol="0" anchor="ctr"/>
            <a:lstStyle/>
            <a:p>
              <a:endParaRPr lang="en-US" noProof="1"/>
            </a:p>
          </p:txBody>
        </p:sp>
        <p:sp>
          <p:nvSpPr>
            <p:cNvPr id="30" name="Freeform: Shape 29">
              <a:extLst>
                <a:ext uri="{FF2B5EF4-FFF2-40B4-BE49-F238E27FC236}">
                  <a16:creationId xmlns:a16="http://schemas.microsoft.com/office/drawing/2014/main" id="{9A4F1D8C-8D6A-5DBC-C4A1-C6FDEBB49852}"/>
                </a:ext>
              </a:extLst>
            </p:cNvPr>
            <p:cNvSpPr/>
            <p:nvPr/>
          </p:nvSpPr>
          <p:spPr>
            <a:xfrm>
              <a:off x="9764040" y="5111559"/>
              <a:ext cx="1506935" cy="12700"/>
            </a:xfrm>
            <a:custGeom>
              <a:avLst/>
              <a:gdLst>
                <a:gd name="connsiteX0" fmla="*/ 0 w 1506935"/>
                <a:gd name="connsiteY0" fmla="*/ 0 h 12700"/>
                <a:gd name="connsiteX1" fmla="*/ 1506935 w 1506935"/>
                <a:gd name="connsiteY1" fmla="*/ 0 h 12700"/>
              </a:gdLst>
              <a:ahLst/>
              <a:cxnLst>
                <a:cxn ang="0">
                  <a:pos x="connsiteX0" y="connsiteY0"/>
                </a:cxn>
                <a:cxn ang="0">
                  <a:pos x="connsiteX1" y="connsiteY1"/>
                </a:cxn>
              </a:cxnLst>
              <a:rect l="l" t="t" r="r" b="b"/>
              <a:pathLst>
                <a:path w="1506935" h="12700">
                  <a:moveTo>
                    <a:pt x="0" y="0"/>
                  </a:moveTo>
                  <a:lnTo>
                    <a:pt x="1506935" y="0"/>
                  </a:lnTo>
                </a:path>
              </a:pathLst>
            </a:custGeom>
            <a:noFill/>
            <a:ln w="13539" cap="flat">
              <a:solidFill>
                <a:srgbClr val="FFFFFF"/>
              </a:solidFill>
              <a:prstDash val="solid"/>
              <a:round/>
            </a:ln>
          </p:spPr>
          <p:txBody>
            <a:bodyPr rtlCol="0" anchor="ctr"/>
            <a:lstStyle/>
            <a:p>
              <a:endParaRPr lang="en-US" noProof="1"/>
            </a:p>
          </p:txBody>
        </p:sp>
        <p:sp>
          <p:nvSpPr>
            <p:cNvPr id="31" name="Freeform: Shape 30">
              <a:extLst>
                <a:ext uri="{FF2B5EF4-FFF2-40B4-BE49-F238E27FC236}">
                  <a16:creationId xmlns:a16="http://schemas.microsoft.com/office/drawing/2014/main" id="{3E508741-3FE1-6A60-F38D-0A2CCAC2CA12}"/>
                </a:ext>
              </a:extLst>
            </p:cNvPr>
            <p:cNvSpPr/>
            <p:nvPr/>
          </p:nvSpPr>
          <p:spPr>
            <a:xfrm>
              <a:off x="9764040" y="4511180"/>
              <a:ext cx="1506935" cy="12700"/>
            </a:xfrm>
            <a:custGeom>
              <a:avLst/>
              <a:gdLst>
                <a:gd name="connsiteX0" fmla="*/ 0 w 1506935"/>
                <a:gd name="connsiteY0" fmla="*/ 0 h 12700"/>
                <a:gd name="connsiteX1" fmla="*/ 1506935 w 1506935"/>
                <a:gd name="connsiteY1" fmla="*/ 0 h 12700"/>
              </a:gdLst>
              <a:ahLst/>
              <a:cxnLst>
                <a:cxn ang="0">
                  <a:pos x="connsiteX0" y="connsiteY0"/>
                </a:cxn>
                <a:cxn ang="0">
                  <a:pos x="connsiteX1" y="connsiteY1"/>
                </a:cxn>
              </a:cxnLst>
              <a:rect l="l" t="t" r="r" b="b"/>
              <a:pathLst>
                <a:path w="1506935" h="12700">
                  <a:moveTo>
                    <a:pt x="0" y="0"/>
                  </a:moveTo>
                  <a:lnTo>
                    <a:pt x="1506935" y="0"/>
                  </a:lnTo>
                </a:path>
              </a:pathLst>
            </a:custGeom>
            <a:noFill/>
            <a:ln w="13539" cap="flat">
              <a:solidFill>
                <a:srgbClr val="FFFFFF"/>
              </a:solidFill>
              <a:prstDash val="solid"/>
              <a:round/>
            </a:ln>
          </p:spPr>
          <p:txBody>
            <a:bodyPr rtlCol="0" anchor="ctr"/>
            <a:lstStyle/>
            <a:p>
              <a:endParaRPr lang="en-US" noProof="1"/>
            </a:p>
          </p:txBody>
        </p:sp>
        <p:sp>
          <p:nvSpPr>
            <p:cNvPr id="32" name="Freeform: Shape 31">
              <a:extLst>
                <a:ext uri="{FF2B5EF4-FFF2-40B4-BE49-F238E27FC236}">
                  <a16:creationId xmlns:a16="http://schemas.microsoft.com/office/drawing/2014/main" id="{8A46675C-59DD-E1C8-EB68-B427427C56A3}"/>
                </a:ext>
              </a:extLst>
            </p:cNvPr>
            <p:cNvSpPr/>
            <p:nvPr/>
          </p:nvSpPr>
          <p:spPr>
            <a:xfrm>
              <a:off x="9764040" y="3910812"/>
              <a:ext cx="1506935" cy="12700"/>
            </a:xfrm>
            <a:custGeom>
              <a:avLst/>
              <a:gdLst>
                <a:gd name="connsiteX0" fmla="*/ 0 w 1506935"/>
                <a:gd name="connsiteY0" fmla="*/ 0 h 12700"/>
                <a:gd name="connsiteX1" fmla="*/ 1506935 w 1506935"/>
                <a:gd name="connsiteY1" fmla="*/ 0 h 12700"/>
              </a:gdLst>
              <a:ahLst/>
              <a:cxnLst>
                <a:cxn ang="0">
                  <a:pos x="connsiteX0" y="connsiteY0"/>
                </a:cxn>
                <a:cxn ang="0">
                  <a:pos x="connsiteX1" y="connsiteY1"/>
                </a:cxn>
              </a:cxnLst>
              <a:rect l="l" t="t" r="r" b="b"/>
              <a:pathLst>
                <a:path w="1506935" h="12700">
                  <a:moveTo>
                    <a:pt x="0" y="0"/>
                  </a:moveTo>
                  <a:lnTo>
                    <a:pt x="1506935" y="0"/>
                  </a:lnTo>
                </a:path>
              </a:pathLst>
            </a:custGeom>
            <a:noFill/>
            <a:ln w="13539" cap="flat">
              <a:solidFill>
                <a:srgbClr val="FFFFFF"/>
              </a:solidFill>
              <a:prstDash val="solid"/>
              <a:round/>
            </a:ln>
          </p:spPr>
          <p:txBody>
            <a:bodyPr rtlCol="0" anchor="ctr"/>
            <a:lstStyle/>
            <a:p>
              <a:endParaRPr lang="en-US" noProof="1"/>
            </a:p>
          </p:txBody>
        </p:sp>
        <p:sp>
          <p:nvSpPr>
            <p:cNvPr id="33" name="Freeform: Shape 32">
              <a:extLst>
                <a:ext uri="{FF2B5EF4-FFF2-40B4-BE49-F238E27FC236}">
                  <a16:creationId xmlns:a16="http://schemas.microsoft.com/office/drawing/2014/main" id="{5804AC22-CA69-4CAE-7053-5E03ACB85418}"/>
                </a:ext>
              </a:extLst>
            </p:cNvPr>
            <p:cNvSpPr/>
            <p:nvPr/>
          </p:nvSpPr>
          <p:spPr>
            <a:xfrm>
              <a:off x="9764040" y="3310487"/>
              <a:ext cx="1506935" cy="12700"/>
            </a:xfrm>
            <a:custGeom>
              <a:avLst/>
              <a:gdLst>
                <a:gd name="connsiteX0" fmla="*/ 0 w 1506935"/>
                <a:gd name="connsiteY0" fmla="*/ 0 h 12700"/>
                <a:gd name="connsiteX1" fmla="*/ 1506935 w 1506935"/>
                <a:gd name="connsiteY1" fmla="*/ 0 h 12700"/>
              </a:gdLst>
              <a:ahLst/>
              <a:cxnLst>
                <a:cxn ang="0">
                  <a:pos x="connsiteX0" y="connsiteY0"/>
                </a:cxn>
                <a:cxn ang="0">
                  <a:pos x="connsiteX1" y="connsiteY1"/>
                </a:cxn>
              </a:cxnLst>
              <a:rect l="l" t="t" r="r" b="b"/>
              <a:pathLst>
                <a:path w="1506935" h="12700">
                  <a:moveTo>
                    <a:pt x="0" y="0"/>
                  </a:moveTo>
                  <a:lnTo>
                    <a:pt x="1506935" y="0"/>
                  </a:lnTo>
                </a:path>
              </a:pathLst>
            </a:custGeom>
            <a:noFill/>
            <a:ln w="13539" cap="flat">
              <a:solidFill>
                <a:srgbClr val="FFFFFF"/>
              </a:solidFill>
              <a:prstDash val="solid"/>
              <a:round/>
            </a:ln>
          </p:spPr>
          <p:txBody>
            <a:bodyPr rtlCol="0" anchor="ctr"/>
            <a:lstStyle/>
            <a:p>
              <a:endParaRPr lang="en-US" noProof="1"/>
            </a:p>
          </p:txBody>
        </p:sp>
        <p:sp>
          <p:nvSpPr>
            <p:cNvPr id="34" name="Freeform: Shape 33">
              <a:extLst>
                <a:ext uri="{FF2B5EF4-FFF2-40B4-BE49-F238E27FC236}">
                  <a16:creationId xmlns:a16="http://schemas.microsoft.com/office/drawing/2014/main" id="{6E0D4DCE-8FB0-A4DE-7B95-5E48A374A2BC}"/>
                </a:ext>
              </a:extLst>
            </p:cNvPr>
            <p:cNvSpPr/>
            <p:nvPr/>
          </p:nvSpPr>
          <p:spPr>
            <a:xfrm>
              <a:off x="9764040" y="2710115"/>
              <a:ext cx="1506935" cy="12700"/>
            </a:xfrm>
            <a:custGeom>
              <a:avLst/>
              <a:gdLst>
                <a:gd name="connsiteX0" fmla="*/ 0 w 1506935"/>
                <a:gd name="connsiteY0" fmla="*/ 0 h 12700"/>
                <a:gd name="connsiteX1" fmla="*/ 1506935 w 1506935"/>
                <a:gd name="connsiteY1" fmla="*/ 0 h 12700"/>
              </a:gdLst>
              <a:ahLst/>
              <a:cxnLst>
                <a:cxn ang="0">
                  <a:pos x="connsiteX0" y="connsiteY0"/>
                </a:cxn>
                <a:cxn ang="0">
                  <a:pos x="connsiteX1" y="connsiteY1"/>
                </a:cxn>
              </a:cxnLst>
              <a:rect l="l" t="t" r="r" b="b"/>
              <a:pathLst>
                <a:path w="1506935" h="12700">
                  <a:moveTo>
                    <a:pt x="0" y="0"/>
                  </a:moveTo>
                  <a:lnTo>
                    <a:pt x="1506935" y="0"/>
                  </a:lnTo>
                </a:path>
              </a:pathLst>
            </a:custGeom>
            <a:noFill/>
            <a:ln w="13539" cap="flat">
              <a:solidFill>
                <a:srgbClr val="FFFFFF"/>
              </a:solidFill>
              <a:prstDash val="solid"/>
              <a:round/>
            </a:ln>
          </p:spPr>
          <p:txBody>
            <a:bodyPr rtlCol="0" anchor="ctr"/>
            <a:lstStyle/>
            <a:p>
              <a:endParaRPr lang="en-US" noProof="1"/>
            </a:p>
          </p:txBody>
        </p:sp>
        <p:sp>
          <p:nvSpPr>
            <p:cNvPr id="35" name="Freeform: Shape 34">
              <a:extLst>
                <a:ext uri="{FF2B5EF4-FFF2-40B4-BE49-F238E27FC236}">
                  <a16:creationId xmlns:a16="http://schemas.microsoft.com/office/drawing/2014/main" id="{805AACC1-CEC6-AD33-5C1A-65AD9718DDF1}"/>
                </a:ext>
              </a:extLst>
            </p:cNvPr>
            <p:cNvSpPr/>
            <p:nvPr/>
          </p:nvSpPr>
          <p:spPr>
            <a:xfrm>
              <a:off x="10517508" y="2560046"/>
              <a:ext cx="12689" cy="3301955"/>
            </a:xfrm>
            <a:custGeom>
              <a:avLst/>
              <a:gdLst>
                <a:gd name="connsiteX0" fmla="*/ 0 w 12689"/>
                <a:gd name="connsiteY0" fmla="*/ 3301956 h 3301955"/>
                <a:gd name="connsiteX1" fmla="*/ 0 w 12689"/>
                <a:gd name="connsiteY1" fmla="*/ 0 h 3301955"/>
              </a:gdLst>
              <a:ahLst/>
              <a:cxnLst>
                <a:cxn ang="0">
                  <a:pos x="connsiteX0" y="connsiteY0"/>
                </a:cxn>
                <a:cxn ang="0">
                  <a:pos x="connsiteX1" y="connsiteY1"/>
                </a:cxn>
              </a:cxnLst>
              <a:rect l="l" t="t" r="r" b="b"/>
              <a:pathLst>
                <a:path w="12689" h="3301955">
                  <a:moveTo>
                    <a:pt x="0" y="3301956"/>
                  </a:moveTo>
                  <a:lnTo>
                    <a:pt x="0" y="0"/>
                  </a:lnTo>
                </a:path>
              </a:pathLst>
            </a:custGeom>
            <a:noFill/>
            <a:ln w="13539" cap="flat">
              <a:solidFill>
                <a:srgbClr val="FFFFFF"/>
              </a:solidFill>
              <a:prstDash val="solid"/>
              <a:round/>
            </a:ln>
          </p:spPr>
          <p:txBody>
            <a:bodyPr rtlCol="0" anchor="ctr"/>
            <a:lstStyle/>
            <a:p>
              <a:endParaRPr lang="en-US" noProof="1"/>
            </a:p>
          </p:txBody>
        </p:sp>
        <p:sp>
          <p:nvSpPr>
            <p:cNvPr id="140" name="Freeform: Shape 139">
              <a:extLst>
                <a:ext uri="{FF2B5EF4-FFF2-40B4-BE49-F238E27FC236}">
                  <a16:creationId xmlns:a16="http://schemas.microsoft.com/office/drawing/2014/main" id="{78CF2831-E004-0ADA-6253-7DE58D6ABC17}"/>
                </a:ext>
              </a:extLst>
            </p:cNvPr>
            <p:cNvSpPr/>
            <p:nvPr/>
          </p:nvSpPr>
          <p:spPr>
            <a:xfrm>
              <a:off x="8941023" y="5862002"/>
              <a:ext cx="12689" cy="34772"/>
            </a:xfrm>
            <a:custGeom>
              <a:avLst/>
              <a:gdLst>
                <a:gd name="connsiteX0" fmla="*/ 0 w 12689"/>
                <a:gd name="connsiteY0" fmla="*/ 34773 h 34772"/>
                <a:gd name="connsiteX1" fmla="*/ 0 w 12689"/>
                <a:gd name="connsiteY1" fmla="*/ 0 h 34772"/>
              </a:gdLst>
              <a:ahLst/>
              <a:cxnLst>
                <a:cxn ang="0">
                  <a:pos x="connsiteX0" y="connsiteY0"/>
                </a:cxn>
                <a:cxn ang="0">
                  <a:pos x="connsiteX1" y="connsiteY1"/>
                </a:cxn>
              </a:cxnLst>
              <a:rect l="l" t="t" r="r" b="b"/>
              <a:pathLst>
                <a:path w="12689" h="34772">
                  <a:moveTo>
                    <a:pt x="0" y="34773"/>
                  </a:moveTo>
                  <a:lnTo>
                    <a:pt x="0" y="0"/>
                  </a:lnTo>
                </a:path>
              </a:pathLst>
            </a:custGeom>
            <a:noFill/>
            <a:ln w="13539" cap="flat">
              <a:solidFill>
                <a:srgbClr val="333333"/>
              </a:solidFill>
              <a:prstDash val="solid"/>
              <a:round/>
            </a:ln>
          </p:spPr>
          <p:txBody>
            <a:bodyPr rtlCol="0" anchor="ctr"/>
            <a:lstStyle/>
            <a:p>
              <a:endParaRPr lang="en-US" noProof="1"/>
            </a:p>
          </p:txBody>
        </p:sp>
        <p:sp>
          <p:nvSpPr>
            <p:cNvPr id="141" name="Freeform: Shape 140">
              <a:extLst>
                <a:ext uri="{FF2B5EF4-FFF2-40B4-BE49-F238E27FC236}">
                  <a16:creationId xmlns:a16="http://schemas.microsoft.com/office/drawing/2014/main" id="{824EF82B-513F-9E1C-3DEB-5160A3D463E6}"/>
                </a:ext>
              </a:extLst>
            </p:cNvPr>
            <p:cNvSpPr/>
            <p:nvPr/>
          </p:nvSpPr>
          <p:spPr>
            <a:xfrm>
              <a:off x="10517508" y="5862002"/>
              <a:ext cx="12689" cy="34772"/>
            </a:xfrm>
            <a:custGeom>
              <a:avLst/>
              <a:gdLst>
                <a:gd name="connsiteX0" fmla="*/ 0 w 12689"/>
                <a:gd name="connsiteY0" fmla="*/ 34773 h 34772"/>
                <a:gd name="connsiteX1" fmla="*/ 0 w 12689"/>
                <a:gd name="connsiteY1" fmla="*/ 0 h 34772"/>
              </a:gdLst>
              <a:ahLst/>
              <a:cxnLst>
                <a:cxn ang="0">
                  <a:pos x="connsiteX0" y="connsiteY0"/>
                </a:cxn>
                <a:cxn ang="0">
                  <a:pos x="connsiteX1" y="connsiteY1"/>
                </a:cxn>
              </a:cxnLst>
              <a:rect l="l" t="t" r="r" b="b"/>
              <a:pathLst>
                <a:path w="12689" h="34772">
                  <a:moveTo>
                    <a:pt x="0" y="34773"/>
                  </a:moveTo>
                  <a:lnTo>
                    <a:pt x="0" y="0"/>
                  </a:lnTo>
                </a:path>
              </a:pathLst>
            </a:custGeom>
            <a:noFill/>
            <a:ln w="13539" cap="flat">
              <a:solidFill>
                <a:srgbClr val="333333"/>
              </a:solidFill>
              <a:prstDash val="solid"/>
              <a:round/>
            </a:ln>
          </p:spPr>
          <p:txBody>
            <a:bodyPr rtlCol="0" anchor="ctr"/>
            <a:lstStyle/>
            <a:p>
              <a:endParaRPr lang="en-US" noProof="1"/>
            </a:p>
          </p:txBody>
        </p:sp>
        <p:sp>
          <p:nvSpPr>
            <p:cNvPr id="142" name="Freeform: Shape 141">
              <a:extLst>
                <a:ext uri="{FF2B5EF4-FFF2-40B4-BE49-F238E27FC236}">
                  <a16:creationId xmlns:a16="http://schemas.microsoft.com/office/drawing/2014/main" id="{9EA54C7F-B501-27F4-B147-43D3F051AAD5}"/>
                </a:ext>
              </a:extLst>
            </p:cNvPr>
            <p:cNvSpPr/>
            <p:nvPr/>
          </p:nvSpPr>
          <p:spPr>
            <a:xfrm>
              <a:off x="8152815" y="5711876"/>
              <a:ext cx="34745" cy="12700"/>
            </a:xfrm>
            <a:custGeom>
              <a:avLst/>
              <a:gdLst>
                <a:gd name="connsiteX0" fmla="*/ 0 w 34745"/>
                <a:gd name="connsiteY0" fmla="*/ 0 h 12700"/>
                <a:gd name="connsiteX1" fmla="*/ 34745 w 34745"/>
                <a:gd name="connsiteY1" fmla="*/ 0 h 12700"/>
              </a:gdLst>
              <a:ahLst/>
              <a:cxnLst>
                <a:cxn ang="0">
                  <a:pos x="connsiteX0" y="connsiteY0"/>
                </a:cxn>
                <a:cxn ang="0">
                  <a:pos x="connsiteX1" y="connsiteY1"/>
                </a:cxn>
              </a:cxnLst>
              <a:rect l="l" t="t" r="r" b="b"/>
              <a:pathLst>
                <a:path w="34745" h="12700">
                  <a:moveTo>
                    <a:pt x="0" y="0"/>
                  </a:moveTo>
                  <a:lnTo>
                    <a:pt x="34745" y="0"/>
                  </a:lnTo>
                </a:path>
              </a:pathLst>
            </a:custGeom>
            <a:noFill/>
            <a:ln w="13539" cap="flat">
              <a:solidFill>
                <a:srgbClr val="333333"/>
              </a:solidFill>
              <a:prstDash val="solid"/>
              <a:round/>
            </a:ln>
          </p:spPr>
          <p:txBody>
            <a:bodyPr rtlCol="0" anchor="ctr"/>
            <a:lstStyle/>
            <a:p>
              <a:endParaRPr lang="en-US" sz="4000" noProof="1"/>
            </a:p>
          </p:txBody>
        </p:sp>
        <p:sp>
          <p:nvSpPr>
            <p:cNvPr id="143" name="Freeform: Shape 142">
              <a:extLst>
                <a:ext uri="{FF2B5EF4-FFF2-40B4-BE49-F238E27FC236}">
                  <a16:creationId xmlns:a16="http://schemas.microsoft.com/office/drawing/2014/main" id="{FA44E245-FDB6-EA97-CC0E-7A3C26584C51}"/>
                </a:ext>
              </a:extLst>
            </p:cNvPr>
            <p:cNvSpPr/>
            <p:nvPr/>
          </p:nvSpPr>
          <p:spPr>
            <a:xfrm>
              <a:off x="8152815" y="3310487"/>
              <a:ext cx="34745" cy="12700"/>
            </a:xfrm>
            <a:custGeom>
              <a:avLst/>
              <a:gdLst>
                <a:gd name="connsiteX0" fmla="*/ 0 w 34745"/>
                <a:gd name="connsiteY0" fmla="*/ 0 h 12700"/>
                <a:gd name="connsiteX1" fmla="*/ 34745 w 34745"/>
                <a:gd name="connsiteY1" fmla="*/ 0 h 12700"/>
              </a:gdLst>
              <a:ahLst/>
              <a:cxnLst>
                <a:cxn ang="0">
                  <a:pos x="connsiteX0" y="connsiteY0"/>
                </a:cxn>
                <a:cxn ang="0">
                  <a:pos x="connsiteX1" y="connsiteY1"/>
                </a:cxn>
              </a:cxnLst>
              <a:rect l="l" t="t" r="r" b="b"/>
              <a:pathLst>
                <a:path w="34745" h="12700">
                  <a:moveTo>
                    <a:pt x="0" y="0"/>
                  </a:moveTo>
                  <a:lnTo>
                    <a:pt x="34745" y="0"/>
                  </a:lnTo>
                </a:path>
              </a:pathLst>
            </a:custGeom>
            <a:noFill/>
            <a:ln w="13539" cap="flat">
              <a:solidFill>
                <a:srgbClr val="333333"/>
              </a:solidFill>
              <a:prstDash val="solid"/>
              <a:round/>
            </a:ln>
          </p:spPr>
          <p:txBody>
            <a:bodyPr rtlCol="0" anchor="ctr"/>
            <a:lstStyle/>
            <a:p>
              <a:endParaRPr lang="en-US" sz="4000" noProof="1"/>
            </a:p>
          </p:txBody>
        </p:sp>
        <p:sp>
          <p:nvSpPr>
            <p:cNvPr id="144" name="Freeform: Shape 143">
              <a:extLst>
                <a:ext uri="{FF2B5EF4-FFF2-40B4-BE49-F238E27FC236}">
                  <a16:creationId xmlns:a16="http://schemas.microsoft.com/office/drawing/2014/main" id="{DB0DAF9E-E53F-260A-4A02-7B16ED65A8ED}"/>
                </a:ext>
              </a:extLst>
            </p:cNvPr>
            <p:cNvSpPr/>
            <p:nvPr/>
          </p:nvSpPr>
          <p:spPr>
            <a:xfrm>
              <a:off x="8152815" y="2710115"/>
              <a:ext cx="34745" cy="12700"/>
            </a:xfrm>
            <a:custGeom>
              <a:avLst/>
              <a:gdLst>
                <a:gd name="connsiteX0" fmla="*/ 0 w 34745"/>
                <a:gd name="connsiteY0" fmla="*/ 0 h 12700"/>
                <a:gd name="connsiteX1" fmla="*/ 34745 w 34745"/>
                <a:gd name="connsiteY1" fmla="*/ 0 h 12700"/>
              </a:gdLst>
              <a:ahLst/>
              <a:cxnLst>
                <a:cxn ang="0">
                  <a:pos x="connsiteX0" y="connsiteY0"/>
                </a:cxn>
                <a:cxn ang="0">
                  <a:pos x="connsiteX1" y="connsiteY1"/>
                </a:cxn>
              </a:cxnLst>
              <a:rect l="l" t="t" r="r" b="b"/>
              <a:pathLst>
                <a:path w="34745" h="12700">
                  <a:moveTo>
                    <a:pt x="0" y="0"/>
                  </a:moveTo>
                  <a:lnTo>
                    <a:pt x="34745" y="0"/>
                  </a:lnTo>
                </a:path>
              </a:pathLst>
            </a:custGeom>
            <a:noFill/>
            <a:ln w="13539" cap="flat">
              <a:solidFill>
                <a:srgbClr val="333333"/>
              </a:solidFill>
              <a:prstDash val="solid"/>
              <a:round/>
            </a:ln>
          </p:spPr>
          <p:txBody>
            <a:bodyPr rtlCol="0" anchor="ctr"/>
            <a:lstStyle/>
            <a:p>
              <a:endParaRPr lang="en-US" sz="4000" noProof="1"/>
            </a:p>
          </p:txBody>
        </p:sp>
        <p:sp>
          <p:nvSpPr>
            <p:cNvPr id="150" name="Freeform: Shape 149">
              <a:extLst>
                <a:ext uri="{FF2B5EF4-FFF2-40B4-BE49-F238E27FC236}">
                  <a16:creationId xmlns:a16="http://schemas.microsoft.com/office/drawing/2014/main" id="{B226E49A-1F1D-C68A-CB6A-3204A547D89F}"/>
                </a:ext>
              </a:extLst>
            </p:cNvPr>
            <p:cNvSpPr/>
            <p:nvPr/>
          </p:nvSpPr>
          <p:spPr>
            <a:xfrm>
              <a:off x="8187560" y="5411699"/>
              <a:ext cx="1506930" cy="12700"/>
            </a:xfrm>
            <a:custGeom>
              <a:avLst/>
              <a:gdLst>
                <a:gd name="connsiteX0" fmla="*/ 0 w 1506930"/>
                <a:gd name="connsiteY0" fmla="*/ 0 h 12700"/>
                <a:gd name="connsiteX1" fmla="*/ 1506930 w 1506930"/>
                <a:gd name="connsiteY1" fmla="*/ 0 h 12700"/>
              </a:gdLst>
              <a:ahLst/>
              <a:cxnLst>
                <a:cxn ang="0">
                  <a:pos x="connsiteX0" y="connsiteY0"/>
                </a:cxn>
                <a:cxn ang="0">
                  <a:pos x="connsiteX1" y="connsiteY1"/>
                </a:cxn>
              </a:cxnLst>
              <a:rect l="l" t="t" r="r" b="b"/>
              <a:pathLst>
                <a:path w="1506930" h="12700">
                  <a:moveTo>
                    <a:pt x="0" y="0"/>
                  </a:moveTo>
                  <a:lnTo>
                    <a:pt x="1506930" y="0"/>
                  </a:lnTo>
                </a:path>
              </a:pathLst>
            </a:custGeom>
            <a:noFill/>
            <a:ln w="6770" cap="flat">
              <a:solidFill>
                <a:srgbClr val="FFFFFF"/>
              </a:solidFill>
              <a:prstDash val="solid"/>
              <a:round/>
            </a:ln>
          </p:spPr>
          <p:txBody>
            <a:bodyPr rtlCol="0" anchor="ctr"/>
            <a:lstStyle/>
            <a:p>
              <a:endParaRPr lang="en-US" noProof="1"/>
            </a:p>
          </p:txBody>
        </p:sp>
        <p:sp>
          <p:nvSpPr>
            <p:cNvPr id="151" name="Freeform: Shape 150">
              <a:extLst>
                <a:ext uri="{FF2B5EF4-FFF2-40B4-BE49-F238E27FC236}">
                  <a16:creationId xmlns:a16="http://schemas.microsoft.com/office/drawing/2014/main" id="{05A2BBCC-B0F1-10CE-8175-10D13781156B}"/>
                </a:ext>
              </a:extLst>
            </p:cNvPr>
            <p:cNvSpPr/>
            <p:nvPr/>
          </p:nvSpPr>
          <p:spPr>
            <a:xfrm>
              <a:off x="8187560" y="4811370"/>
              <a:ext cx="1506930" cy="12700"/>
            </a:xfrm>
            <a:custGeom>
              <a:avLst/>
              <a:gdLst>
                <a:gd name="connsiteX0" fmla="*/ 0 w 1506930"/>
                <a:gd name="connsiteY0" fmla="*/ 0 h 12700"/>
                <a:gd name="connsiteX1" fmla="*/ 1506930 w 1506930"/>
                <a:gd name="connsiteY1" fmla="*/ 0 h 12700"/>
              </a:gdLst>
              <a:ahLst/>
              <a:cxnLst>
                <a:cxn ang="0">
                  <a:pos x="connsiteX0" y="connsiteY0"/>
                </a:cxn>
                <a:cxn ang="0">
                  <a:pos x="connsiteX1" y="connsiteY1"/>
                </a:cxn>
              </a:cxnLst>
              <a:rect l="l" t="t" r="r" b="b"/>
              <a:pathLst>
                <a:path w="1506930" h="12700">
                  <a:moveTo>
                    <a:pt x="0" y="0"/>
                  </a:moveTo>
                  <a:lnTo>
                    <a:pt x="1506930" y="0"/>
                  </a:lnTo>
                </a:path>
              </a:pathLst>
            </a:custGeom>
            <a:noFill/>
            <a:ln w="6770" cap="flat">
              <a:solidFill>
                <a:srgbClr val="FFFFFF"/>
              </a:solidFill>
              <a:prstDash val="solid"/>
              <a:round/>
            </a:ln>
          </p:spPr>
          <p:txBody>
            <a:bodyPr rtlCol="0" anchor="ctr"/>
            <a:lstStyle/>
            <a:p>
              <a:endParaRPr lang="en-US" noProof="1"/>
            </a:p>
          </p:txBody>
        </p:sp>
        <p:sp>
          <p:nvSpPr>
            <p:cNvPr id="152" name="Freeform: Shape 151">
              <a:extLst>
                <a:ext uri="{FF2B5EF4-FFF2-40B4-BE49-F238E27FC236}">
                  <a16:creationId xmlns:a16="http://schemas.microsoft.com/office/drawing/2014/main" id="{43C786C8-2BAE-BCD9-8817-8005713196FA}"/>
                </a:ext>
              </a:extLst>
            </p:cNvPr>
            <p:cNvSpPr/>
            <p:nvPr/>
          </p:nvSpPr>
          <p:spPr>
            <a:xfrm>
              <a:off x="8187560" y="4211002"/>
              <a:ext cx="1506930" cy="12700"/>
            </a:xfrm>
            <a:custGeom>
              <a:avLst/>
              <a:gdLst>
                <a:gd name="connsiteX0" fmla="*/ 0 w 1506930"/>
                <a:gd name="connsiteY0" fmla="*/ 0 h 12700"/>
                <a:gd name="connsiteX1" fmla="*/ 1506930 w 1506930"/>
                <a:gd name="connsiteY1" fmla="*/ 0 h 12700"/>
              </a:gdLst>
              <a:ahLst/>
              <a:cxnLst>
                <a:cxn ang="0">
                  <a:pos x="connsiteX0" y="connsiteY0"/>
                </a:cxn>
                <a:cxn ang="0">
                  <a:pos x="connsiteX1" y="connsiteY1"/>
                </a:cxn>
              </a:cxnLst>
              <a:rect l="l" t="t" r="r" b="b"/>
              <a:pathLst>
                <a:path w="1506930" h="12700">
                  <a:moveTo>
                    <a:pt x="0" y="0"/>
                  </a:moveTo>
                  <a:lnTo>
                    <a:pt x="1506930" y="0"/>
                  </a:lnTo>
                </a:path>
              </a:pathLst>
            </a:custGeom>
            <a:noFill/>
            <a:ln w="6770" cap="flat">
              <a:solidFill>
                <a:srgbClr val="FFFFFF"/>
              </a:solidFill>
              <a:prstDash val="solid"/>
              <a:round/>
            </a:ln>
          </p:spPr>
          <p:txBody>
            <a:bodyPr rtlCol="0" anchor="ctr"/>
            <a:lstStyle/>
            <a:p>
              <a:endParaRPr lang="en-US" noProof="1"/>
            </a:p>
          </p:txBody>
        </p:sp>
        <p:sp>
          <p:nvSpPr>
            <p:cNvPr id="153" name="Freeform: Shape 152">
              <a:extLst>
                <a:ext uri="{FF2B5EF4-FFF2-40B4-BE49-F238E27FC236}">
                  <a16:creationId xmlns:a16="http://schemas.microsoft.com/office/drawing/2014/main" id="{A78863B4-51F7-7407-CC71-22D5146AB002}"/>
                </a:ext>
              </a:extLst>
            </p:cNvPr>
            <p:cNvSpPr/>
            <p:nvPr/>
          </p:nvSpPr>
          <p:spPr>
            <a:xfrm>
              <a:off x="8187560" y="5111559"/>
              <a:ext cx="1506930" cy="12700"/>
            </a:xfrm>
            <a:custGeom>
              <a:avLst/>
              <a:gdLst>
                <a:gd name="connsiteX0" fmla="*/ 0 w 1506930"/>
                <a:gd name="connsiteY0" fmla="*/ 0 h 12700"/>
                <a:gd name="connsiteX1" fmla="*/ 1506930 w 1506930"/>
                <a:gd name="connsiteY1" fmla="*/ 0 h 12700"/>
              </a:gdLst>
              <a:ahLst/>
              <a:cxnLst>
                <a:cxn ang="0">
                  <a:pos x="connsiteX0" y="connsiteY0"/>
                </a:cxn>
                <a:cxn ang="0">
                  <a:pos x="connsiteX1" y="connsiteY1"/>
                </a:cxn>
              </a:cxnLst>
              <a:rect l="l" t="t" r="r" b="b"/>
              <a:pathLst>
                <a:path w="1506930" h="12700">
                  <a:moveTo>
                    <a:pt x="0" y="0"/>
                  </a:moveTo>
                  <a:lnTo>
                    <a:pt x="1506930" y="0"/>
                  </a:lnTo>
                </a:path>
              </a:pathLst>
            </a:custGeom>
            <a:noFill/>
            <a:ln w="13539" cap="flat">
              <a:solidFill>
                <a:srgbClr val="FFFFFF"/>
              </a:solidFill>
              <a:prstDash val="solid"/>
              <a:round/>
            </a:ln>
          </p:spPr>
          <p:txBody>
            <a:bodyPr rtlCol="0" anchor="ctr"/>
            <a:lstStyle/>
            <a:p>
              <a:endParaRPr lang="en-US" noProof="1"/>
            </a:p>
          </p:txBody>
        </p:sp>
        <p:sp>
          <p:nvSpPr>
            <p:cNvPr id="154" name="Freeform: Shape 153">
              <a:extLst>
                <a:ext uri="{FF2B5EF4-FFF2-40B4-BE49-F238E27FC236}">
                  <a16:creationId xmlns:a16="http://schemas.microsoft.com/office/drawing/2014/main" id="{A0D9DA8E-3B9C-3B34-FAF7-D819704D2372}"/>
                </a:ext>
              </a:extLst>
            </p:cNvPr>
            <p:cNvSpPr/>
            <p:nvPr/>
          </p:nvSpPr>
          <p:spPr>
            <a:xfrm>
              <a:off x="8187560" y="4511180"/>
              <a:ext cx="1506930" cy="12700"/>
            </a:xfrm>
            <a:custGeom>
              <a:avLst/>
              <a:gdLst>
                <a:gd name="connsiteX0" fmla="*/ 0 w 1506930"/>
                <a:gd name="connsiteY0" fmla="*/ 0 h 12700"/>
                <a:gd name="connsiteX1" fmla="*/ 1506930 w 1506930"/>
                <a:gd name="connsiteY1" fmla="*/ 0 h 12700"/>
              </a:gdLst>
              <a:ahLst/>
              <a:cxnLst>
                <a:cxn ang="0">
                  <a:pos x="connsiteX0" y="connsiteY0"/>
                </a:cxn>
                <a:cxn ang="0">
                  <a:pos x="connsiteX1" y="connsiteY1"/>
                </a:cxn>
              </a:cxnLst>
              <a:rect l="l" t="t" r="r" b="b"/>
              <a:pathLst>
                <a:path w="1506930" h="12700">
                  <a:moveTo>
                    <a:pt x="0" y="0"/>
                  </a:moveTo>
                  <a:lnTo>
                    <a:pt x="1506930" y="0"/>
                  </a:lnTo>
                </a:path>
              </a:pathLst>
            </a:custGeom>
            <a:noFill/>
            <a:ln w="13539" cap="flat">
              <a:solidFill>
                <a:srgbClr val="FFFFFF"/>
              </a:solidFill>
              <a:prstDash val="solid"/>
              <a:round/>
            </a:ln>
          </p:spPr>
          <p:txBody>
            <a:bodyPr rtlCol="0" anchor="ctr"/>
            <a:lstStyle/>
            <a:p>
              <a:endParaRPr lang="en-US" noProof="1"/>
            </a:p>
          </p:txBody>
        </p:sp>
        <p:sp>
          <p:nvSpPr>
            <p:cNvPr id="155" name="Freeform: Shape 154">
              <a:extLst>
                <a:ext uri="{FF2B5EF4-FFF2-40B4-BE49-F238E27FC236}">
                  <a16:creationId xmlns:a16="http://schemas.microsoft.com/office/drawing/2014/main" id="{D8C5E137-4D1D-03D6-CE40-B50DFF274B11}"/>
                </a:ext>
              </a:extLst>
            </p:cNvPr>
            <p:cNvSpPr/>
            <p:nvPr/>
          </p:nvSpPr>
          <p:spPr>
            <a:xfrm>
              <a:off x="8187560" y="3910812"/>
              <a:ext cx="1506930" cy="12700"/>
            </a:xfrm>
            <a:custGeom>
              <a:avLst/>
              <a:gdLst>
                <a:gd name="connsiteX0" fmla="*/ 0 w 1506930"/>
                <a:gd name="connsiteY0" fmla="*/ 0 h 12700"/>
                <a:gd name="connsiteX1" fmla="*/ 1506930 w 1506930"/>
                <a:gd name="connsiteY1" fmla="*/ 0 h 12700"/>
              </a:gdLst>
              <a:ahLst/>
              <a:cxnLst>
                <a:cxn ang="0">
                  <a:pos x="connsiteX0" y="connsiteY0"/>
                </a:cxn>
                <a:cxn ang="0">
                  <a:pos x="connsiteX1" y="connsiteY1"/>
                </a:cxn>
              </a:cxnLst>
              <a:rect l="l" t="t" r="r" b="b"/>
              <a:pathLst>
                <a:path w="1506930" h="12700">
                  <a:moveTo>
                    <a:pt x="0" y="0"/>
                  </a:moveTo>
                  <a:lnTo>
                    <a:pt x="1506930" y="0"/>
                  </a:lnTo>
                </a:path>
              </a:pathLst>
            </a:custGeom>
            <a:noFill/>
            <a:ln w="13539" cap="flat">
              <a:solidFill>
                <a:srgbClr val="FFFFFF"/>
              </a:solidFill>
              <a:prstDash val="solid"/>
              <a:round/>
            </a:ln>
          </p:spPr>
          <p:txBody>
            <a:bodyPr rtlCol="0" anchor="ctr"/>
            <a:lstStyle/>
            <a:p>
              <a:endParaRPr lang="en-US" noProof="1"/>
            </a:p>
          </p:txBody>
        </p:sp>
        <p:sp>
          <p:nvSpPr>
            <p:cNvPr id="215" name="Freeform: Shape 214">
              <a:extLst>
                <a:ext uri="{FF2B5EF4-FFF2-40B4-BE49-F238E27FC236}">
                  <a16:creationId xmlns:a16="http://schemas.microsoft.com/office/drawing/2014/main" id="{CC6867C3-E585-8E83-B178-B7684D422CE8}"/>
                </a:ext>
              </a:extLst>
            </p:cNvPr>
            <p:cNvSpPr/>
            <p:nvPr/>
          </p:nvSpPr>
          <p:spPr>
            <a:xfrm>
              <a:off x="8152815" y="5111559"/>
              <a:ext cx="34745" cy="12700"/>
            </a:xfrm>
            <a:custGeom>
              <a:avLst/>
              <a:gdLst>
                <a:gd name="connsiteX0" fmla="*/ 0 w 34745"/>
                <a:gd name="connsiteY0" fmla="*/ 0 h 12700"/>
                <a:gd name="connsiteX1" fmla="*/ 34745 w 34745"/>
                <a:gd name="connsiteY1" fmla="*/ 0 h 12700"/>
              </a:gdLst>
              <a:ahLst/>
              <a:cxnLst>
                <a:cxn ang="0">
                  <a:pos x="connsiteX0" y="connsiteY0"/>
                </a:cxn>
                <a:cxn ang="0">
                  <a:pos x="connsiteX1" y="connsiteY1"/>
                </a:cxn>
              </a:cxnLst>
              <a:rect l="l" t="t" r="r" b="b"/>
              <a:pathLst>
                <a:path w="34745" h="12700">
                  <a:moveTo>
                    <a:pt x="0" y="0"/>
                  </a:moveTo>
                  <a:lnTo>
                    <a:pt x="34745" y="0"/>
                  </a:lnTo>
                </a:path>
              </a:pathLst>
            </a:custGeom>
            <a:noFill/>
            <a:ln w="13539" cap="flat">
              <a:solidFill>
                <a:srgbClr val="333333"/>
              </a:solidFill>
              <a:prstDash val="solid"/>
              <a:round/>
            </a:ln>
          </p:spPr>
          <p:txBody>
            <a:bodyPr rtlCol="0" anchor="ctr"/>
            <a:lstStyle/>
            <a:p>
              <a:endParaRPr lang="en-US" sz="4000" noProof="1"/>
            </a:p>
          </p:txBody>
        </p:sp>
        <p:sp>
          <p:nvSpPr>
            <p:cNvPr id="216" name="Freeform: Shape 215">
              <a:extLst>
                <a:ext uri="{FF2B5EF4-FFF2-40B4-BE49-F238E27FC236}">
                  <a16:creationId xmlns:a16="http://schemas.microsoft.com/office/drawing/2014/main" id="{8355F113-ED75-714A-ED5D-696B0DC13B04}"/>
                </a:ext>
              </a:extLst>
            </p:cNvPr>
            <p:cNvSpPr/>
            <p:nvPr/>
          </p:nvSpPr>
          <p:spPr>
            <a:xfrm>
              <a:off x="8152815" y="4511180"/>
              <a:ext cx="34745" cy="12700"/>
            </a:xfrm>
            <a:custGeom>
              <a:avLst/>
              <a:gdLst>
                <a:gd name="connsiteX0" fmla="*/ 0 w 34745"/>
                <a:gd name="connsiteY0" fmla="*/ 0 h 12700"/>
                <a:gd name="connsiteX1" fmla="*/ 34745 w 34745"/>
                <a:gd name="connsiteY1" fmla="*/ 0 h 12700"/>
              </a:gdLst>
              <a:ahLst/>
              <a:cxnLst>
                <a:cxn ang="0">
                  <a:pos x="connsiteX0" y="connsiteY0"/>
                </a:cxn>
                <a:cxn ang="0">
                  <a:pos x="connsiteX1" y="connsiteY1"/>
                </a:cxn>
              </a:cxnLst>
              <a:rect l="l" t="t" r="r" b="b"/>
              <a:pathLst>
                <a:path w="34745" h="12700">
                  <a:moveTo>
                    <a:pt x="0" y="0"/>
                  </a:moveTo>
                  <a:lnTo>
                    <a:pt x="34745" y="0"/>
                  </a:lnTo>
                </a:path>
              </a:pathLst>
            </a:custGeom>
            <a:noFill/>
            <a:ln w="13539" cap="flat">
              <a:solidFill>
                <a:srgbClr val="333333"/>
              </a:solidFill>
              <a:prstDash val="solid"/>
              <a:round/>
            </a:ln>
          </p:spPr>
          <p:txBody>
            <a:bodyPr rtlCol="0" anchor="ctr"/>
            <a:lstStyle/>
            <a:p>
              <a:endParaRPr lang="en-US" sz="4000" noProof="1"/>
            </a:p>
          </p:txBody>
        </p:sp>
        <p:sp>
          <p:nvSpPr>
            <p:cNvPr id="217" name="Freeform: Shape 216">
              <a:extLst>
                <a:ext uri="{FF2B5EF4-FFF2-40B4-BE49-F238E27FC236}">
                  <a16:creationId xmlns:a16="http://schemas.microsoft.com/office/drawing/2014/main" id="{842D4CC6-5560-50E7-28B1-388AB44FF609}"/>
                </a:ext>
              </a:extLst>
            </p:cNvPr>
            <p:cNvSpPr/>
            <p:nvPr/>
          </p:nvSpPr>
          <p:spPr>
            <a:xfrm>
              <a:off x="8152815" y="3910812"/>
              <a:ext cx="34745" cy="12700"/>
            </a:xfrm>
            <a:custGeom>
              <a:avLst/>
              <a:gdLst>
                <a:gd name="connsiteX0" fmla="*/ 0 w 34745"/>
                <a:gd name="connsiteY0" fmla="*/ 0 h 12700"/>
                <a:gd name="connsiteX1" fmla="*/ 34745 w 34745"/>
                <a:gd name="connsiteY1" fmla="*/ 0 h 12700"/>
              </a:gdLst>
              <a:ahLst/>
              <a:cxnLst>
                <a:cxn ang="0">
                  <a:pos x="connsiteX0" y="connsiteY0"/>
                </a:cxn>
                <a:cxn ang="0">
                  <a:pos x="connsiteX1" y="connsiteY1"/>
                </a:cxn>
              </a:cxnLst>
              <a:rect l="l" t="t" r="r" b="b"/>
              <a:pathLst>
                <a:path w="34745" h="12700">
                  <a:moveTo>
                    <a:pt x="0" y="0"/>
                  </a:moveTo>
                  <a:lnTo>
                    <a:pt x="34745" y="0"/>
                  </a:lnTo>
                </a:path>
              </a:pathLst>
            </a:custGeom>
            <a:noFill/>
            <a:ln w="13539" cap="flat">
              <a:solidFill>
                <a:srgbClr val="333333"/>
              </a:solidFill>
              <a:prstDash val="solid"/>
              <a:round/>
            </a:ln>
          </p:spPr>
          <p:txBody>
            <a:bodyPr rtlCol="0" anchor="ctr"/>
            <a:lstStyle/>
            <a:p>
              <a:endParaRPr lang="en-US" sz="4000" noProof="1"/>
            </a:p>
          </p:txBody>
        </p:sp>
        <p:sp>
          <p:nvSpPr>
            <p:cNvPr id="218" name="Freeform: Shape 217">
              <a:extLst>
                <a:ext uri="{FF2B5EF4-FFF2-40B4-BE49-F238E27FC236}">
                  <a16:creationId xmlns:a16="http://schemas.microsoft.com/office/drawing/2014/main" id="{DE3A3788-E5B4-5C95-D3FD-BBF49EF0C900}"/>
                </a:ext>
              </a:extLst>
            </p:cNvPr>
            <p:cNvSpPr/>
            <p:nvPr/>
          </p:nvSpPr>
          <p:spPr>
            <a:xfrm>
              <a:off x="7804707" y="4230395"/>
              <a:ext cx="12689" cy="12700"/>
            </a:xfrm>
            <a:custGeom>
              <a:avLst/>
              <a:gdLst/>
              <a:ahLst/>
              <a:cxnLst/>
              <a:rect l="l" t="t" r="r" b="b"/>
              <a:pathLst>
                <a:path w="12689" h="12700"/>
              </a:pathLst>
            </a:custGeom>
            <a:solidFill>
              <a:srgbClr val="000000"/>
            </a:solidFill>
            <a:ln w="12689" cap="flat">
              <a:noFill/>
              <a:prstDash val="solid"/>
              <a:miter/>
            </a:ln>
          </p:spPr>
          <p:txBody>
            <a:bodyPr rtlCol="0" anchor="ctr"/>
            <a:lstStyle/>
            <a:p>
              <a:endParaRPr lang="en-US" sz="4000" noProof="1"/>
            </a:p>
          </p:txBody>
        </p:sp>
        <p:sp>
          <p:nvSpPr>
            <p:cNvPr id="220" name="TextBox 219">
              <a:extLst>
                <a:ext uri="{FF2B5EF4-FFF2-40B4-BE49-F238E27FC236}">
                  <a16:creationId xmlns:a16="http://schemas.microsoft.com/office/drawing/2014/main" id="{A10457F5-6E3D-EAC7-F0BC-35E24448EDF8}"/>
                </a:ext>
              </a:extLst>
            </p:cNvPr>
            <p:cNvSpPr txBox="1"/>
            <p:nvPr/>
          </p:nvSpPr>
          <p:spPr>
            <a:xfrm>
              <a:off x="7813398" y="2548860"/>
              <a:ext cx="412292" cy="307777"/>
            </a:xfrm>
            <a:prstGeom prst="rect">
              <a:avLst/>
            </a:prstGeom>
            <a:noFill/>
          </p:spPr>
          <p:txBody>
            <a:bodyPr wrap="none" rtlCol="0">
              <a:spAutoFit/>
            </a:bodyPr>
            <a:lstStyle/>
            <a:p>
              <a:r>
                <a:rPr lang="en-US" sz="1400" noProof="1">
                  <a:latin typeface="Calibri" panose="020F0502020204030204" pitchFamily="34" charset="0"/>
                  <a:cs typeface="Calibri" panose="020F0502020204030204" pitchFamily="34" charset="0"/>
                </a:rPr>
                <a:t>1.0</a:t>
              </a:r>
              <a:endParaRPr lang="en-US" sz="1600" noProof="1">
                <a:latin typeface="Calibri" panose="020F0502020204030204" pitchFamily="34" charset="0"/>
                <a:cs typeface="Calibri" panose="020F0502020204030204" pitchFamily="34" charset="0"/>
              </a:endParaRPr>
            </a:p>
          </p:txBody>
        </p:sp>
        <p:sp>
          <p:nvSpPr>
            <p:cNvPr id="221" name="TextBox 220">
              <a:extLst>
                <a:ext uri="{FF2B5EF4-FFF2-40B4-BE49-F238E27FC236}">
                  <a16:creationId xmlns:a16="http://schemas.microsoft.com/office/drawing/2014/main" id="{CAF5C385-49DF-4D11-EE9F-C92C8CE4A4A8}"/>
                </a:ext>
              </a:extLst>
            </p:cNvPr>
            <p:cNvSpPr txBox="1"/>
            <p:nvPr/>
          </p:nvSpPr>
          <p:spPr>
            <a:xfrm>
              <a:off x="7813398" y="3148637"/>
              <a:ext cx="412292" cy="307777"/>
            </a:xfrm>
            <a:prstGeom prst="rect">
              <a:avLst/>
            </a:prstGeom>
            <a:noFill/>
          </p:spPr>
          <p:txBody>
            <a:bodyPr wrap="none" rtlCol="0">
              <a:spAutoFit/>
            </a:bodyPr>
            <a:lstStyle/>
            <a:p>
              <a:r>
                <a:rPr lang="en-US" sz="1400" noProof="1">
                  <a:latin typeface="Calibri" panose="020F0502020204030204" pitchFamily="34" charset="0"/>
                  <a:cs typeface="Calibri" panose="020F0502020204030204" pitchFamily="34" charset="0"/>
                </a:rPr>
                <a:t>0.8</a:t>
              </a:r>
              <a:endParaRPr lang="en-US" sz="1600" noProof="1">
                <a:latin typeface="Calibri" panose="020F0502020204030204" pitchFamily="34" charset="0"/>
                <a:cs typeface="Calibri" panose="020F0502020204030204" pitchFamily="34" charset="0"/>
              </a:endParaRPr>
            </a:p>
          </p:txBody>
        </p:sp>
        <p:sp>
          <p:nvSpPr>
            <p:cNvPr id="222" name="TextBox 221">
              <a:extLst>
                <a:ext uri="{FF2B5EF4-FFF2-40B4-BE49-F238E27FC236}">
                  <a16:creationId xmlns:a16="http://schemas.microsoft.com/office/drawing/2014/main" id="{94A218FE-82D2-3AD7-83F9-936519765BF9}"/>
                </a:ext>
              </a:extLst>
            </p:cNvPr>
            <p:cNvSpPr txBox="1"/>
            <p:nvPr/>
          </p:nvSpPr>
          <p:spPr>
            <a:xfrm>
              <a:off x="7813398" y="3749779"/>
              <a:ext cx="412292" cy="307777"/>
            </a:xfrm>
            <a:prstGeom prst="rect">
              <a:avLst/>
            </a:prstGeom>
            <a:noFill/>
          </p:spPr>
          <p:txBody>
            <a:bodyPr wrap="none" rtlCol="0">
              <a:spAutoFit/>
            </a:bodyPr>
            <a:lstStyle/>
            <a:p>
              <a:r>
                <a:rPr lang="en-US" sz="1400" noProof="1">
                  <a:latin typeface="Calibri" panose="020F0502020204030204" pitchFamily="34" charset="0"/>
                  <a:cs typeface="Calibri" panose="020F0502020204030204" pitchFamily="34" charset="0"/>
                </a:rPr>
                <a:t>0.6</a:t>
              </a:r>
              <a:endParaRPr lang="en-US" sz="1600" noProof="1">
                <a:latin typeface="Calibri" panose="020F0502020204030204" pitchFamily="34" charset="0"/>
                <a:cs typeface="Calibri" panose="020F0502020204030204" pitchFamily="34" charset="0"/>
              </a:endParaRPr>
            </a:p>
          </p:txBody>
        </p:sp>
        <p:sp>
          <p:nvSpPr>
            <p:cNvPr id="223" name="TextBox 222">
              <a:extLst>
                <a:ext uri="{FF2B5EF4-FFF2-40B4-BE49-F238E27FC236}">
                  <a16:creationId xmlns:a16="http://schemas.microsoft.com/office/drawing/2014/main" id="{092C4900-1ABB-593B-BE8F-563070F44490}"/>
                </a:ext>
              </a:extLst>
            </p:cNvPr>
            <p:cNvSpPr txBox="1"/>
            <p:nvPr/>
          </p:nvSpPr>
          <p:spPr>
            <a:xfrm>
              <a:off x="7813398" y="4353055"/>
              <a:ext cx="412292" cy="307777"/>
            </a:xfrm>
            <a:prstGeom prst="rect">
              <a:avLst/>
            </a:prstGeom>
            <a:noFill/>
          </p:spPr>
          <p:txBody>
            <a:bodyPr wrap="none" rtlCol="0">
              <a:spAutoFit/>
            </a:bodyPr>
            <a:lstStyle/>
            <a:p>
              <a:r>
                <a:rPr lang="en-US" sz="1400" noProof="1">
                  <a:latin typeface="Calibri" panose="020F0502020204030204" pitchFamily="34" charset="0"/>
                  <a:cs typeface="Calibri" panose="020F0502020204030204" pitchFamily="34" charset="0"/>
                </a:rPr>
                <a:t>0.4</a:t>
              </a:r>
              <a:endParaRPr lang="en-US" sz="1600" noProof="1">
                <a:latin typeface="Calibri" panose="020F0502020204030204" pitchFamily="34" charset="0"/>
                <a:cs typeface="Calibri" panose="020F0502020204030204" pitchFamily="34" charset="0"/>
              </a:endParaRPr>
            </a:p>
          </p:txBody>
        </p:sp>
        <p:sp>
          <p:nvSpPr>
            <p:cNvPr id="224" name="TextBox 223">
              <a:extLst>
                <a:ext uri="{FF2B5EF4-FFF2-40B4-BE49-F238E27FC236}">
                  <a16:creationId xmlns:a16="http://schemas.microsoft.com/office/drawing/2014/main" id="{D4B56DDA-0366-8D30-3A8D-49096965C195}"/>
                </a:ext>
              </a:extLst>
            </p:cNvPr>
            <p:cNvSpPr txBox="1"/>
            <p:nvPr/>
          </p:nvSpPr>
          <p:spPr>
            <a:xfrm>
              <a:off x="7813398" y="4950915"/>
              <a:ext cx="412292" cy="307777"/>
            </a:xfrm>
            <a:prstGeom prst="rect">
              <a:avLst/>
            </a:prstGeom>
            <a:noFill/>
          </p:spPr>
          <p:txBody>
            <a:bodyPr wrap="none" rtlCol="0">
              <a:spAutoFit/>
            </a:bodyPr>
            <a:lstStyle/>
            <a:p>
              <a:r>
                <a:rPr lang="en-US" sz="1400" noProof="1">
                  <a:latin typeface="Calibri" panose="020F0502020204030204" pitchFamily="34" charset="0"/>
                  <a:cs typeface="Calibri" panose="020F0502020204030204" pitchFamily="34" charset="0"/>
                </a:rPr>
                <a:t>0.2</a:t>
              </a:r>
              <a:endParaRPr lang="en-US" sz="1600" noProof="1">
                <a:latin typeface="Calibri" panose="020F0502020204030204" pitchFamily="34" charset="0"/>
                <a:cs typeface="Calibri" panose="020F0502020204030204" pitchFamily="34" charset="0"/>
              </a:endParaRPr>
            </a:p>
          </p:txBody>
        </p:sp>
        <p:sp>
          <p:nvSpPr>
            <p:cNvPr id="225" name="TextBox 224">
              <a:extLst>
                <a:ext uri="{FF2B5EF4-FFF2-40B4-BE49-F238E27FC236}">
                  <a16:creationId xmlns:a16="http://schemas.microsoft.com/office/drawing/2014/main" id="{FD4311CC-BBB1-D5F2-AA52-6CFF73001517}"/>
                </a:ext>
              </a:extLst>
            </p:cNvPr>
            <p:cNvSpPr txBox="1"/>
            <p:nvPr/>
          </p:nvSpPr>
          <p:spPr>
            <a:xfrm>
              <a:off x="7813398" y="5552930"/>
              <a:ext cx="412292" cy="307777"/>
            </a:xfrm>
            <a:prstGeom prst="rect">
              <a:avLst/>
            </a:prstGeom>
            <a:noFill/>
          </p:spPr>
          <p:txBody>
            <a:bodyPr wrap="none" rtlCol="0">
              <a:spAutoFit/>
            </a:bodyPr>
            <a:lstStyle/>
            <a:p>
              <a:r>
                <a:rPr lang="en-US" sz="1400" noProof="1">
                  <a:latin typeface="Calibri" panose="020F0502020204030204" pitchFamily="34" charset="0"/>
                  <a:cs typeface="Calibri" panose="020F0502020204030204" pitchFamily="34" charset="0"/>
                </a:rPr>
                <a:t>0.0</a:t>
              </a:r>
              <a:endParaRPr lang="en-US" sz="1600" noProof="1">
                <a:latin typeface="Calibri" panose="020F0502020204030204" pitchFamily="34" charset="0"/>
                <a:cs typeface="Calibri" panose="020F0502020204030204" pitchFamily="34" charset="0"/>
              </a:endParaRPr>
            </a:p>
          </p:txBody>
        </p:sp>
        <p:sp>
          <p:nvSpPr>
            <p:cNvPr id="226" name="TextBox 225">
              <a:extLst>
                <a:ext uri="{FF2B5EF4-FFF2-40B4-BE49-F238E27FC236}">
                  <a16:creationId xmlns:a16="http://schemas.microsoft.com/office/drawing/2014/main" id="{6A008E9A-64F7-F61B-DAD2-22DC05BC0B99}"/>
                </a:ext>
              </a:extLst>
            </p:cNvPr>
            <p:cNvSpPr txBox="1"/>
            <p:nvPr/>
          </p:nvSpPr>
          <p:spPr>
            <a:xfrm>
              <a:off x="8647145" y="5819710"/>
              <a:ext cx="593432" cy="307777"/>
            </a:xfrm>
            <a:prstGeom prst="rect">
              <a:avLst/>
            </a:prstGeom>
            <a:noFill/>
          </p:spPr>
          <p:txBody>
            <a:bodyPr wrap="none" rtlCol="0">
              <a:spAutoFit/>
            </a:bodyPr>
            <a:lstStyle/>
            <a:p>
              <a:r>
                <a:rPr lang="en-US" sz="1400" noProof="1">
                  <a:latin typeface="Calibri" panose="020F0502020204030204" pitchFamily="34" charset="0"/>
                  <a:cs typeface="Calibri" panose="020F0502020204030204" pitchFamily="34" charset="0"/>
                </a:rPr>
                <a:t>Clean</a:t>
              </a:r>
              <a:endParaRPr lang="en-US" sz="1600" noProof="1">
                <a:latin typeface="Calibri" panose="020F0502020204030204" pitchFamily="34" charset="0"/>
                <a:cs typeface="Calibri" panose="020F0502020204030204" pitchFamily="34" charset="0"/>
              </a:endParaRPr>
            </a:p>
          </p:txBody>
        </p:sp>
        <p:sp>
          <p:nvSpPr>
            <p:cNvPr id="227" name="TextBox 226">
              <a:extLst>
                <a:ext uri="{FF2B5EF4-FFF2-40B4-BE49-F238E27FC236}">
                  <a16:creationId xmlns:a16="http://schemas.microsoft.com/office/drawing/2014/main" id="{3A58F087-A28A-6472-3D14-81AE8ED106AA}"/>
                </a:ext>
              </a:extLst>
            </p:cNvPr>
            <p:cNvSpPr txBox="1"/>
            <p:nvPr/>
          </p:nvSpPr>
          <p:spPr>
            <a:xfrm>
              <a:off x="10139991" y="5819710"/>
              <a:ext cx="752129" cy="307777"/>
            </a:xfrm>
            <a:prstGeom prst="rect">
              <a:avLst/>
            </a:prstGeom>
            <a:noFill/>
          </p:spPr>
          <p:txBody>
            <a:bodyPr wrap="none" rtlCol="0">
              <a:spAutoFit/>
            </a:bodyPr>
            <a:lstStyle/>
            <a:p>
              <a:r>
                <a:rPr lang="en-US" sz="1400" noProof="1">
                  <a:latin typeface="Calibri" panose="020F0502020204030204" pitchFamily="34" charset="0"/>
                  <a:cs typeface="Calibri" panose="020F0502020204030204" pitchFamily="34" charset="0"/>
                </a:rPr>
                <a:t>Suspect</a:t>
              </a:r>
              <a:endParaRPr lang="en-US" sz="1600" noProof="1">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8A0DD5FE-E69A-617E-620E-AD168B546941}"/>
                </a:ext>
              </a:extLst>
            </p:cNvPr>
            <p:cNvSpPr txBox="1"/>
            <p:nvPr/>
          </p:nvSpPr>
          <p:spPr>
            <a:xfrm>
              <a:off x="7668442" y="3899013"/>
              <a:ext cx="215444" cy="651973"/>
            </a:xfrm>
            <a:prstGeom prst="rect">
              <a:avLst/>
            </a:prstGeom>
            <a:noFill/>
          </p:spPr>
          <p:txBody>
            <a:bodyPr vert="vert270" wrap="none" lIns="0" tIns="0" rIns="0" bIns="0" rtlCol="0" anchor="ctr" anchorCtr="0">
              <a:spAutoFit/>
            </a:bodyPr>
            <a:lstStyle/>
            <a:p>
              <a:r>
                <a:rPr lang="en-US" sz="1400" noProof="1">
                  <a:latin typeface="Calibri" panose="020F0502020204030204" pitchFamily="34" charset="0"/>
                  <a:cs typeface="Calibri" panose="020F0502020204030204" pitchFamily="34" charset="0"/>
                </a:rPr>
                <a:t>Accuracy</a:t>
              </a:r>
            </a:p>
          </p:txBody>
        </p:sp>
      </p:grpSp>
      <p:sp>
        <p:nvSpPr>
          <p:cNvPr id="309" name="Content Placeholder 35">
            <a:extLst>
              <a:ext uri="{FF2B5EF4-FFF2-40B4-BE49-F238E27FC236}">
                <a16:creationId xmlns:a16="http://schemas.microsoft.com/office/drawing/2014/main" id="{7D77AA07-8D30-9994-3313-9B46E9EF9BC2}"/>
              </a:ext>
            </a:extLst>
          </p:cNvPr>
          <p:cNvSpPr txBox="1">
            <a:spLocks/>
          </p:cNvSpPr>
          <p:nvPr/>
        </p:nvSpPr>
        <p:spPr>
          <a:xfrm>
            <a:off x="-1817623" y="5006191"/>
            <a:ext cx="6648450" cy="39301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25000"/>
                  </a:schemeClr>
                </a:solidFill>
                <a:latin typeface="Montserrat" panose="00000500000000000000" pitchFamily="2"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Verdana" panose="020B0604030504040204" pitchFamily="34" charset="0"/>
              <a:buChar char="−"/>
              <a:defRPr sz="2400" kern="1200">
                <a:solidFill>
                  <a:schemeClr val="bg2">
                    <a:lumMod val="25000"/>
                  </a:schemeClr>
                </a:solidFill>
                <a:latin typeface="Montserrat" panose="00000500000000000000" pitchFamily="2"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defRPr/>
            </a:pPr>
            <a:endParaRPr lang="en-US" noProof="1"/>
          </a:p>
        </p:txBody>
      </p:sp>
    </p:spTree>
    <p:extLst>
      <p:ext uri="{BB962C8B-B14F-4D97-AF65-F5344CB8AC3E}">
        <p14:creationId xmlns:p14="http://schemas.microsoft.com/office/powerpoint/2010/main" val="51180053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Custom 1">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Custom 1">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Custom 1">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Custom 1">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Custom 1">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13911</TotalTime>
  <Words>5867</Words>
  <Application>Microsoft Macintosh PowerPoint</Application>
  <PresentationFormat>Widescreen</PresentationFormat>
  <Paragraphs>1061</Paragraphs>
  <Slides>67</Slides>
  <Notes>67</Notes>
  <HiddenSlides>1</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67</vt:i4>
      </vt:variant>
    </vt:vector>
  </HeadingPairs>
  <TitlesOfParts>
    <vt:vector size="83" baseType="lpstr">
      <vt:lpstr>.SF NS</vt:lpstr>
      <vt:lpstr>Aptos</vt:lpstr>
      <vt:lpstr>Aptos Display</vt:lpstr>
      <vt:lpstr>Arial</vt:lpstr>
      <vt:lpstr>Calibri</vt:lpstr>
      <vt:lpstr>Cambria Math</vt:lpstr>
      <vt:lpstr>Consolas</vt:lpstr>
      <vt:lpstr>Courier New</vt:lpstr>
      <vt:lpstr>Google Sans</vt:lpstr>
      <vt:lpstr>Helvetica</vt:lpstr>
      <vt:lpstr>Helvetica Neue</vt:lpstr>
      <vt:lpstr>Menlo</vt:lpstr>
      <vt:lpstr>Montserrat</vt:lpstr>
      <vt:lpstr>Slack-Lato</vt:lpstr>
      <vt:lpstr>Verdana</vt:lpstr>
      <vt:lpstr>Office Theme</vt:lpstr>
      <vt:lpstr>DE-COP: Detecting Copyrighted Content in Language Models Training Data</vt:lpstr>
      <vt:lpstr>Motivation</vt:lpstr>
      <vt:lpstr>Which is verbatim from ‘The Lord of the Rings’?</vt:lpstr>
      <vt:lpstr>Proposed Method: DE-COP</vt:lpstr>
      <vt:lpstr>Proposed Method: DE-COP</vt:lpstr>
      <vt:lpstr>Proposed Method: DE-COP</vt:lpstr>
      <vt:lpstr>Proposed Method: DE-COP</vt:lpstr>
      <vt:lpstr>Dataset for Copyright Content Detection</vt:lpstr>
      <vt:lpstr>Experiments: Setup</vt:lpstr>
      <vt:lpstr>Experiments: Setup</vt:lpstr>
      <vt:lpstr>Results: BookTection - Models with Logits Access</vt:lpstr>
      <vt:lpstr>Results: Model Size</vt:lpstr>
      <vt:lpstr>Results: Passage Length</vt:lpstr>
      <vt:lpstr>Results: Paraphrase Quality</vt:lpstr>
      <vt:lpstr>Conclusions</vt:lpstr>
      <vt:lpstr>Conclusions</vt:lpstr>
      <vt:lpstr>PowerPoint Presentation</vt:lpstr>
      <vt:lpstr>Motivation</vt:lpstr>
      <vt:lpstr>Previous Work: DE-COP</vt:lpstr>
      <vt:lpstr>Intuition</vt:lpstr>
      <vt:lpstr>Intuition</vt:lpstr>
      <vt:lpstr>Intuition</vt:lpstr>
      <vt:lpstr>Intuition</vt:lpstr>
      <vt:lpstr>Abstract</vt:lpstr>
      <vt:lpstr>MovieTection</vt:lpstr>
      <vt:lpstr>Proposed Method: DIS-CO</vt:lpstr>
      <vt:lpstr>Main Frame Example</vt:lpstr>
      <vt:lpstr>Neutral Frame Example</vt:lpstr>
      <vt:lpstr>Proposed Method: DIS-CO</vt:lpstr>
      <vt:lpstr>Proposed Method: DIS-CO</vt:lpstr>
      <vt:lpstr>Proposed Method: DIS-CO</vt:lpstr>
      <vt:lpstr>MovieTection Examples</vt:lpstr>
      <vt:lpstr>Proposed Method: DIS-CO</vt:lpstr>
      <vt:lpstr>Proposed Method: DIS-CO</vt:lpstr>
      <vt:lpstr>Models Acknowledge Clean Movies</vt:lpstr>
      <vt:lpstr>Proposed Method: DIS-CO</vt:lpstr>
      <vt:lpstr>Caption Generation</vt:lpstr>
      <vt:lpstr>Caption Generation</vt:lpstr>
      <vt:lpstr>Proposed Method: DIS-CO</vt:lpstr>
      <vt:lpstr>Proposed Method: DIS-CO</vt:lpstr>
      <vt:lpstr>Proposed Method: DIS-CO</vt:lpstr>
      <vt:lpstr>Research Questions</vt:lpstr>
      <vt:lpstr>Research Questions</vt:lpstr>
      <vt:lpstr>Research Questions</vt:lpstr>
      <vt:lpstr>Research Questions</vt:lpstr>
      <vt:lpstr>Research Questions</vt:lpstr>
      <vt:lpstr>Research Questions</vt:lpstr>
      <vt:lpstr>Research Questions</vt:lpstr>
      <vt:lpstr>Research Questions</vt:lpstr>
      <vt:lpstr>Experiment Setup: Benchmarks</vt:lpstr>
      <vt:lpstr>Experiment Setup: Benchmarks</vt:lpstr>
      <vt:lpstr>Experiment Setup: Fine-Tuning</vt:lpstr>
      <vt:lpstr>Experiment Setup: Baselines</vt:lpstr>
      <vt:lpstr>DIS-CO identifies images from COCO</vt:lpstr>
      <vt:lpstr>DIS-CO identifies images from COCO</vt:lpstr>
      <vt:lpstr>MCQA is not a robust method</vt:lpstr>
      <vt:lpstr>Model memorizes if exposed to a new movie</vt:lpstr>
      <vt:lpstr>Main Results</vt:lpstr>
      <vt:lpstr>Main Results</vt:lpstr>
      <vt:lpstr>Main Results</vt:lpstr>
      <vt:lpstr>More Frames → Better Reasoning</vt:lpstr>
      <vt:lpstr>Popular movies are more easily recognized</vt:lpstr>
      <vt:lpstr>Quality also has positive effect on scores</vt:lpstr>
      <vt:lpstr>Fine-Tune is effective defense strategy</vt:lpstr>
      <vt:lpstr>Fine-Tune is effective defense strategy</vt:lpstr>
      <vt:lpstr>Very difficult to guess movies not previously seen</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Embeddings for High-Accuracy Transformer-based Address Matching using a Multiple In-Batch Negatives Loss</dc:title>
  <dc:creator>André Vicente Duarte</dc:creator>
  <cp:lastModifiedBy>André Duarte</cp:lastModifiedBy>
  <cp:revision>187</cp:revision>
  <dcterms:created xsi:type="dcterms:W3CDTF">2023-12-12T21:10:58Z</dcterms:created>
  <dcterms:modified xsi:type="dcterms:W3CDTF">2025-02-18T10:59:17Z</dcterms:modified>
</cp:coreProperties>
</file>